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75285B-1352-42F2-A538-0DB8DE6E4B69}" type="datetimeFigureOut">
              <a:rPr lang="cs-CZ" smtClean="0"/>
              <a:pPr/>
              <a:t>13.11.2019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8DD804-D2A2-4E07-9980-2B608B0F46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0953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8DD804-D2A2-4E07-9980-2B608B0F46F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D688-F27C-4584-AE94-AA108D28353E}" type="datetimeFigureOut">
              <a:rPr lang="cs-CZ" smtClean="0"/>
              <a:pPr/>
              <a:t>13.11.2019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77CE0-6E27-48B0-A505-123C9BCDFF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D688-F27C-4584-AE94-AA108D28353E}" type="datetimeFigureOut">
              <a:rPr lang="cs-CZ" smtClean="0"/>
              <a:pPr/>
              <a:t>13.11.2019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77CE0-6E27-48B0-A505-123C9BCDFF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D688-F27C-4584-AE94-AA108D28353E}" type="datetimeFigureOut">
              <a:rPr lang="cs-CZ" smtClean="0"/>
              <a:pPr/>
              <a:t>13.11.2019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77CE0-6E27-48B0-A505-123C9BCDFF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D688-F27C-4584-AE94-AA108D28353E}" type="datetimeFigureOut">
              <a:rPr lang="cs-CZ" smtClean="0"/>
              <a:pPr/>
              <a:t>13.11.2019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77CE0-6E27-48B0-A505-123C9BCDFF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D688-F27C-4584-AE94-AA108D28353E}" type="datetimeFigureOut">
              <a:rPr lang="cs-CZ" smtClean="0"/>
              <a:pPr/>
              <a:t>13.11.2019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77CE0-6E27-48B0-A505-123C9BCDFF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D688-F27C-4584-AE94-AA108D28353E}" type="datetimeFigureOut">
              <a:rPr lang="cs-CZ" smtClean="0"/>
              <a:pPr/>
              <a:t>13.11.2019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77CE0-6E27-48B0-A505-123C9BCDFF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D688-F27C-4584-AE94-AA108D28353E}" type="datetimeFigureOut">
              <a:rPr lang="cs-CZ" smtClean="0"/>
              <a:pPr/>
              <a:t>13.11.2019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77CE0-6E27-48B0-A505-123C9BCDFF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D688-F27C-4584-AE94-AA108D28353E}" type="datetimeFigureOut">
              <a:rPr lang="cs-CZ" smtClean="0"/>
              <a:pPr/>
              <a:t>13.11.2019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77CE0-6E27-48B0-A505-123C9BCDFF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D688-F27C-4584-AE94-AA108D28353E}" type="datetimeFigureOut">
              <a:rPr lang="cs-CZ" smtClean="0"/>
              <a:pPr/>
              <a:t>13.11.2019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77CE0-6E27-48B0-A505-123C9BCDFF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D688-F27C-4584-AE94-AA108D28353E}" type="datetimeFigureOut">
              <a:rPr lang="cs-CZ" smtClean="0"/>
              <a:pPr/>
              <a:t>13.11.2019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77CE0-6E27-48B0-A505-123C9BCDFF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D688-F27C-4584-AE94-AA108D28353E}" type="datetimeFigureOut">
              <a:rPr lang="cs-CZ" smtClean="0"/>
              <a:pPr/>
              <a:t>13.11.2019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77CE0-6E27-48B0-A505-123C9BCDFF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BD688-F27C-4584-AE94-AA108D28353E}" type="datetimeFigureOut">
              <a:rPr lang="cs-CZ" smtClean="0"/>
              <a:pPr/>
              <a:t>13.11.2019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77CE0-6E27-48B0-A505-123C9BCDFFF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2/24/Red_White_Blood_cells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476672"/>
            <a:ext cx="9036496" cy="5544615"/>
          </a:xfrm>
        </p:spPr>
        <p:txBody>
          <a:bodyPr>
            <a:normAutofit/>
          </a:bodyPr>
          <a:lstStyle/>
          <a:p>
            <a:r>
              <a:rPr lang="cs-CZ" sz="6000" b="1" u="sng" dirty="0" smtClean="0"/>
              <a:t>Krev</a:t>
            </a:r>
            <a:endParaRPr lang="cs-CZ" sz="6000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3933056"/>
            <a:ext cx="8964488" cy="1752600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   </a:t>
            </a:r>
            <a:r>
              <a:rPr lang="cs-CZ" sz="4300" b="1" dirty="0" smtClean="0">
                <a:solidFill>
                  <a:schemeClr val="tx1"/>
                </a:solidFill>
              </a:rPr>
              <a:t>- je hlavní součástí vnitřního prostředí</a:t>
            </a:r>
          </a:p>
          <a:p>
            <a:pPr algn="l"/>
            <a:r>
              <a:rPr lang="cs-CZ" sz="4300" b="1" dirty="0" smtClean="0">
                <a:solidFill>
                  <a:schemeClr val="tx1"/>
                </a:solidFill>
              </a:rPr>
              <a:t>  - je to tekutý </a:t>
            </a:r>
            <a:r>
              <a:rPr lang="cs-CZ" sz="4300" b="1" dirty="0" smtClean="0">
                <a:solidFill>
                  <a:schemeClr val="tx1"/>
                </a:solidFill>
              </a:rPr>
              <a:t>orgán</a:t>
            </a:r>
          </a:p>
          <a:p>
            <a:pPr algn="l"/>
            <a:r>
              <a:rPr lang="cs-CZ" sz="4300" b="1" dirty="0" smtClean="0">
                <a:solidFill>
                  <a:schemeClr val="tx1"/>
                </a:solidFill>
              </a:rPr>
              <a:t>  - hematologie je věda, která se zabývá krví a krevními</a:t>
            </a:r>
          </a:p>
          <a:p>
            <a:pPr algn="l"/>
            <a:r>
              <a:rPr lang="cs-CZ" sz="4300" b="1">
                <a:solidFill>
                  <a:schemeClr val="tx1"/>
                </a:solidFill>
              </a:rPr>
              <a:t> </a:t>
            </a:r>
            <a:r>
              <a:rPr lang="cs-CZ" sz="4300" b="1" smtClean="0">
                <a:solidFill>
                  <a:schemeClr val="tx1"/>
                </a:solidFill>
              </a:rPr>
              <a:t>   chorobami</a:t>
            </a:r>
            <a:endParaRPr lang="cs-CZ" sz="4300" b="1" dirty="0">
              <a:solidFill>
                <a:schemeClr val="tx1"/>
              </a:solidFill>
            </a:endParaRPr>
          </a:p>
        </p:txBody>
      </p:sp>
      <p:pic>
        <p:nvPicPr>
          <p:cNvPr id="7170" name="Picture 2" descr="http://nd04.jxs.cz/703/014/5847e9e171_75547977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0"/>
            <a:ext cx="2771800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Funkce krve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b="1" u="sng" dirty="0" smtClean="0"/>
              <a:t>transportní </a:t>
            </a:r>
          </a:p>
          <a:p>
            <a:pPr marL="514350" indent="-514350">
              <a:buNone/>
            </a:pPr>
            <a:r>
              <a:rPr lang="cs-CZ" b="1" dirty="0" smtClean="0"/>
              <a:t> - převod dýchacích plynů (kyslíku z plic do tkání  </a:t>
            </a:r>
          </a:p>
          <a:p>
            <a:pPr>
              <a:buNone/>
            </a:pPr>
            <a:r>
              <a:rPr lang="cs-CZ" b="1" dirty="0" smtClean="0"/>
              <a:t>    oxidu uhličitého z tkání do plic)</a:t>
            </a:r>
          </a:p>
          <a:p>
            <a:pPr>
              <a:buNone/>
            </a:pPr>
            <a:r>
              <a:rPr lang="cs-CZ" b="1" dirty="0" smtClean="0"/>
              <a:t> - rozvod živin vstřebaných v trávicím traktu ke</a:t>
            </a:r>
          </a:p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  tkáním a zplodin látkové přeměny z tkání </a:t>
            </a:r>
          </a:p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  k vylučovacím orgánům</a:t>
            </a:r>
          </a:p>
          <a:p>
            <a:pPr>
              <a:buNone/>
            </a:pPr>
            <a:r>
              <a:rPr lang="cs-CZ" b="1" dirty="0" smtClean="0"/>
              <a:t>  - rozvod tepla po těle </a:t>
            </a:r>
          </a:p>
          <a:p>
            <a:pPr>
              <a:buNone/>
            </a:pPr>
            <a:r>
              <a:rPr lang="cs-CZ" b="1" dirty="0" smtClean="0"/>
              <a:t>  - účast na látkovém řízení organismu transportem  </a:t>
            </a:r>
          </a:p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  hormonů, vitamínů a dalších látek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/>
          <a:lstStyle/>
          <a:p>
            <a:pPr algn="l"/>
            <a:r>
              <a:rPr lang="cs-CZ" b="1" dirty="0" smtClean="0"/>
              <a:t>2. </a:t>
            </a:r>
            <a:r>
              <a:rPr lang="cs-CZ" b="1" u="sng" dirty="0" smtClean="0"/>
              <a:t>specifické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-  </a:t>
            </a:r>
            <a:r>
              <a:rPr lang="cs-CZ" sz="4000" b="1" dirty="0" smtClean="0"/>
              <a:t>schopnost krve udržovat stále vnitřní prostředí</a:t>
            </a:r>
          </a:p>
          <a:p>
            <a:pPr>
              <a:buNone/>
            </a:pPr>
            <a:r>
              <a:rPr lang="cs-CZ" sz="4000" b="1" dirty="0" smtClean="0"/>
              <a:t>- obranné funkce – krev zajišťuje ochranu proti vniknutí cizích látek do organismu</a:t>
            </a:r>
          </a:p>
          <a:p>
            <a:pPr>
              <a:buNone/>
            </a:pPr>
            <a:r>
              <a:rPr lang="cs-CZ" sz="4000" b="1" dirty="0" smtClean="0"/>
              <a:t>- schopnost srážení krve zabraňuje vykrvácení</a:t>
            </a:r>
            <a:endParaRPr lang="cs-CZ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krev je červená, neprůhledná  a vazká tekutina</a:t>
            </a:r>
          </a:p>
          <a:p>
            <a:r>
              <a:rPr lang="cs-CZ" sz="3600" b="1" dirty="0" smtClean="0"/>
              <a:t>krev se skládá z krevní plazmy a krevních buněk tj. červených krvinek- erytrocytů,</a:t>
            </a:r>
          </a:p>
          <a:p>
            <a:pPr>
              <a:buNone/>
            </a:pPr>
            <a:r>
              <a:rPr lang="cs-CZ" sz="3600" b="1" dirty="0" smtClean="0"/>
              <a:t>   bílých krvinek – leukocytů</a:t>
            </a:r>
          </a:p>
          <a:p>
            <a:pPr>
              <a:buNone/>
            </a:pPr>
            <a:r>
              <a:rPr lang="cs-CZ" sz="3600" b="1" dirty="0" smtClean="0"/>
              <a:t>   krevních destiček - trombocytů</a:t>
            </a:r>
          </a:p>
          <a:p>
            <a:r>
              <a:rPr lang="cs-CZ" sz="3600" b="1" dirty="0" smtClean="0"/>
              <a:t>množství krve tvoří asi 1/13 hmotnosti těla tj. u muže </a:t>
            </a:r>
            <a:r>
              <a:rPr lang="cs-CZ" sz="3600" b="1" u="sng" dirty="0" smtClean="0"/>
              <a:t>5–6 l  </a:t>
            </a:r>
            <a:r>
              <a:rPr lang="cs-CZ" sz="3600" b="1" dirty="0" smtClean="0"/>
              <a:t>u žen  asi o 10% méně  než u  mužů tj. asi  </a:t>
            </a:r>
            <a:r>
              <a:rPr lang="cs-CZ" sz="3600" b="1" u="sng" dirty="0" smtClean="0"/>
              <a:t>4,5 l</a:t>
            </a:r>
          </a:p>
          <a:p>
            <a:r>
              <a:rPr lang="cs-CZ" sz="3600" b="1" dirty="0" smtClean="0"/>
              <a:t>krev v organismu není rozložena rovnoměrně  ( v žilách, svalstvo, plíce)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Erytrocyt, trombocyt, leukocyt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Soubor:Red White Blood cell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628800"/>
            <a:ext cx="8280920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Krevní  ztráty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 lnSpcReduction="10000"/>
          </a:bodyPr>
          <a:lstStyle/>
          <a:p>
            <a:r>
              <a:rPr lang="cs-CZ" sz="4000" b="1" dirty="0" smtClean="0"/>
              <a:t>bez větších potíží organismus snese ztrátu krve do 550 ml  (krev je během několika hodin doplněna)</a:t>
            </a:r>
          </a:p>
          <a:p>
            <a:r>
              <a:rPr lang="cs-CZ" sz="4000" b="1" dirty="0" smtClean="0"/>
              <a:t>Náhlé ztráty přesahující 1 500 ml jsou životu nebezpečné</a:t>
            </a:r>
          </a:p>
          <a:p>
            <a:r>
              <a:rPr lang="cs-CZ" sz="4000" b="1" dirty="0" smtClean="0"/>
              <a:t>Pomalý úbytek krve je nebezpečný při ztrátách </a:t>
            </a:r>
            <a:r>
              <a:rPr lang="cs-CZ" sz="4000" b="1" smtClean="0"/>
              <a:t>krve přesahující </a:t>
            </a:r>
            <a:r>
              <a:rPr lang="cs-CZ" sz="4000" b="1" dirty="0" smtClean="0"/>
              <a:t>2 500 ml</a:t>
            </a:r>
            <a:endParaRPr lang="cs-CZ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Hematokrit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je poměr červených krvinek k plazmě v jednom litru krve</a:t>
            </a:r>
          </a:p>
          <a:p>
            <a:r>
              <a:rPr lang="cs-CZ" sz="4000" b="1" dirty="0" smtClean="0"/>
              <a:t>tato hodnota je u mužů 44 : 56</a:t>
            </a:r>
          </a:p>
          <a:p>
            <a:r>
              <a:rPr lang="cs-CZ" sz="4000" b="1" dirty="0" smtClean="0"/>
              <a:t>u žen 39 : 61</a:t>
            </a:r>
            <a:endParaRPr lang="cs-CZ" sz="4000" b="1" dirty="0"/>
          </a:p>
        </p:txBody>
      </p:sp>
      <p:pic>
        <p:nvPicPr>
          <p:cNvPr id="2050" name="Picture 2" descr="http://nova.medicina.cz/files/4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3573017"/>
            <a:ext cx="2555776" cy="3284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Hematokrit</a:t>
            </a:r>
            <a:endParaRPr lang="cs-CZ" u="sng" dirty="0"/>
          </a:p>
        </p:txBody>
      </p:sp>
      <p:pic>
        <p:nvPicPr>
          <p:cNvPr id="1026" name="Picture 2" descr="http://nova.medicina.cz/files/4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844824"/>
            <a:ext cx="2952328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269</Words>
  <Application>Microsoft Office PowerPoint</Application>
  <PresentationFormat>Předvádění na obrazovce (4:3)</PresentationFormat>
  <Paragraphs>36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Krev</vt:lpstr>
      <vt:lpstr>Funkce krve</vt:lpstr>
      <vt:lpstr>2. specifické</vt:lpstr>
      <vt:lpstr>Prezentace aplikace PowerPoint</vt:lpstr>
      <vt:lpstr>Erytrocyt, trombocyt, leukocyt</vt:lpstr>
      <vt:lpstr>Krevní  ztráty</vt:lpstr>
      <vt:lpstr>Hematokrit</vt:lpstr>
      <vt:lpstr>Hematokrit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Krev</dc:title>
  <dc:creator>severova</dc:creator>
  <cp:lastModifiedBy>severovav</cp:lastModifiedBy>
  <cp:revision>15</cp:revision>
  <dcterms:created xsi:type="dcterms:W3CDTF">2011-11-20T17:39:05Z</dcterms:created>
  <dcterms:modified xsi:type="dcterms:W3CDTF">2019-11-13T13:11:06Z</dcterms:modified>
</cp:coreProperties>
</file>