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4660"/>
  </p:normalViewPr>
  <p:slideViewPr>
    <p:cSldViewPr snapToGrid="0">
      <p:cViewPr varScale="1">
        <p:scale>
          <a:sx n="83" d="100"/>
          <a:sy n="83" d="100"/>
        </p:scale>
        <p:origin x="114" y="5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B37898-8565-4AD2-BFD7-C1D97E7DA895}" type="datetimeFigureOut">
              <a:rPr lang="cs-CZ" smtClean="0"/>
              <a:t>21.09.2026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06BC7E-6F16-496F-B85D-26CEB337F8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4360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06BC7E-6F16-496F-B85D-26CEB337F8A5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8136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84B3B3-4295-98AC-1E39-479414B934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6247C54-E601-AB22-1643-5C6277AE0D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71252D2-5015-FC94-5E94-0AC624D63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21.09.2026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59B437A-ABE2-1BE1-E891-C6C84B18F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28ACF1E-4D2C-F30F-0AE0-464155C03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775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89AEA4-9284-F2B3-AEED-A12B29459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6187BA5-2A21-F445-04C2-737910BE4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D858E8A-1F77-F3EF-2197-BB419C963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21.09.2026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6527552-68FB-D975-74ED-3A5659E71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09A7EB-E494-F027-B69C-93BA8BA3C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8296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198D84-0EC4-1ABD-D10C-C8688F214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3FF086A-5B00-4AC1-63FD-3FB260A31E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3FE77AC-4ECC-0FDC-EA9F-08E29DD67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21.09.2026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5F3A09E-F3A4-4663-CE45-51D2B0DC6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89D6B13-9950-A5A9-2B4D-9263D52D2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7251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9EFCC5-4941-3E59-A6DE-241A569FE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A343AD9-28CC-8B49-AB9A-F8D39AB32B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B2B8847-B161-88B1-38A1-6DC0F16DE1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1BC5A0A-0AC4-6F46-4A2D-458CF021D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21.09.2026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47197BF-9689-8837-205E-CEADEEAF9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E6A3AA0-3C35-5425-7C0A-68F41BAFA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1390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9FFAE7-995B-4F32-B94E-D786B03BE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1C7D409-FE73-2A3E-6562-CC52DF82D3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F357AD6-BF5E-40A8-0FB0-5A66F4B1FB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209F0F27-9771-F21B-A028-C2AC1D9966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0D8087C-232E-A3C2-D82E-B5238A8787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166D05D7-D0C9-43F4-3CCC-07FE65415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21.09.2026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13741DA-5746-C128-834F-BD4F2FBF5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691B464-8A14-F5B9-A315-84F5CF5F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3874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55EC90-15AE-78FD-418A-F928CFA6B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5055B7F-3CCB-4BD3-C31D-5F17E2D47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21.09.2026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9979459-EDB0-2714-25FE-C507FD5A0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E60AAF2-068D-7778-7304-1E65D2176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064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3CEF269-7894-733D-9456-7A4286B48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21.09.2026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8DAF6BFB-6257-BE31-DF2A-398D9170F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260D79B-EC38-211D-B9C5-6EAF41E71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6873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5EF36D-FD0A-0E55-B344-76E11CC60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21A57F3-9AAC-B68E-0715-6C7717CE18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7E99614-749B-EE44-640C-1804C43CD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6EBABEC-A779-1CA9-DDB8-79708F496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21.09.2026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A50E192-E239-593D-FC85-87302DE5B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FD364BB-49DD-DF6A-A61A-8EED22CD9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586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ABFE19-3A2A-5705-34E1-DEDB3B629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2FA3B4C-BD19-781D-933F-EA1BCF8E98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529C420-5F94-E35C-3CC5-6672AE63B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B111BF4-82D1-C4F1-08D2-875DBA59F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21.09.2026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EBDC578-3075-E5BE-82FA-A4A383190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DF1AB19-0EC5-E6BD-F441-1CFE4FF31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950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E530AE-C099-D500-2B37-97933CD47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8BD9506-7A66-3D30-D60A-D32876631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F44964B-C0ED-BAAB-10F8-8A75CEC7A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21.09.2026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FAC9DBD-E840-D6FF-B644-E063C2550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99BC52E-6122-5865-38DD-B4A4A4E6D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5963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709AC01-0C02-1A1B-F95C-A194AFF617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C5A8F1B-F9A4-B93C-7365-D7EB30CBD9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4D302C2-BB7F-3B95-33EF-6D0897DA2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21.09.2026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1B934C4-0FF5-DBD3-D924-875B7BAC8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CF1E9CF-8FA8-D437-9DB7-0AF27A6F2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955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D20076E9-AA4E-1D22-EF7A-F1CAC4873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88B00EB-D94B-F42D-EA70-AB4DE44DEA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1391E15-A005-C062-7F0A-1ACF30CFB6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6779E9-C72B-4DB6-8C80-DD548A635FD0}" type="datetimeFigureOut">
              <a:rPr lang="cs-CZ" smtClean="0"/>
              <a:t>21.09.2026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6353C2B-B187-805D-D856-6DB6D6B024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C1A6A42-93E6-13C7-4805-175810F17F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4174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5962A3-3D25-3B3B-0B42-ABC9657BC44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Informační systém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1557931-3517-89B4-A671-3AB2A717F25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Uživatelské rozhraní</a:t>
            </a:r>
          </a:p>
          <a:p>
            <a:r>
              <a:rPr lang="cs-CZ" dirty="0" err="1"/>
              <a:t>Uživatelké</a:t>
            </a:r>
            <a:r>
              <a:rPr lang="cs-CZ" dirty="0"/>
              <a:t> účty</a:t>
            </a:r>
          </a:p>
        </p:txBody>
      </p:sp>
    </p:spTree>
    <p:extLst>
      <p:ext uri="{BB962C8B-B14F-4D97-AF65-F5344CB8AC3E}">
        <p14:creationId xmlns:p14="http://schemas.microsoft.com/office/powerpoint/2010/main" val="1022391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DC27D4-6E98-D0EC-0091-97ED3DDD71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12192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629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CFE1EFF-7E72-4969-83D8-442FE380FCA8}"/>
              </a:ext>
            </a:extLst>
          </p:cNvPr>
          <p:cNvSpPr txBox="1"/>
          <p:nvPr/>
        </p:nvSpPr>
        <p:spPr>
          <a:xfrm>
            <a:off x="428264" y="335666"/>
            <a:ext cx="3414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uživatelské rozhraní (UI)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4687CA1C-2FCA-0C32-18C4-C7919FB7F81B}"/>
              </a:ext>
            </a:extLst>
          </p:cNvPr>
          <p:cNvSpPr txBox="1"/>
          <p:nvPr/>
        </p:nvSpPr>
        <p:spPr>
          <a:xfrm>
            <a:off x="428263" y="704998"/>
            <a:ext cx="1144736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Uživatelské rozhraní je část informačního systému, prostřednictvím které uživatel systém ovládá a získává z něj informace.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95BC679B-2EC8-59B1-7F78-D7E2D0FB93DE}"/>
              </a:ext>
            </a:extLst>
          </p:cNvPr>
          <p:cNvSpPr txBox="1"/>
          <p:nvPr/>
        </p:nvSpPr>
        <p:spPr>
          <a:xfrm>
            <a:off x="428262" y="1351329"/>
            <a:ext cx="8105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Obsahuje například nabídky, tlačítka, formuláře, tabulky, ikony a dialogová okna.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0E2BF7BA-3980-390A-FB30-CC3ABF8998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375" y="1803832"/>
            <a:ext cx="7581251" cy="505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132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E14DDF2-DF98-7928-61D3-17B10EC1AAFA}"/>
              </a:ext>
            </a:extLst>
          </p:cNvPr>
          <p:cNvSpPr txBox="1"/>
          <p:nvPr/>
        </p:nvSpPr>
        <p:spPr>
          <a:xfrm>
            <a:off x="335666" y="312516"/>
            <a:ext cx="3217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Druhy uživatelského rozhraní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1830AE1-C107-6A74-9C95-F7C6712BA399}"/>
              </a:ext>
            </a:extLst>
          </p:cNvPr>
          <p:cNvSpPr txBox="1"/>
          <p:nvPr/>
        </p:nvSpPr>
        <p:spPr>
          <a:xfrm>
            <a:off x="335666" y="6360818"/>
            <a:ext cx="6046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J</a:t>
            </a:r>
            <a:r>
              <a:rPr lang="cs-CZ" b="1" dirty="0"/>
              <a:t>eden informační systém může mít více různých rozhraní</a:t>
            </a:r>
            <a:endParaRPr lang="cs-CZ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ACE4C84-4CFB-D6F4-7E73-999D2F73E598}"/>
              </a:ext>
            </a:extLst>
          </p:cNvPr>
          <p:cNvSpPr txBox="1"/>
          <p:nvPr/>
        </p:nvSpPr>
        <p:spPr>
          <a:xfrm>
            <a:off x="7882359" y="745075"/>
            <a:ext cx="3330614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GUI (</a:t>
            </a:r>
            <a:r>
              <a:rPr lang="cs-CZ" b="1" dirty="0" err="1"/>
              <a:t>Graphical</a:t>
            </a:r>
            <a:r>
              <a:rPr lang="cs-CZ" b="1" dirty="0"/>
              <a:t> User Interface – grafické uživatelské rozhraní)</a:t>
            </a:r>
            <a:r>
              <a:rPr lang="cs-CZ" dirty="0"/>
              <a:t> je způsob, kterým uživatel </a:t>
            </a:r>
            <a:r>
              <a:rPr lang="cs-CZ" b="1" dirty="0"/>
              <a:t>ovládá program nebo informační systém pomocí grafických prvků na obrazovce</a:t>
            </a:r>
            <a:r>
              <a:rPr lang="cs-CZ" dirty="0"/>
              <a:t>.</a:t>
            </a:r>
          </a:p>
          <a:p>
            <a:pPr>
              <a:buNone/>
            </a:pPr>
            <a:r>
              <a:rPr lang="cs-CZ" dirty="0"/>
              <a:t>Uživatel pracuje například s </a:t>
            </a:r>
            <a:r>
              <a:rPr lang="cs-CZ" b="1" dirty="0"/>
              <a:t>okny, ikonami, nabídkami, tlačítky, formuláři, tabulkami a dialogovými okny</a:t>
            </a:r>
            <a:r>
              <a:rPr lang="cs-CZ" dirty="0"/>
              <a:t>, obvykle pomocí myši, dotykové obrazovky nebo klávesnice.</a:t>
            </a:r>
          </a:p>
          <a:p>
            <a:pPr algn="ctr">
              <a:buNone/>
            </a:pPr>
            <a:r>
              <a:rPr lang="cs-CZ" dirty="0"/>
              <a:t>STRUČNĚ</a:t>
            </a:r>
          </a:p>
          <a:p>
            <a:pPr>
              <a:buNone/>
            </a:pPr>
            <a:r>
              <a:rPr lang="cs-CZ" b="1" dirty="0"/>
              <a:t>GUI je grafické prostředí, které umožňuje uživateli jednoduše a názorně komunikovat s programem nebo informačním systémem pomocí grafických prvků.</a:t>
            </a:r>
            <a:endParaRPr lang="cs-CZ" dirty="0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C9825575-CCD5-9AC0-614E-342C96A099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66" y="856527"/>
            <a:ext cx="7138204" cy="475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499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00BF225-5920-21CF-3AC4-78BEB0549A0E}"/>
              </a:ext>
            </a:extLst>
          </p:cNvPr>
          <p:cNvSpPr txBox="1"/>
          <p:nvPr/>
        </p:nvSpPr>
        <p:spPr>
          <a:xfrm>
            <a:off x="231494" y="358815"/>
            <a:ext cx="2176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Webové rozhraní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F79686D-863C-C6CF-95E9-4CB2D5A911E0}"/>
              </a:ext>
            </a:extLst>
          </p:cNvPr>
          <p:cNvSpPr txBox="1"/>
          <p:nvPr/>
        </p:nvSpPr>
        <p:spPr>
          <a:xfrm>
            <a:off x="8113853" y="369098"/>
            <a:ext cx="3457936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Webové rozhraní</a:t>
            </a:r>
            <a:r>
              <a:rPr lang="cs-CZ" dirty="0"/>
              <a:t> je uživatelské rozhraní, které se zobrazuje v </a:t>
            </a:r>
            <a:r>
              <a:rPr lang="cs-CZ" b="1" dirty="0"/>
              <a:t>internetovém prohlížeči</a:t>
            </a:r>
            <a:r>
              <a:rPr lang="cs-CZ" dirty="0"/>
              <a:t> (např. </a:t>
            </a:r>
            <a:r>
              <a:rPr lang="cs-CZ" dirty="0" err="1"/>
              <a:t>Edge</a:t>
            </a:r>
            <a:r>
              <a:rPr lang="cs-CZ" dirty="0"/>
              <a:t>, Chrome nebo Firefox) a umožňuje uživateli pracovat s webovou aplikací nebo informačním systémem.</a:t>
            </a:r>
          </a:p>
          <a:p>
            <a:pPr>
              <a:buNone/>
            </a:pPr>
            <a:r>
              <a:rPr lang="cs-CZ" dirty="0"/>
              <a:t>Uživatel jej ovládá pomocí </a:t>
            </a:r>
            <a:r>
              <a:rPr lang="cs-CZ" b="1" dirty="0"/>
              <a:t>nabídek, tlačítek, odkazů, formulářů, tabulek a dalších grafických prvků</a:t>
            </a:r>
            <a:r>
              <a:rPr lang="cs-CZ" dirty="0"/>
              <a:t>. K systému zpravidla přistupuje prostřednictvím </a:t>
            </a:r>
            <a:r>
              <a:rPr lang="cs-CZ" b="1" dirty="0"/>
              <a:t>webové adresy (URL)</a:t>
            </a:r>
            <a:r>
              <a:rPr lang="cs-CZ" dirty="0"/>
              <a:t> a není nutné instalovat samostatný program do počítače.</a:t>
            </a:r>
          </a:p>
          <a:p>
            <a:pPr algn="ctr">
              <a:buNone/>
            </a:pPr>
            <a:r>
              <a:rPr lang="cs-CZ" dirty="0"/>
              <a:t>STRUČNĚ</a:t>
            </a:r>
          </a:p>
          <a:p>
            <a:pPr>
              <a:buNone/>
            </a:pPr>
            <a:r>
              <a:rPr lang="cs-CZ" b="1" dirty="0"/>
              <a:t>Webové rozhraní je grafické uživatelské rozhraní dostupné prostřednictvím internetového prohlížeče.</a:t>
            </a:r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48E701AB-C1E6-D64E-F203-61D5EF350D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93" y="1024359"/>
            <a:ext cx="7509077" cy="5006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5461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028B288-E7B7-2C38-9F80-44AAD87C4374}"/>
              </a:ext>
            </a:extLst>
          </p:cNvPr>
          <p:cNvSpPr txBox="1"/>
          <p:nvPr/>
        </p:nvSpPr>
        <p:spPr>
          <a:xfrm>
            <a:off x="254643" y="347241"/>
            <a:ext cx="2349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Mobilní aplikace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2280331-1886-2D4A-DC4A-DBA509C41E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45" y="1120764"/>
            <a:ext cx="6183852" cy="4122568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4B6FE017-457A-C9AD-D837-3DEC1B2F501F}"/>
              </a:ext>
            </a:extLst>
          </p:cNvPr>
          <p:cNvSpPr txBox="1"/>
          <p:nvPr/>
        </p:nvSpPr>
        <p:spPr>
          <a:xfrm>
            <a:off x="7187879" y="347241"/>
            <a:ext cx="4436632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Mobilní aplikace</a:t>
            </a:r>
            <a:r>
              <a:rPr lang="cs-CZ" dirty="0"/>
              <a:t> je program určený pro používání na </a:t>
            </a:r>
            <a:r>
              <a:rPr lang="cs-CZ" b="1" dirty="0"/>
              <a:t>mobilních zařízeních</a:t>
            </a:r>
            <a:r>
              <a:rPr lang="cs-CZ" dirty="0"/>
              <a:t>, zejména chytrých telefonech a tabletech. Její uživatelské rozhraní je přizpůsobeno </a:t>
            </a:r>
            <a:r>
              <a:rPr lang="cs-CZ" b="1" dirty="0"/>
              <a:t>menší dotykové obrazovce</a:t>
            </a:r>
            <a:r>
              <a:rPr lang="cs-CZ" dirty="0"/>
              <a:t> a ovládání prstem.</a:t>
            </a:r>
          </a:p>
          <a:p>
            <a:pPr>
              <a:buNone/>
            </a:pPr>
            <a:r>
              <a:rPr lang="cs-CZ" dirty="0"/>
              <a:t>Uživatel pracuje především pomocí </a:t>
            </a:r>
            <a:r>
              <a:rPr lang="cs-CZ" b="1" dirty="0"/>
              <a:t>ikon, tlačítek, nabídek, formulářů a dotykových gest</a:t>
            </a:r>
            <a:r>
              <a:rPr lang="cs-CZ" dirty="0"/>
              <a:t>. Mobilní aplikace může využívat také funkce zařízení, například fotoaparát, GPS, biometrické ověření nebo upozornění.</a:t>
            </a:r>
          </a:p>
          <a:p>
            <a:pPr algn="ctr">
              <a:buNone/>
            </a:pPr>
            <a:r>
              <a:rPr lang="cs-CZ" dirty="0"/>
              <a:t>STRUČNĚ</a:t>
            </a:r>
          </a:p>
          <a:p>
            <a:pPr>
              <a:buNone/>
            </a:pPr>
            <a:r>
              <a:rPr lang="cs-CZ" b="1" dirty="0"/>
              <a:t>Mobilní aplikace je program pro chytrý telefon nebo tablet, jehož uživatelské rozhraní je přizpůsobeno dotykovému ovládání a malé obrazovce.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b="1" dirty="0"/>
              <a:t>Mobilní aplikace se zpravidla instaluje do zařízení</a:t>
            </a:r>
            <a:r>
              <a:rPr lang="cs-CZ" dirty="0"/>
              <a:t>, zatímco webové rozhraní se otevírá v internetovém prohlížeči.</a:t>
            </a:r>
          </a:p>
        </p:txBody>
      </p:sp>
    </p:spTree>
    <p:extLst>
      <p:ext uri="{BB962C8B-B14F-4D97-AF65-F5344CB8AC3E}">
        <p14:creationId xmlns:p14="http://schemas.microsoft.com/office/powerpoint/2010/main" val="2164046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823D6A7-D737-B937-755F-6AFEC769A9A0}"/>
              </a:ext>
            </a:extLst>
          </p:cNvPr>
          <p:cNvSpPr txBox="1"/>
          <p:nvPr/>
        </p:nvSpPr>
        <p:spPr>
          <a:xfrm>
            <a:off x="335666" y="320817"/>
            <a:ext cx="32177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cs-CZ" b="1" dirty="0"/>
              <a:t>Textové/příkazové rozhraní.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E35D6281-1131-4089-F99F-EA8B337933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13" y="1146216"/>
            <a:ext cx="6180399" cy="4120266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A111A4CA-0173-F665-FB0D-94C137D839BA}"/>
              </a:ext>
            </a:extLst>
          </p:cNvPr>
          <p:cNvSpPr txBox="1"/>
          <p:nvPr/>
        </p:nvSpPr>
        <p:spPr>
          <a:xfrm>
            <a:off x="6794340" y="505483"/>
            <a:ext cx="4360761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Textové neboli příkazové rozhraní (CLI – </a:t>
            </a:r>
            <a:r>
              <a:rPr lang="cs-CZ" b="1" dirty="0" err="1"/>
              <a:t>Command</a:t>
            </a:r>
            <a:r>
              <a:rPr lang="cs-CZ" b="1" dirty="0"/>
              <a:t> Line Interface)</a:t>
            </a:r>
            <a:r>
              <a:rPr lang="cs-CZ" dirty="0"/>
              <a:t> je uživatelské rozhraní, ve kterém uživatel </a:t>
            </a:r>
            <a:r>
              <a:rPr lang="cs-CZ" b="1" dirty="0"/>
              <a:t>ovládá počítač nebo program zadáváním textových příkazů pomocí klávesnice</a:t>
            </a:r>
            <a:r>
              <a:rPr lang="cs-CZ" dirty="0"/>
              <a:t>.</a:t>
            </a:r>
          </a:p>
          <a:p>
            <a:pPr>
              <a:buNone/>
            </a:pPr>
            <a:r>
              <a:rPr lang="cs-CZ" dirty="0"/>
              <a:t>Počítač příkaz vykoná a výsledek zpravidla zobrazí opět v textové podobě. Na rozdíl od grafického rozhraní se zde běžně nepracuje s ikonami a tlačítky, ale je nutné </a:t>
            </a:r>
            <a:r>
              <a:rPr lang="cs-CZ" b="1" dirty="0"/>
              <a:t>znát názvy příkazů a jejich správnou syntaxi</a:t>
            </a:r>
            <a:r>
              <a:rPr lang="cs-CZ" dirty="0"/>
              <a:t>.</a:t>
            </a:r>
          </a:p>
          <a:p>
            <a:pPr algn="ctr">
              <a:buNone/>
            </a:pPr>
            <a:r>
              <a:rPr lang="cs-CZ" dirty="0"/>
              <a:t>STRUČNĚ</a:t>
            </a:r>
          </a:p>
          <a:p>
            <a:pPr>
              <a:buNone/>
            </a:pPr>
            <a:r>
              <a:rPr lang="cs-CZ" b="1" dirty="0"/>
              <a:t>Příkazové rozhraní umožňuje uživateli komunikovat s počítačem nebo informačním systémem prostřednictvím textových příkazů zadávaných z klávesnice.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Typickými příklady jsou </a:t>
            </a:r>
            <a:r>
              <a:rPr lang="cs-CZ" b="1" dirty="0"/>
              <a:t>Příkazový řádek Windows (CMD), </a:t>
            </a:r>
            <a:r>
              <a:rPr lang="cs-CZ" b="1" dirty="0" err="1"/>
              <a:t>PowerShell</a:t>
            </a:r>
            <a:r>
              <a:rPr lang="cs-CZ" b="1" dirty="0"/>
              <a:t> a terminál v Linuxu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765034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D75A4C05-15B3-8C37-5A44-F5B3763B583C}"/>
              </a:ext>
            </a:extLst>
          </p:cNvPr>
          <p:cNvSpPr txBox="1"/>
          <p:nvPr/>
        </p:nvSpPr>
        <p:spPr>
          <a:xfrm>
            <a:off x="277792" y="173620"/>
            <a:ext cx="2419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Uživatelský účet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B72EF84-4089-3198-1564-DA140A1605C2}"/>
              </a:ext>
            </a:extLst>
          </p:cNvPr>
          <p:cNvSpPr txBox="1"/>
          <p:nvPr/>
        </p:nvSpPr>
        <p:spPr>
          <a:xfrm>
            <a:off x="294190" y="542952"/>
            <a:ext cx="116200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b="1" dirty="0"/>
              <a:t>Uživatelský účet je soubor údajů, podle kterých informační systém rozpozná konkrétního uživatele a určí, </a:t>
            </a:r>
          </a:p>
          <a:p>
            <a:r>
              <a:rPr lang="cs-CZ" sz="1800" b="1" dirty="0"/>
              <a:t>k čemu má přístup.</a:t>
            </a:r>
            <a:r>
              <a:rPr lang="cs-CZ" sz="1800" dirty="0"/>
              <a:t> </a:t>
            </a:r>
            <a:endParaRPr lang="cs-CZ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4139A66B-3F8C-4355-9F3A-607E2080A5F9}"/>
              </a:ext>
            </a:extLst>
          </p:cNvPr>
          <p:cNvSpPr txBox="1"/>
          <p:nvPr/>
        </p:nvSpPr>
        <p:spPr>
          <a:xfrm>
            <a:off x="277791" y="1189283"/>
            <a:ext cx="116200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cs-CZ" sz="1800" b="1" dirty="0"/>
              <a:t>Co může uživatelský účet obsahovat</a:t>
            </a:r>
            <a:br>
              <a:rPr lang="cs-CZ" sz="1800" dirty="0"/>
            </a:br>
            <a:r>
              <a:rPr lang="cs-CZ" sz="1800" dirty="0"/>
              <a:t>Uživatelské jméno nebo identifikátor, heslo či jiný způsob ověření, osobní údaje, nastavení uživatele, přidělenou roli a oprávnění.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83B0C70E-DFDA-A579-C20E-526EA151B28F}"/>
              </a:ext>
            </a:extLst>
          </p:cNvPr>
          <p:cNvSpPr txBox="1"/>
          <p:nvPr/>
        </p:nvSpPr>
        <p:spPr>
          <a:xfrm>
            <a:off x="294190" y="2152841"/>
            <a:ext cx="2511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Přihlášení uživatele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CF6D023F-4224-65C2-221E-6967443B9BB8}"/>
              </a:ext>
            </a:extLst>
          </p:cNvPr>
          <p:cNvSpPr txBox="1"/>
          <p:nvPr/>
        </p:nvSpPr>
        <p:spPr>
          <a:xfrm>
            <a:off x="277791" y="2562401"/>
            <a:ext cx="1157081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Identifikace</a:t>
            </a:r>
            <a:r>
              <a:rPr lang="cs-CZ" dirty="0"/>
              <a:t> znamená, že uživatel systému sdělí, </a:t>
            </a:r>
            <a:r>
              <a:rPr lang="cs-CZ" b="1" dirty="0"/>
              <a:t>kým je</a:t>
            </a:r>
            <a:r>
              <a:rPr lang="cs-CZ" dirty="0"/>
              <a:t>. Představí se například uživatelským jménem, e-mailovou adresou nebo jiným identifikátorem. Systém tím ještě nemá jistotu, že jde skutečně o daného člověka.</a:t>
            </a:r>
          </a:p>
          <a:p>
            <a:pPr>
              <a:buNone/>
            </a:pPr>
            <a:r>
              <a:rPr lang="cs-CZ" b="1" dirty="0"/>
              <a:t>Autentizace</a:t>
            </a:r>
            <a:r>
              <a:rPr lang="cs-CZ" dirty="0"/>
              <a:t> následuje potom a znamená </a:t>
            </a:r>
            <a:r>
              <a:rPr lang="cs-CZ" b="1" dirty="0"/>
              <a:t>ověření totožnosti</a:t>
            </a:r>
            <a:r>
              <a:rPr lang="cs-CZ" dirty="0"/>
              <a:t> – uživatel prokáže, že je skutečně osobou, za kterou se vydává. Použije například heslo, PIN, mobilní aplikaci, biometrický údaj nebo jiný prostředek.</a:t>
            </a:r>
          </a:p>
          <a:p>
            <a:pPr>
              <a:buNone/>
            </a:pPr>
            <a:r>
              <a:rPr lang="cs-CZ" dirty="0"/>
              <a:t>U služeb eGovernmentu je princip stejný. </a:t>
            </a:r>
            <a:r>
              <a:rPr lang="cs-CZ" b="1" dirty="0"/>
              <a:t>Mobilní klíč eGovernmentu</a:t>
            </a:r>
            <a:r>
              <a:rPr lang="cs-CZ" dirty="0"/>
              <a:t> a </a:t>
            </a:r>
            <a:r>
              <a:rPr lang="cs-CZ" b="1" dirty="0"/>
              <a:t>bankovní identita (Bank </a:t>
            </a:r>
            <a:r>
              <a:rPr lang="cs-CZ" b="1" dirty="0" err="1"/>
              <a:t>iD</a:t>
            </a:r>
            <a:r>
              <a:rPr lang="cs-CZ" b="1" dirty="0"/>
              <a:t>)</a:t>
            </a:r>
            <a:r>
              <a:rPr lang="cs-CZ" dirty="0"/>
              <a:t> jsou prostředky, pomocí kterých lze při elektronickém přihlašování </a:t>
            </a:r>
            <a:r>
              <a:rPr lang="cs-CZ" b="1" dirty="0"/>
              <a:t>prokázat svou totožnost</a:t>
            </a:r>
            <a:r>
              <a:rPr lang="cs-CZ" dirty="0"/>
              <a:t>. Bankovní identita využívá přihlašovací a ověřovací mechanismy banky; Mobilní klíč eGovernmentu využívá mobilní aplikaci. Po úspěšném ověření může veřejná služba zjistit, která konkrétní osoba se přihlásila.</a:t>
            </a:r>
          </a:p>
          <a:p>
            <a:pPr>
              <a:buNone/>
            </a:pPr>
            <a:r>
              <a:rPr lang="cs-CZ" b="1" dirty="0"/>
              <a:t>Autorizace</a:t>
            </a:r>
            <a:r>
              <a:rPr lang="cs-CZ" dirty="0"/>
              <a:t> – co smím po přihlášení v systému dělat?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C5E60160-586C-10D9-0DF9-F201C021A039}"/>
              </a:ext>
            </a:extLst>
          </p:cNvPr>
          <p:cNvSpPr txBox="1"/>
          <p:nvPr/>
        </p:nvSpPr>
        <p:spPr>
          <a:xfrm>
            <a:off x="294190" y="6161160"/>
            <a:ext cx="1163641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Bankovní identita ani Mobilní klíč eGovernmentu nejsou samotná „identifikace“ v úzkém významu tohoto pojmu. Jsou to především prostředky elektronické identifikace a autentizace, kterými se totožnost uživatele při přihlášení prokazuje.</a:t>
            </a:r>
          </a:p>
        </p:txBody>
      </p: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1821482-87BA-F070-D4B2-0112DAF8350D}"/>
              </a:ext>
            </a:extLst>
          </p:cNvPr>
          <p:cNvCxnSpPr>
            <a:cxnSpLocks/>
          </p:cNvCxnSpPr>
          <p:nvPr/>
        </p:nvCxnSpPr>
        <p:spPr>
          <a:xfrm>
            <a:off x="102000" y="6018835"/>
            <a:ext cx="11988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3A114618-DB0D-6EE5-BF70-7FD02890AB96}"/>
              </a:ext>
            </a:extLst>
          </p:cNvPr>
          <p:cNvSpPr txBox="1"/>
          <p:nvPr/>
        </p:nvSpPr>
        <p:spPr>
          <a:xfrm>
            <a:off x="294190" y="5260114"/>
            <a:ext cx="4254661" cy="646331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Jednoduché přihlášení</a:t>
            </a:r>
          </a:p>
          <a:p>
            <a:r>
              <a:rPr lang="cs-CZ" b="1" dirty="0"/>
              <a:t>Identifikace → Autentizace → Autorizace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539E4E86-5448-2CE1-E200-2F39BA875025}"/>
              </a:ext>
            </a:extLst>
          </p:cNvPr>
          <p:cNvSpPr txBox="1"/>
          <p:nvPr/>
        </p:nvSpPr>
        <p:spPr>
          <a:xfrm>
            <a:off x="4725365" y="5245827"/>
            <a:ext cx="7123244" cy="646331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Portál občana → Identita občana → volba způsobu přihlášení → Bank </a:t>
            </a:r>
            <a:r>
              <a:rPr lang="cs-CZ" dirty="0" err="1"/>
              <a:t>iD</a:t>
            </a:r>
            <a:r>
              <a:rPr lang="cs-CZ" dirty="0"/>
              <a:t> / Mobilní klíč eGovernmentu → ověření totožnosti → přihlášení uživatele</a:t>
            </a:r>
          </a:p>
        </p:txBody>
      </p:sp>
    </p:spTree>
    <p:extLst>
      <p:ext uri="{BB962C8B-B14F-4D97-AF65-F5344CB8AC3E}">
        <p14:creationId xmlns:p14="http://schemas.microsoft.com/office/powerpoint/2010/main" val="22772792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03547DC-7FA4-9B02-A3AB-0117621A5068}"/>
              </a:ext>
            </a:extLst>
          </p:cNvPr>
          <p:cNvSpPr txBox="1"/>
          <p:nvPr/>
        </p:nvSpPr>
        <p:spPr>
          <a:xfrm>
            <a:off x="300942" y="207054"/>
            <a:ext cx="1126216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cs-CZ" b="1" dirty="0"/>
              <a:t>Způsoby autentizace ještě jednou</a:t>
            </a:r>
            <a:br>
              <a:rPr lang="cs-CZ" dirty="0"/>
            </a:br>
            <a:r>
              <a:rPr lang="cs-CZ" dirty="0"/>
              <a:t>Heslo/PIN, čipová karta, mobilní aplikace, biometrické údaje, jednorázový kód. Vysvětlit také </a:t>
            </a:r>
            <a:r>
              <a:rPr lang="cs-CZ" b="1" dirty="0" err="1"/>
              <a:t>vícefaktorové</a:t>
            </a:r>
            <a:r>
              <a:rPr lang="cs-CZ" b="1" dirty="0"/>
              <a:t> ověřování (MFA)</a:t>
            </a:r>
            <a:r>
              <a:rPr lang="cs-CZ" dirty="0"/>
              <a:t> – kombinaci dvou nebo více způsobů ověření.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AF9BDC47-31D9-F39C-32DE-6B063F27BDC7}"/>
              </a:ext>
            </a:extLst>
          </p:cNvPr>
          <p:cNvSpPr txBox="1"/>
          <p:nvPr/>
        </p:nvSpPr>
        <p:spPr>
          <a:xfrm>
            <a:off x="300942" y="4584104"/>
            <a:ext cx="1136633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 – nemocniční informační systém</a:t>
            </a:r>
            <a:br>
              <a:rPr lang="cs-CZ" dirty="0"/>
            </a:br>
            <a:r>
              <a:rPr lang="cs-CZ" dirty="0"/>
              <a:t>Jeden systém, různí uživatelé a různá oprávnění.</a:t>
            </a:r>
            <a:br>
              <a:rPr lang="cs-CZ" dirty="0"/>
            </a:br>
            <a:r>
              <a:rPr lang="cs-CZ" dirty="0"/>
              <a:t>Lékař může zapisovat diagnózu a léčbu, sestra pracuje s ošetřovatelskou dokumentací, laborant zadává výsledky vyšetření a správce spravuje účty.</a:t>
            </a:r>
          </a:p>
          <a:p>
            <a:br>
              <a:rPr lang="cs-CZ" dirty="0"/>
            </a:br>
            <a:r>
              <a:rPr lang="cs-CZ" dirty="0"/>
              <a:t>Viz Nemocniční informační systém.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E7F6BA49-ADE5-D667-351E-84F179CC30B1}"/>
              </a:ext>
            </a:extLst>
          </p:cNvPr>
          <p:cNvSpPr txBox="1"/>
          <p:nvPr/>
        </p:nvSpPr>
        <p:spPr>
          <a:xfrm>
            <a:off x="300942" y="3294492"/>
            <a:ext cx="1136633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cs-CZ" sz="1800" b="1" dirty="0"/>
              <a:t>Role a oprávnění uživatelů</a:t>
            </a:r>
            <a:br>
              <a:rPr lang="cs-CZ" sz="1800" dirty="0"/>
            </a:br>
            <a:r>
              <a:rPr lang="cs-CZ" sz="1800" dirty="0"/>
              <a:t>Ne každý uživatel smí dělat všechno. Oprávnění se často přidělují podle pracovní role.</a:t>
            </a:r>
            <a:br>
              <a:rPr lang="cs-CZ" sz="1800" dirty="0"/>
            </a:br>
            <a:r>
              <a:rPr lang="cs-CZ" sz="1800" dirty="0"/>
              <a:t>Například v nemocnici: </a:t>
            </a:r>
            <a:r>
              <a:rPr lang="cs-CZ" sz="1800" b="1" dirty="0"/>
              <a:t>lékař – sestra – laborant – administrativní pracovník – správce systému</a:t>
            </a:r>
            <a:r>
              <a:rPr lang="cs-CZ" sz="1800" dirty="0"/>
              <a:t>. 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6CB6D3A5-407A-4A19-4D90-DBC7EE9C3E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46" b="7771"/>
          <a:stretch>
            <a:fillRect/>
          </a:stretch>
        </p:blipFill>
        <p:spPr>
          <a:xfrm>
            <a:off x="2297575" y="1246003"/>
            <a:ext cx="7596851" cy="193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4025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918A0ED0-9186-E8D7-A15F-0DF0B070D943}"/>
              </a:ext>
            </a:extLst>
          </p:cNvPr>
          <p:cNvSpPr txBox="1"/>
          <p:nvPr/>
        </p:nvSpPr>
        <p:spPr>
          <a:xfrm>
            <a:off x="335666" y="277792"/>
            <a:ext cx="36113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Bezpečnost uživatelského účtu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D63E17C-A665-A5BA-A94A-5CCF409C6D3B}"/>
              </a:ext>
            </a:extLst>
          </p:cNvPr>
          <p:cNvSpPr txBox="1"/>
          <p:nvPr/>
        </p:nvSpPr>
        <p:spPr>
          <a:xfrm>
            <a:off x="335665" y="794219"/>
            <a:ext cx="1143578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cs-CZ" sz="1800" dirty="0"/>
              <a:t>Nesdílet účet a heslo, používat silné heslo, chránit přihlašovací údaje, využívat MFA, při odchodu počítač uzamknout a po práci se odhlásit.</a:t>
            </a:r>
            <a:br>
              <a:rPr lang="cs-CZ" sz="1800" dirty="0"/>
            </a:br>
            <a:r>
              <a:rPr lang="cs-CZ" sz="1800" dirty="0"/>
              <a:t>Zdůraznil bych zásadu: </a:t>
            </a:r>
            <a:r>
              <a:rPr lang="cs-CZ" sz="1800" b="1" dirty="0"/>
              <a:t>Každý pracovník používá svůj vlastní účet.</a:t>
            </a:r>
            <a:r>
              <a:rPr lang="cs-CZ" sz="1800" dirty="0"/>
              <a:t>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2562EA4-AB81-2981-8A4A-FC64D84A6A1B}"/>
              </a:ext>
            </a:extLst>
          </p:cNvPr>
          <p:cNvSpPr txBox="1"/>
          <p:nvPr/>
        </p:nvSpPr>
        <p:spPr>
          <a:xfrm>
            <a:off x="335665" y="5140450"/>
            <a:ext cx="11331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Umíte odpovědět na tyto otázky?</a:t>
            </a:r>
          </a:p>
          <a:p>
            <a:r>
              <a:rPr lang="cs-CZ" i="1" dirty="0"/>
              <a:t>Co je uživatelské rozhraní? Jaký je rozdíl mezi autentizací a autorizací? Proč mají různí uživatelé různá oprávnění?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DC2E19C2-12E1-E05B-18F6-774ADCD88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450" y="1946840"/>
            <a:ext cx="5267100" cy="2964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350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DA9AAA-7246-E6B7-958D-5DC534ED1D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357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865</Words>
  <Application>Microsoft Office PowerPoint</Application>
  <PresentationFormat>Širokoúhlá obrazovka</PresentationFormat>
  <Paragraphs>53</Paragraphs>
  <Slides>11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Motiv Office</vt:lpstr>
      <vt:lpstr>Informační systém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ucebna 14</dc:creator>
  <cp:lastModifiedBy>ucebna 14</cp:lastModifiedBy>
  <cp:revision>9</cp:revision>
  <dcterms:created xsi:type="dcterms:W3CDTF">2026-09-21T11:08:49Z</dcterms:created>
  <dcterms:modified xsi:type="dcterms:W3CDTF">2026-09-21T12:39:22Z</dcterms:modified>
</cp:coreProperties>
</file>