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96" r:id="rId3"/>
    <p:sldId id="257" r:id="rId4"/>
    <p:sldId id="259" r:id="rId5"/>
    <p:sldId id="276" r:id="rId6"/>
    <p:sldId id="278" r:id="rId7"/>
    <p:sldId id="280" r:id="rId8"/>
    <p:sldId id="302" r:id="rId9"/>
    <p:sldId id="260" r:id="rId10"/>
    <p:sldId id="297" r:id="rId11"/>
    <p:sldId id="283" r:id="rId12"/>
    <p:sldId id="261" r:id="rId13"/>
    <p:sldId id="266" r:id="rId14"/>
    <p:sldId id="267" r:id="rId15"/>
    <p:sldId id="269" r:id="rId16"/>
    <p:sldId id="272" r:id="rId17"/>
    <p:sldId id="284" r:id="rId18"/>
    <p:sldId id="273" r:id="rId19"/>
    <p:sldId id="285" r:id="rId20"/>
    <p:sldId id="299" r:id="rId21"/>
    <p:sldId id="286" r:id="rId22"/>
    <p:sldId id="300" r:id="rId23"/>
    <p:sldId id="287" r:id="rId24"/>
    <p:sldId id="301" r:id="rId25"/>
    <p:sldId id="298" r:id="rId2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7E3AFF-B240-4636-A9F2-9CE9F273BD6E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4F3887-5B20-435E-9E73-9F1C53F4AD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4301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4F3887-5B20-435E-9E73-9F1C53F4AD4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895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D64D60-6ED0-4BC6-E463-A81D561288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D664D48-90D1-9F03-3925-2C6274B0FE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1C6048-ACEB-7466-87EB-606142F54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4FD434-C4FC-80E5-E1C2-6ED356E22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98CA6F2-3447-B542-EC3C-1BA04F77D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159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49A23C-7D47-DF2A-21A2-F10A69CA5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E376F2F-76B5-BA3C-64EF-7E975B110D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F74407-09BE-C245-1083-2418A9BAA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C01E83-7AAB-D393-98AA-C316B8870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28715A-39DB-EBAC-1083-052D57CE1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5718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D8DB0C-D7D7-D6C8-7C98-64C0C5F53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651A8FF-1367-6D6B-7EFF-F30C74E119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9540D98-ACD4-8669-881A-76B2FC640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CBD8468-8E7F-87AA-1CAF-29A56B350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40768E-B5F5-ADE6-9F79-E5FEAE8F2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47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27F51A-AD31-C55F-018D-7BDA49BE3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5D9F7F-D159-E134-BBC3-2CA033EB95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23E4B4E-64B0-4ABF-B6E7-2AA63B9D2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AFC13E9-4AC3-E676-690C-57BBD7932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FC2D2F-28AF-5FCE-8D29-CE1CF9955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1E53F5F-F5AE-085D-D8A2-7518D0467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946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BBF67A-6ED0-D8BA-CE94-583A97FFB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82783D4-698C-2AE8-D2D6-495CD7495E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4A8E2D3-E8B5-FB6D-DE53-24C6E39E0C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B0870B2-CC7D-762A-36E7-70EC7DBAE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1F850C4-F352-6885-7F90-523B9F7FF4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A831196-169E-4277-5425-7D4080034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8935F1B-E0E4-BC9B-DE46-D2780B86E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5C4BA8D-03C9-2969-4291-A80D8585C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091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EDE193-7E32-0500-3FF1-019AAA344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223CF39-CF89-8B2E-4478-0CD44CD9C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C1A5BCE-09AB-DBD6-15BF-60AE3AC73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1CBDBA4-E7FD-17C3-587C-9F50D287C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938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AE83314-FC63-D8D0-18C4-10F307CDF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0CD4018-5E55-32DB-33B1-10E2C0CB4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668753D-5D99-4E66-FBBF-CB1CED78C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16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21F028-EF62-09D5-1CE3-520230E6B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0FE1550-D6E3-4FDB-5A87-361425A3A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D8B9D2E-8D2C-07E5-DD7E-19B41292B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4E4CFC0-14BB-1424-490F-0DF71C589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927DB67-F810-B593-2FF3-81C521A29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9A3D133-F605-172F-5339-D69A0270C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33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02525A-39B3-4304-E13F-4E5A6401E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76AB126-4105-F577-E862-E90237CE4A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C83E4D5-0273-E60D-7903-E45851D8A3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73B85EE-18A9-C06F-40C7-FE2237881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1114CF6-AF49-B884-0FCB-13441CCE0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BCD2463-F112-16EE-8B60-76536F086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82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436426-0A20-779E-3255-81EDAB16B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A41AD30-28D1-E285-36AC-6AA6758154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342E5BD-5862-FDF6-AFCA-2980BC7D9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111528-97D9-97D1-D722-BECD2E68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C6B97C-789D-B532-3FAC-F682CCD24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305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89DB474-3971-9BA8-A0A9-A08803758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0335999-9832-BF74-FE62-9F27D2D0D5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45C62EE-E1AD-8660-E227-582973644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F3FCD1-A3FF-97B3-3FFE-A32454B93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BDC944-AF3D-F089-B0D7-7952CC9E2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711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6DB24E7-BD79-E043-0724-9EA864109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397DD6-6567-FFE1-B0BA-E20F83C92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3C8D55B-A1A6-F301-FF18-5609B01C26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CD420-5738-4FE9-9A80-9A62EED64E81}" type="datetimeFigureOut">
              <a:rPr lang="cs-CZ" smtClean="0"/>
              <a:t>28.04.2026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421497-BD22-E4BB-C97F-EBFA25CAC2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A3452E-9FEF-B3CA-0801-E433E243C5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07AF-9F98-4BF8-A897-9BA389CFEA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03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vnitrni_energie&amp;l=cz" TargetMode="Externa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vascak.cz/data/android/physicsatschool/template.php?s=mf_joule&amp;l=cz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NULL"/><Relationship Id="rId7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../media/image14.png"/><Relationship Id="rId4" Type="http://schemas.openxmlformats.org/officeDocument/2006/relationships/image" Target="NULL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3" Type="http://schemas.openxmlformats.org/officeDocument/2006/relationships/image" Target="NULL"/><Relationship Id="rId7" Type="http://schemas.openxmlformats.org/officeDocument/2006/relationships/image" Target="../media/image17.png"/><Relationship Id="rId12" Type="http://schemas.openxmlformats.org/officeDocument/2006/relationships/image" Target="NULL"/><Relationship Id="rId2" Type="http://schemas.openxmlformats.org/officeDocument/2006/relationships/image" Target="NULL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5" Type="http://schemas.openxmlformats.org/officeDocument/2006/relationships/image" Target="../media/image23.png"/><Relationship Id="rId10" Type="http://schemas.openxmlformats.org/officeDocument/2006/relationships/image" Target="../media/image20.png"/><Relationship Id="rId4" Type="http://schemas.openxmlformats.org/officeDocument/2006/relationships/image" Target="NULL"/><Relationship Id="rId9" Type="http://schemas.openxmlformats.org/officeDocument/2006/relationships/image" Target="../media/image19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NULL"/><Relationship Id="rId7" Type="http://schemas.openxmlformats.org/officeDocument/2006/relationships/image" Target="../media/image32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NULL"/><Relationship Id="rId9" Type="http://schemas.openxmlformats.org/officeDocument/2006/relationships/image" Target="../media/image33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NULL"/><Relationship Id="rId7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2.jpg"/><Relationship Id="rId10" Type="http://schemas.openxmlformats.org/officeDocument/2006/relationships/image" Target="../media/image43.png"/><Relationship Id="rId4" Type="http://schemas.openxmlformats.org/officeDocument/2006/relationships/image" Target="../media/image39.png"/><Relationship Id="rId9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png"/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hyperlink" Target="https://www.vascak.cz/data/android/physicsatschool/template.php?f=mf_kalorimetr&amp;l=cz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slide" Target="slide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16CEE8-1D16-00D0-F2E0-DC0BE2352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8" y="2250218"/>
            <a:ext cx="9144000" cy="1721949"/>
          </a:xfrm>
        </p:spPr>
        <p:txBody>
          <a:bodyPr>
            <a:normAutofit fontScale="90000"/>
          </a:bodyPr>
          <a:lstStyle/>
          <a:p>
            <a:r>
              <a:rPr lang="cs-CZ" dirty="0"/>
              <a:t>Vnitřní energie a teplo</a:t>
            </a:r>
            <a:r>
              <a:rPr lang="cs-CZ"/>
              <a:t/>
            </a:r>
            <a:br>
              <a:rPr lang="cs-CZ"/>
            </a:br>
            <a:r>
              <a:rPr lang="cs-CZ"/>
              <a:t>Fyz82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24458C-13D8-409B-84F5-5655574C4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46937" y="4079632"/>
            <a:ext cx="5498123" cy="2133599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Vnitřní energie tělesa</a:t>
            </a:r>
          </a:p>
          <a:p>
            <a:r>
              <a:rPr lang="cs-CZ" dirty="0"/>
              <a:t>Změna vnitřní energie při konání práce</a:t>
            </a:r>
          </a:p>
          <a:p>
            <a:r>
              <a:rPr lang="cs-CZ" dirty="0"/>
              <a:t>Změna vnitřní energie při tepelné výměně, teplo</a:t>
            </a:r>
          </a:p>
          <a:p>
            <a:r>
              <a:rPr lang="cs-CZ" dirty="0"/>
              <a:t>První termodynamický zákon</a:t>
            </a:r>
          </a:p>
          <a:p>
            <a:r>
              <a:rPr lang="cs-CZ" dirty="0"/>
              <a:t>Měrná tepelná kapacita</a:t>
            </a:r>
          </a:p>
          <a:p>
            <a:r>
              <a:rPr lang="cs-CZ" dirty="0"/>
              <a:t>Kalorimetrická rovnice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B68C755-D39D-2901-B7BA-D80CD95E60D5}"/>
              </a:ext>
            </a:extLst>
          </p:cNvPr>
          <p:cNvSpPr txBox="1"/>
          <p:nvPr/>
        </p:nvSpPr>
        <p:spPr>
          <a:xfrm>
            <a:off x="492369" y="6213231"/>
            <a:ext cx="1359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27. 4. </a:t>
            </a:r>
            <a:r>
              <a:rPr lang="cs-CZ" dirty="0"/>
              <a:t>2026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4DEBE132-30CB-8857-BFF2-3D0DB187CD06}"/>
              </a:ext>
            </a:extLst>
          </p:cNvPr>
          <p:cNvGrpSpPr/>
          <p:nvPr/>
        </p:nvGrpSpPr>
        <p:grpSpPr>
          <a:xfrm>
            <a:off x="4295999" y="1242753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60CEC06-81F5-DB6A-76B7-5DF632CB8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E3ACBAA9-D13A-C962-D165-0FD0CA65F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pic>
        <p:nvPicPr>
          <p:cNvPr id="9" name="Obrázek 8">
            <a:extLst>
              <a:ext uri="{FF2B5EF4-FFF2-40B4-BE49-F238E27FC236}">
                <a16:creationId xmlns:a16="http://schemas.microsoft.com/office/drawing/2014/main" id="{4DD12AD2-D727-0B8F-F5A8-574DF027E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505" y="159218"/>
            <a:ext cx="5358990" cy="850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2725F9B-A542-1B71-CC20-2F400A01EB0F}"/>
              </a:ext>
            </a:extLst>
          </p:cNvPr>
          <p:cNvSpPr txBox="1"/>
          <p:nvPr/>
        </p:nvSpPr>
        <p:spPr>
          <a:xfrm>
            <a:off x="540689" y="286248"/>
            <a:ext cx="1789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Vnitřní energie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74E98B6-7861-23D9-9A94-E2024B6A0CD9}"/>
                  </a:ext>
                </a:extLst>
              </p:cNvPr>
              <p:cNvSpPr txBox="1"/>
              <p:nvPr/>
            </p:nvSpPr>
            <p:spPr>
              <a:xfrm>
                <a:off x="540689" y="723569"/>
                <a:ext cx="11068215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Částice těles konají neustálý tepelný pohyb, a mají tedy i určitou </a:t>
                </a:r>
                <a:r>
                  <a:rPr lang="cs-CZ" b="1" dirty="0"/>
                  <a:t>kinetickou energii</a:t>
                </a:r>
                <a:r>
                  <a:rPr lang="cs-CZ" dirty="0"/>
                  <a:t>. Ta je největší u molekul plynu, jejichž pohyb není ovlivňován vzájemným působením. U pevných látek je sice kinetická energie částic menší, protože kmitají pouze na určitém místě (jsou vázány na určité místo), ale vzájemné působení částic dané jejich polohou se projevuje tím, že </a:t>
                </a:r>
                <a:r>
                  <a:rPr lang="cs-CZ" b="1" dirty="0"/>
                  <a:t>každá částice má kromě energie kinetické i energii potenciální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I když těleso jako celek nekoná pohyb, mají jeho částice v důsledku tepelného pohybu a vzájemného působení energii, kterou nazýváme</a:t>
                </a:r>
              </a:p>
              <a:p>
                <a:pPr algn="ctr"/>
                <a:r>
                  <a:rPr lang="cs-CZ" b="1" dirty="0"/>
                  <a:t>vnitřní energie tělesa</a:t>
                </a:r>
              </a:p>
              <a:p>
                <a:r>
                  <a:rPr lang="cs-CZ" dirty="0"/>
                  <a:t>a označujeme ji </a:t>
                </a:r>
                <a:r>
                  <a:rPr lang="cs-CZ" dirty="0" smtClean="0"/>
                  <a:t>písmenem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dirty="0"/>
                  <a:t>.</a:t>
                </a:r>
                <a:endParaRPr lang="cs-CZ" b="1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74E98B6-7861-23D9-9A94-E2024B6A0C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689" y="723569"/>
                <a:ext cx="11068215" cy="2308324"/>
              </a:xfrm>
              <a:prstGeom prst="rect">
                <a:avLst/>
              </a:prstGeom>
              <a:blipFill>
                <a:blip r:embed="rId2"/>
                <a:stretch>
                  <a:fillRect l="-496" t="-1587" b="-34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92E2476-EB34-9976-EC15-4BFC1E3CC53D}"/>
                  </a:ext>
                </a:extLst>
              </p:cNvPr>
              <p:cNvSpPr txBox="1"/>
              <p:nvPr/>
            </p:nvSpPr>
            <p:spPr>
              <a:xfrm>
                <a:off x="959457" y="3298987"/>
                <a:ext cx="10273085" cy="96616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Vnitřní energie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cs-CZ" dirty="0"/>
                  <a:t> tělesa je součet celkové kinetické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tepelného pohybu částic a celkové potenciální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závisející na jejich vzájemné poloze: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92E2476-EB34-9976-EC15-4BFC1E3CC5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9457" y="3298987"/>
                <a:ext cx="10273085" cy="966162"/>
              </a:xfrm>
              <a:prstGeom prst="rect">
                <a:avLst/>
              </a:prstGeom>
              <a:blipFill>
                <a:blip r:embed="rId3"/>
                <a:stretch>
                  <a:fillRect l="-414" t="-2469" r="-71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8E3A826A-42A1-8F5B-B50D-98182E83FA52}"/>
              </a:ext>
            </a:extLst>
          </p:cNvPr>
          <p:cNvSpPr txBox="1"/>
          <p:nvPr/>
        </p:nvSpPr>
        <p:spPr>
          <a:xfrm>
            <a:off x="540689" y="4532243"/>
            <a:ext cx="111636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Vnitřní energie tělesa není konstantní a závisí především na jeho teplotě. S rostoucí teplotou se zvětšuje rychlost částic tělesa – zvyšuje se kinetická energie částic tělesa.</a:t>
            </a:r>
          </a:p>
          <a:p>
            <a:r>
              <a:rPr lang="cs-CZ" dirty="0"/>
              <a:t>Zvyšování teploty tělesa je spojeno se zvyšováním jeho vnitřní energie a naopak, při ochlazování tělesa se jeho vnitřní energie zmenšuje.</a:t>
            </a:r>
          </a:p>
        </p:txBody>
      </p:sp>
    </p:spTree>
    <p:extLst>
      <p:ext uri="{BB962C8B-B14F-4D97-AF65-F5344CB8AC3E}">
        <p14:creationId xmlns:p14="http://schemas.microsoft.com/office/powerpoint/2010/main" val="4191016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841B317-B841-EB2A-3741-52ABAF20A503}"/>
              </a:ext>
            </a:extLst>
          </p:cNvPr>
          <p:cNvSpPr txBox="1"/>
          <p:nvPr/>
        </p:nvSpPr>
        <p:spPr>
          <a:xfrm>
            <a:off x="326003" y="381663"/>
            <a:ext cx="3458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vnitřní energie tělesa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D9F27D4-F933-F308-38B2-03BDA5D7495B}"/>
                  </a:ext>
                </a:extLst>
              </p:cNvPr>
              <p:cNvSpPr txBox="1"/>
              <p:nvPr/>
            </p:nvSpPr>
            <p:spPr>
              <a:xfrm>
                <a:off x="325999" y="841541"/>
                <a:ext cx="11330609" cy="3877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Vnitřní energie tělesa není obecně konstantní veličinou. Děje, při nichž se mění energie tělesa, lze rozdělit do tří skupin:</a:t>
                </a:r>
              </a:p>
              <a:p>
                <a:endParaRPr lang="cs-CZ" sz="800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Děje při nichž se mění vnitřní energie </a:t>
                </a:r>
                <a:r>
                  <a:rPr lang="cs-CZ" b="1" dirty="0"/>
                  <a:t>konáním práce</a:t>
                </a:r>
                <a:r>
                  <a:rPr lang="cs-CZ" dirty="0"/>
                  <a:t> – například tření dvou těles nebo stlačování plynu.</a:t>
                </a:r>
              </a:p>
              <a:p>
                <a:pPr marL="342900" indent="-342900">
                  <a:buAutoNum type="alphaLcParenR"/>
                </a:pPr>
                <a:endParaRPr lang="cs-CZ" sz="800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Děje při nichž změna vnitřní energie nastává </a:t>
                </a:r>
                <a:r>
                  <a:rPr lang="cs-CZ" b="1" dirty="0"/>
                  <a:t>tepelnou výměnou  </a:t>
                </a:r>
                <a:r>
                  <a:rPr lang="cs-CZ" dirty="0"/>
                  <a:t>- například ohřívání vody na vařiči.</a:t>
                </a:r>
              </a:p>
              <a:p>
                <a:pPr marL="342900" indent="-342900">
                  <a:buAutoNum type="alphaLcParenR"/>
                </a:pPr>
                <a:endParaRPr lang="cs-CZ" sz="800" dirty="0"/>
              </a:p>
              <a:p>
                <a:pPr marL="342900" indent="-342900">
                  <a:buAutoNum type="alphaLcParenR"/>
                </a:pPr>
                <a:r>
                  <a:rPr lang="cs-CZ" dirty="0"/>
                  <a:t>Děje, kdy dochází </a:t>
                </a:r>
                <a:r>
                  <a:rPr lang="cs-CZ" b="1" dirty="0"/>
                  <a:t>současně ke konání práce a k tepelné výměně  </a:t>
                </a:r>
                <a:r>
                  <a:rPr lang="cs-CZ" dirty="0"/>
                  <a:t>- například plyn stlačujeme pístem ve válci a současně soustavu zahříváme.</a:t>
                </a:r>
              </a:p>
              <a:p>
                <a:pPr marL="342900" indent="-342900">
                  <a:buAutoNum type="alphaLcParenR"/>
                </a:pPr>
                <a:endParaRPr lang="cs-CZ" sz="800" dirty="0"/>
              </a:p>
              <a:p>
                <a:r>
                  <a:rPr lang="cs-CZ" dirty="0"/>
                  <a:t>Veličina </a:t>
                </a:r>
                <a:r>
                  <a:rPr lang="cs-CZ" b="1" dirty="0"/>
                  <a:t>změna vnitřní energie </a:t>
                </a:r>
                <a:r>
                  <a:rPr lang="cs-CZ" dirty="0"/>
                  <a:t> je definována vztahem: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je vnitřní energie uvažovaného tělesa (soustavy) na počátku děje 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je jeho vnitřní energie na konci děje.</a:t>
                </a:r>
              </a:p>
              <a:p>
                <a:endParaRPr lang="cs-CZ" sz="800" dirty="0"/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cs-CZ" dirty="0"/>
                  <a:t>, pak se vnitřní energie tělesa zvětšila – například zahříváním, a mluvíme o </a:t>
                </a:r>
                <a:r>
                  <a:rPr lang="cs-CZ" b="1" dirty="0"/>
                  <a:t>přírůstku vnitřní energie</a:t>
                </a:r>
                <a:r>
                  <a:rPr lang="cs-CZ" dirty="0"/>
                  <a:t>.</a:t>
                </a:r>
              </a:p>
              <a:p>
                <a:endParaRPr lang="cs-CZ" b="1" dirty="0"/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cs-CZ" dirty="0"/>
                  <a:t>, pak vnitřní energie klesá – například ochlazování, a mluvíme o </a:t>
                </a:r>
                <a:r>
                  <a:rPr lang="cs-CZ" b="1" dirty="0"/>
                  <a:t>úbytku vnitřní energie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D9F27D4-F933-F308-38B2-03BDA5D749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999" y="841541"/>
                <a:ext cx="11330609" cy="3877985"/>
              </a:xfrm>
              <a:prstGeom prst="rect">
                <a:avLst/>
              </a:prstGeom>
              <a:blipFill>
                <a:blip r:embed="rId2"/>
                <a:stretch>
                  <a:fillRect l="-430" t="-786" b="-15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ál 7">
            <a:hlinkClick r:id="rId3"/>
            <a:extLst>
              <a:ext uri="{FF2B5EF4-FFF2-40B4-BE49-F238E27FC236}">
                <a16:creationId xmlns:a16="http://schemas.microsoft.com/office/drawing/2014/main" id="{6451E326-8376-8297-4ADF-7CC2B30F627D}"/>
              </a:ext>
            </a:extLst>
          </p:cNvPr>
          <p:cNvSpPr/>
          <p:nvPr/>
        </p:nvSpPr>
        <p:spPr>
          <a:xfrm>
            <a:off x="5701080" y="5355203"/>
            <a:ext cx="580445" cy="58044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765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86E025B-8648-870A-F981-8D57718C553A}"/>
              </a:ext>
            </a:extLst>
          </p:cNvPr>
          <p:cNvSpPr txBox="1"/>
          <p:nvPr/>
        </p:nvSpPr>
        <p:spPr>
          <a:xfrm>
            <a:off x="421419" y="373711"/>
            <a:ext cx="4643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vnitřní energie tělesa konáním práce II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3CE93E9-B562-1632-135D-7D388FE4C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319" y="787448"/>
            <a:ext cx="7731362" cy="174723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65914C1-9FD1-1767-661B-011DF1035D4A}"/>
                  </a:ext>
                </a:extLst>
              </p:cNvPr>
              <p:cNvSpPr txBox="1"/>
              <p:nvPr/>
            </p:nvSpPr>
            <p:spPr>
              <a:xfrm>
                <a:off x="357809" y="2579085"/>
                <a:ext cx="11624807" cy="24224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Po vodorovné podložce se pohybuje těleso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 smtClean="0"/>
                  <a:t>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 smtClean="0"/>
                  <a:t>. </a:t>
                </a:r>
                <a:r>
                  <a:rPr lang="cs-CZ" dirty="0"/>
                  <a:t>Působením třecí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po dráze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 se těleso zastaví. Třecí síla přitom vykoná práci </a:t>
                </a:r>
                <a:endParaRPr lang="cs-CZ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která se rovná úbytku kinetické energie tělesa </a:t>
                </a: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O stejnou hodnotu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cs-CZ" dirty="0"/>
                  <a:t> vzroste vnitřní energie tělesa i podložky: </a:t>
                </a:r>
                <a:endParaRPr lang="cs-CZ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 Předpokládáme, že podložka s tělesem tvoří izolovanou soustavu.</a:t>
                </a:r>
              </a:p>
            </p:txBody>
          </p:sp>
        </mc:Choice>
        <mc:Fallback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65914C1-9FD1-1767-661B-011DF1035D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09" y="2579085"/>
                <a:ext cx="11624807" cy="2422458"/>
              </a:xfrm>
              <a:prstGeom prst="rect">
                <a:avLst/>
              </a:prstGeom>
              <a:blipFill>
                <a:blip r:embed="rId3"/>
                <a:stretch>
                  <a:fillRect l="-472" t="-1259" b="-32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868E055E-29BA-C4A9-2854-272EFB10E775}"/>
              </a:ext>
            </a:extLst>
          </p:cNvPr>
          <p:cNvSpPr txBox="1"/>
          <p:nvPr/>
        </p:nvSpPr>
        <p:spPr>
          <a:xfrm>
            <a:off x="2743200" y="5140922"/>
            <a:ext cx="6790414" cy="3693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Vnitřní energii tělesa lze měnit dějem, který nazýváme </a:t>
            </a:r>
            <a:r>
              <a:rPr lang="cs-CZ" b="1" dirty="0"/>
              <a:t>konání práce.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79A0657-9E02-35CA-98A4-8B08542079F7}"/>
              </a:ext>
            </a:extLst>
          </p:cNvPr>
          <p:cNvSpPr txBox="1"/>
          <p:nvPr/>
        </p:nvSpPr>
        <p:spPr>
          <a:xfrm>
            <a:off x="357809" y="5701220"/>
            <a:ext cx="11561196" cy="3693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/>
            </a:lvl1pPr>
          </a:lstStyle>
          <a:p>
            <a:r>
              <a:rPr lang="cs-CZ" dirty="0"/>
              <a:t>Při dějích probíhajících v </a:t>
            </a:r>
            <a:r>
              <a:rPr lang="cs-CZ" b="1" dirty="0"/>
              <a:t>izolované soustavě těles </a:t>
            </a:r>
            <a:r>
              <a:rPr lang="cs-CZ" dirty="0"/>
              <a:t>zůstává součet kinetické, potenciální a vnitřní energie těles konstantní</a:t>
            </a:r>
          </a:p>
        </p:txBody>
      </p:sp>
      <p:sp>
        <p:nvSpPr>
          <p:cNvPr id="3" name="Ovál 2">
            <a:hlinkClick r:id="rId4"/>
            <a:extLst>
              <a:ext uri="{FF2B5EF4-FFF2-40B4-BE49-F238E27FC236}">
                <a16:creationId xmlns:a16="http://schemas.microsoft.com/office/drawing/2014/main" id="{74AA92AA-EF65-09B9-F725-41BBB7FDA75B}"/>
              </a:ext>
            </a:extLst>
          </p:cNvPr>
          <p:cNvSpPr/>
          <p:nvPr/>
        </p:nvSpPr>
        <p:spPr>
          <a:xfrm>
            <a:off x="11338560" y="6189784"/>
            <a:ext cx="580445" cy="58044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85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2A4103A-7A08-0A4B-6C53-F5EEFE02D57F}"/>
              </a:ext>
            </a:extLst>
          </p:cNvPr>
          <p:cNvSpPr txBox="1"/>
          <p:nvPr/>
        </p:nvSpPr>
        <p:spPr>
          <a:xfrm>
            <a:off x="278296" y="365760"/>
            <a:ext cx="1025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5DCBE11-88CD-E023-74F0-50EFCA9C7E73}"/>
              </a:ext>
            </a:extLst>
          </p:cNvPr>
          <p:cNvSpPr txBox="1"/>
          <p:nvPr/>
        </p:nvSpPr>
        <p:spPr>
          <a:xfrm>
            <a:off x="275645" y="755544"/>
            <a:ext cx="114260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Těleso o hmotnosti 1,0 kg klouže po nakloněné rovině, která má délku 2,1 m a svírá s vodorovnou rovinou úhel 30</a:t>
            </a:r>
            <a:r>
              <a:rPr lang="cs-CZ" baseline="30000" dirty="0"/>
              <a:t>0</a:t>
            </a:r>
            <a:r>
              <a:rPr lang="cs-CZ" dirty="0"/>
              <a:t>. Velikost rychlosti tělesa na konci nakloněné roviny je 4,1 m . s</a:t>
            </a:r>
            <a:r>
              <a:rPr lang="cs-CZ" baseline="30000" dirty="0"/>
              <a:t>-1</a:t>
            </a:r>
            <a:r>
              <a:rPr lang="cs-CZ" dirty="0"/>
              <a:t>. Třením se nakloněná rovina a těleso zahřívají. Určete při tomto ději přírůstek </a:t>
            </a:r>
            <a:r>
              <a:rPr lang="cs-CZ" b="1" dirty="0"/>
              <a:t>vnitřní energie</a:t>
            </a:r>
            <a:r>
              <a:rPr lang="cs-CZ" dirty="0"/>
              <a:t> nakloněné roviny a tělesa. Velikost tíhového zrychlení je 9,8 m . s</a:t>
            </a:r>
            <a:r>
              <a:rPr lang="cs-CZ" baseline="30000" dirty="0"/>
              <a:t>-2</a:t>
            </a:r>
            <a:r>
              <a:rPr lang="cs-CZ" dirty="0"/>
              <a:t>.</a:t>
            </a:r>
          </a:p>
        </p:txBody>
      </p: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12D2C62C-067E-3690-5A47-F2E4E6E14B48}"/>
              </a:ext>
            </a:extLst>
          </p:cNvPr>
          <p:cNvGrpSpPr/>
          <p:nvPr/>
        </p:nvGrpSpPr>
        <p:grpSpPr>
          <a:xfrm>
            <a:off x="358094" y="2772190"/>
            <a:ext cx="3030487" cy="1305668"/>
            <a:chOff x="3848716" y="2186608"/>
            <a:chExt cx="3030487" cy="1305668"/>
          </a:xfrm>
        </p:grpSpPr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D7F28421-393E-4971-EF4B-1800C6B306FB}"/>
                </a:ext>
              </a:extLst>
            </p:cNvPr>
            <p:cNvCxnSpPr/>
            <p:nvPr/>
          </p:nvCxnSpPr>
          <p:spPr>
            <a:xfrm>
              <a:off x="3888188" y="3429000"/>
              <a:ext cx="289427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3BE1F7BF-93BC-950B-CB5C-150D070000E9}"/>
                </a:ext>
              </a:extLst>
            </p:cNvPr>
            <p:cNvCxnSpPr/>
            <p:nvPr/>
          </p:nvCxnSpPr>
          <p:spPr>
            <a:xfrm flipV="1">
              <a:off x="3896139" y="2369489"/>
              <a:ext cx="2878372" cy="105951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A9D9A356-6567-B7CE-8CA1-0BC1522B8C10}"/>
                </a:ext>
              </a:extLst>
            </p:cNvPr>
            <p:cNvCxnSpPr/>
            <p:nvPr/>
          </p:nvCxnSpPr>
          <p:spPr>
            <a:xfrm>
              <a:off x="6774511" y="2369489"/>
              <a:ext cx="0" cy="105951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B8163C84-DD13-2A88-1257-6B90EB091A60}"/>
                </a:ext>
              </a:extLst>
            </p:cNvPr>
            <p:cNvSpPr/>
            <p:nvPr/>
          </p:nvSpPr>
          <p:spPr>
            <a:xfrm rot="20400000">
              <a:off x="6321570" y="2186608"/>
              <a:ext cx="413468" cy="24649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02DB2A27-421C-75C2-D72D-F013A5B4F93F}"/>
                    </a:ext>
                  </a:extLst>
                </p:cNvPr>
                <p:cNvSpPr txBox="1"/>
                <p:nvPr/>
              </p:nvSpPr>
              <p:spPr>
                <a:xfrm rot="20396548">
                  <a:off x="4786265" y="2546370"/>
                  <a:ext cx="113157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=2,1 </m:t>
                        </m:r>
                        <m:r>
                          <m:rPr>
                            <m:sty m:val="p"/>
                          </m:rPr>
                          <a:rPr lang="cs-CZ" i="0" dirty="0" smtClean="0"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02DB2A27-421C-75C2-D72D-F013A5B4F93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0396548">
                  <a:off x="4786265" y="2546370"/>
                  <a:ext cx="1131574" cy="369332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Obdélník 11">
              <a:extLst>
                <a:ext uri="{FF2B5EF4-FFF2-40B4-BE49-F238E27FC236}">
                  <a16:creationId xmlns:a16="http://schemas.microsoft.com/office/drawing/2014/main" id="{95AD92A8-9DC9-1873-2910-64D974C2BD05}"/>
                </a:ext>
              </a:extLst>
            </p:cNvPr>
            <p:cNvSpPr/>
            <p:nvPr/>
          </p:nvSpPr>
          <p:spPr>
            <a:xfrm rot="20400000">
              <a:off x="3848716" y="3119235"/>
              <a:ext cx="413468" cy="24649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BDB62DD3-6729-B213-5677-039C8FCA3CA5}"/>
                    </a:ext>
                  </a:extLst>
                </p:cNvPr>
                <p:cNvSpPr txBox="1"/>
                <p:nvPr/>
              </p:nvSpPr>
              <p:spPr>
                <a:xfrm>
                  <a:off x="4299820" y="3122944"/>
                  <a:ext cx="11449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BDB62DD3-6729-B213-5677-039C8FCA3CA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99820" y="3122944"/>
                  <a:ext cx="1144982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6CFB551B-7E3F-575F-5C88-0A30F1053446}"/>
                    </a:ext>
                  </a:extLst>
                </p:cNvPr>
                <p:cNvSpPr txBox="1"/>
                <p:nvPr/>
              </p:nvSpPr>
              <p:spPr>
                <a:xfrm>
                  <a:off x="5775806" y="2810380"/>
                  <a:ext cx="110339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a14:m>
                  <a:r>
                    <a:rPr lang="cs-CZ" dirty="0"/>
                    <a:t>=1,05 m</a:t>
                  </a:r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6CFB551B-7E3F-575F-5C88-0A30F105344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75806" y="2810380"/>
                  <a:ext cx="1103397" cy="369332"/>
                </a:xfrm>
                <a:prstGeom prst="rect">
                  <a:avLst/>
                </a:prstGeom>
                <a:blipFill>
                  <a:blip r:embed="rId4"/>
                  <a:stretch>
                    <a:fillRect t="-8197" r="-1105" b="-2459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A9BB03B8-DA7F-BE59-4C5A-69B8B577BACE}"/>
                  </a:ext>
                </a:extLst>
              </p:cNvPr>
              <p:cNvSpPr txBox="1"/>
              <p:nvPr/>
            </p:nvSpPr>
            <p:spPr>
              <a:xfrm>
                <a:off x="3697926" y="1815831"/>
                <a:ext cx="828468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=1,0 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=2,1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=4,1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=9,8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A9BB03B8-DA7F-BE59-4C5A-69B8B577BA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926" y="1815831"/>
                <a:ext cx="8284688" cy="646331"/>
              </a:xfrm>
              <a:prstGeom prst="rect">
                <a:avLst/>
              </a:prstGeom>
              <a:blipFill>
                <a:blip r:embed="rId5"/>
                <a:stretch>
                  <a:fillRect l="-662" t="-5660"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B4B7AF62-A301-3032-CCE2-7CDF19273F6C}"/>
              </a:ext>
            </a:extLst>
          </p:cNvPr>
          <p:cNvCxnSpPr>
            <a:cxnSpLocks/>
          </p:cNvCxnSpPr>
          <p:nvPr/>
        </p:nvCxnSpPr>
        <p:spPr>
          <a:xfrm flipV="1">
            <a:off x="3697926" y="2401294"/>
            <a:ext cx="82846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EDBB5FE3-2DAA-5064-CB9A-97902CBE4BF1}"/>
                  </a:ext>
                </a:extLst>
              </p:cNvPr>
              <p:cNvSpPr txBox="1"/>
              <p:nvPr/>
            </p:nvSpPr>
            <p:spPr>
              <a:xfrm>
                <a:off x="3919992" y="2489061"/>
                <a:ext cx="7773725" cy="17189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zákona zachování energie vyplývá, že rozdíl potenciální energie tělesa v nejvyšším bodě nakloněné roviny a kinetické energie tělesa v nejnižším bodě nakloněné roviny se musí rovnat přírůstku vnitřní energie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cs-CZ" dirty="0"/>
                  <a:t> nakloněné roviny a tělesa: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−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EDBB5FE3-2DAA-5064-CB9A-97902CBE4B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992" y="2489061"/>
                <a:ext cx="7773725" cy="1718932"/>
              </a:xfrm>
              <a:prstGeom prst="rect">
                <a:avLst/>
              </a:prstGeom>
              <a:blipFill>
                <a:blip r:embed="rId6"/>
                <a:stretch>
                  <a:fillRect l="-627" t="-17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38E7378-6A76-3CE9-8622-B5A4695D1CC3}"/>
                  </a:ext>
                </a:extLst>
              </p:cNvPr>
              <p:cNvSpPr txBox="1"/>
              <p:nvPr/>
            </p:nvSpPr>
            <p:spPr>
              <a:xfrm>
                <a:off x="317910" y="4738541"/>
                <a:ext cx="11556180" cy="2000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r>
                  <a:rPr lang="cs-CZ" b="1" dirty="0"/>
                  <a:t>Soustava složená z nakloněné roviny a tělesa o hmotnosti 1 kg zvětší svou vnitřní energii o 1,88 J.</a:t>
                </a:r>
              </a:p>
              <a:p>
                <a:endParaRPr lang="cs-CZ" sz="800" b="1" dirty="0"/>
              </a:p>
              <a:p>
                <a:r>
                  <a:rPr lang="cs-CZ" b="1" dirty="0"/>
                  <a:t>Hodnota o kterou se zvýšila vnitřní energie soustavy „těleso – nakloněná rovina“ je rovna práci, kterou vykonala třecí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sub>
                    </m:sSub>
                  </m:oMath>
                </a14:m>
                <a:r>
                  <a:rPr lang="cs-CZ" b="1" dirty="0"/>
                  <a:t> na dráze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cs-CZ" b="1" dirty="0">
                    <a:latin typeface="Cambria Math" panose="02040503050406030204" pitchFamily="18" charset="0"/>
                  </a:rPr>
                  <a:t>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𝑼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cs-CZ" b="1" dirty="0"/>
                  <a:t>      </a:t>
                </a:r>
              </a:p>
              <a:p>
                <a:pPr algn="ctr"/>
                <a:endParaRPr lang="cs-CZ" b="1" dirty="0"/>
              </a:p>
              <a:p>
                <a:r>
                  <a:rPr lang="cs-CZ" b="1" dirty="0"/>
                  <a:t>Tento poznatek lze využít k výpočtu součinitele smykového tření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𝒇</m:t>
                    </m:r>
                  </m:oMath>
                </a14:m>
                <a:r>
                  <a:rPr lang="cs-CZ" b="1" dirty="0"/>
                  <a:t> (viz následující snímek)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38E7378-6A76-3CE9-8622-B5A4695D1C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10" y="4738541"/>
                <a:ext cx="11556180" cy="2000548"/>
              </a:xfrm>
              <a:prstGeom prst="rect">
                <a:avLst/>
              </a:prstGeom>
              <a:blipFill>
                <a:blip r:embed="rId7"/>
                <a:stretch>
                  <a:fillRect l="-422" b="-39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B03819C-80AE-7907-2ED1-D1DC8DDE46C6}"/>
                  </a:ext>
                </a:extLst>
              </p:cNvPr>
              <p:cNvSpPr txBox="1"/>
              <p:nvPr/>
            </p:nvSpPr>
            <p:spPr>
              <a:xfrm>
                <a:off x="-8206" y="4059028"/>
                <a:ext cx="110339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=4,1 </m:t>
                      </m:r>
                      <m:sSup>
                        <m:sSupPr>
                          <m:ctrlPr>
                            <a:rPr lang="cs-CZ" sz="11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1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1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1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B03819C-80AE-7907-2ED1-D1DC8DDE46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8206" y="4059028"/>
                <a:ext cx="1103397" cy="26161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921BAB2-BBD3-65D7-32C3-056D5897F5A5}"/>
                  </a:ext>
                </a:extLst>
              </p:cNvPr>
              <p:cNvSpPr txBox="1"/>
              <p:nvPr/>
            </p:nvSpPr>
            <p:spPr>
              <a:xfrm>
                <a:off x="2550889" y="2380010"/>
                <a:ext cx="110339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=0 </m:t>
                      </m:r>
                      <m:sSup>
                        <m:sSupPr>
                          <m:ctrlPr>
                            <a:rPr lang="cs-CZ" sz="11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1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1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1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921BAB2-BBD3-65D7-32C3-056D5897F5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0889" y="2380010"/>
                <a:ext cx="1103397" cy="26161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BC21D587-6687-F81B-1503-DF8BEB7B08B6}"/>
                  </a:ext>
                </a:extLst>
              </p:cNvPr>
              <p:cNvSpPr txBox="1"/>
              <p:nvPr/>
            </p:nvSpPr>
            <p:spPr>
              <a:xfrm>
                <a:off x="3919992" y="4231534"/>
                <a:ext cx="7781678" cy="4834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Číselně: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 . 9,8 . 1,05−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1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4,1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=10,29−8,41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=1,88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  </a:t>
                </a:r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BC21D587-6687-F81B-1503-DF8BEB7B08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992" y="4231534"/>
                <a:ext cx="7781678" cy="483466"/>
              </a:xfrm>
              <a:prstGeom prst="rect">
                <a:avLst/>
              </a:prstGeom>
              <a:blipFill>
                <a:blip r:embed="rId10"/>
                <a:stretch>
                  <a:fillRect l="-626" b="-88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040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878E413-464F-1C23-2B18-658A97D1DF39}"/>
              </a:ext>
            </a:extLst>
          </p:cNvPr>
          <p:cNvSpPr txBox="1"/>
          <p:nvPr/>
        </p:nvSpPr>
        <p:spPr>
          <a:xfrm>
            <a:off x="341906" y="365760"/>
            <a:ext cx="8651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Jak velký je koeficient smykového tření vzrostla-li vnitřní energie soustavy o 1, 88 J?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8326D4D9-DE61-C1B7-73CF-F2AD94E2A609}"/>
              </a:ext>
            </a:extLst>
          </p:cNvPr>
          <p:cNvGrpSpPr/>
          <p:nvPr/>
        </p:nvGrpSpPr>
        <p:grpSpPr>
          <a:xfrm>
            <a:off x="2322944" y="1231485"/>
            <a:ext cx="5579371" cy="2173520"/>
            <a:chOff x="3799093" y="2186608"/>
            <a:chExt cx="4155923" cy="1305668"/>
          </a:xfrm>
        </p:grpSpPr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55D9A346-9243-1BC0-6F74-115CB611B357}"/>
                </a:ext>
              </a:extLst>
            </p:cNvPr>
            <p:cNvCxnSpPr/>
            <p:nvPr/>
          </p:nvCxnSpPr>
          <p:spPr>
            <a:xfrm>
              <a:off x="3888188" y="3429000"/>
              <a:ext cx="289427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>
              <a:extLst>
                <a:ext uri="{FF2B5EF4-FFF2-40B4-BE49-F238E27FC236}">
                  <a16:creationId xmlns:a16="http://schemas.microsoft.com/office/drawing/2014/main" id="{98B22788-8D63-450B-58E7-E6E3895944AA}"/>
                </a:ext>
              </a:extLst>
            </p:cNvPr>
            <p:cNvCxnSpPr/>
            <p:nvPr/>
          </p:nvCxnSpPr>
          <p:spPr>
            <a:xfrm flipV="1">
              <a:off x="3896139" y="2369489"/>
              <a:ext cx="2878372" cy="105951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485B77A2-2777-B0EA-322B-BE386C52FD77}"/>
                </a:ext>
              </a:extLst>
            </p:cNvPr>
            <p:cNvCxnSpPr/>
            <p:nvPr/>
          </p:nvCxnSpPr>
          <p:spPr>
            <a:xfrm>
              <a:off x="6774511" y="2369489"/>
              <a:ext cx="0" cy="105951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bdélník 13">
              <a:extLst>
                <a:ext uri="{FF2B5EF4-FFF2-40B4-BE49-F238E27FC236}">
                  <a16:creationId xmlns:a16="http://schemas.microsoft.com/office/drawing/2014/main" id="{ECBF69DD-F651-51D9-A00C-B34D3815DBE9}"/>
                </a:ext>
              </a:extLst>
            </p:cNvPr>
            <p:cNvSpPr/>
            <p:nvPr/>
          </p:nvSpPr>
          <p:spPr>
            <a:xfrm rot="20100000">
              <a:off x="6321570" y="2186608"/>
              <a:ext cx="413468" cy="24649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ED113FA1-4203-5D28-1C16-1AF636BB2078}"/>
                    </a:ext>
                  </a:extLst>
                </p:cNvPr>
                <p:cNvSpPr txBox="1"/>
                <p:nvPr/>
              </p:nvSpPr>
              <p:spPr>
                <a:xfrm>
                  <a:off x="4484777" y="2437396"/>
                  <a:ext cx="113157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cs-CZ" i="1" dirty="0" smtClean="0">
                            <a:latin typeface="Cambria Math" panose="02040503050406030204" pitchFamily="18" charset="0"/>
                          </a:rPr>
                          <m:t>=2,1 </m:t>
                        </m:r>
                        <m:r>
                          <m:rPr>
                            <m:sty m:val="p"/>
                          </m:rPr>
                          <a:rPr lang="cs-CZ" i="0" dirty="0" smtClean="0"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ED113FA1-4203-5D28-1C16-1AF636BB207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84777" y="2437396"/>
                  <a:ext cx="1131574" cy="369332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15827045-AA20-FAFF-82D1-BED2FC5FAA00}"/>
                </a:ext>
              </a:extLst>
            </p:cNvPr>
            <p:cNvSpPr/>
            <p:nvPr/>
          </p:nvSpPr>
          <p:spPr>
            <a:xfrm rot="20107391">
              <a:off x="3799093" y="3115684"/>
              <a:ext cx="413468" cy="24649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733876EC-2676-7825-CA27-83D4A650F356}"/>
                    </a:ext>
                  </a:extLst>
                </p:cNvPr>
                <p:cNvSpPr txBox="1"/>
                <p:nvPr/>
              </p:nvSpPr>
              <p:spPr>
                <a:xfrm>
                  <a:off x="4299820" y="3122944"/>
                  <a:ext cx="11449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BDB62DD3-6729-B213-5677-039C8FCA3CA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99820" y="3122944"/>
                  <a:ext cx="1144982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899FD901-F607-0B7A-6232-F8D2BD2AA36A}"/>
                    </a:ext>
                  </a:extLst>
                </p:cNvPr>
                <p:cNvSpPr txBox="1"/>
                <p:nvPr/>
              </p:nvSpPr>
              <p:spPr>
                <a:xfrm>
                  <a:off x="6851619" y="2717074"/>
                  <a:ext cx="110339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a14:m>
                  <a:r>
                    <a:rPr lang="cs-CZ" dirty="0"/>
                    <a:t>=1,05 m</a:t>
                  </a:r>
                </a:p>
              </p:txBody>
            </p:sp>
          </mc:Choice>
          <mc:Fallback xmlns="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899FD901-F607-0B7A-6232-F8D2BD2AA36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51619" y="2717074"/>
                  <a:ext cx="1103397" cy="369332"/>
                </a:xfrm>
                <a:prstGeom prst="rect">
                  <a:avLst/>
                </a:prstGeom>
                <a:blipFill>
                  <a:blip r:embed="rId4"/>
                  <a:stretch>
                    <a:fillRect t="-6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5" name="Přímá spojnice se šipkou 4">
            <a:extLst>
              <a:ext uri="{FF2B5EF4-FFF2-40B4-BE49-F238E27FC236}">
                <a16:creationId xmlns:a16="http://schemas.microsoft.com/office/drawing/2014/main" id="{B486218D-0E2F-42D4-739D-8ECC2D020150}"/>
              </a:ext>
            </a:extLst>
          </p:cNvPr>
          <p:cNvCxnSpPr>
            <a:cxnSpLocks/>
            <a:stCxn id="14" idx="2"/>
          </p:cNvCxnSpPr>
          <p:nvPr/>
        </p:nvCxnSpPr>
        <p:spPr>
          <a:xfrm flipH="1">
            <a:off x="6043528" y="1622590"/>
            <a:ext cx="30117" cy="95886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709A9009-D091-D4CD-8AC4-90A6D432CA40}"/>
                  </a:ext>
                </a:extLst>
              </p:cNvPr>
              <p:cNvSpPr txBox="1"/>
              <p:nvPr/>
            </p:nvSpPr>
            <p:spPr>
              <a:xfrm>
                <a:off x="5964790" y="1905391"/>
                <a:ext cx="333596" cy="36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709A9009-D091-D4CD-8AC4-90A6D432CA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4790" y="1905391"/>
                <a:ext cx="333596" cy="369331"/>
              </a:xfrm>
              <a:prstGeom prst="rect">
                <a:avLst/>
              </a:prstGeom>
              <a:blipFill>
                <a:blip r:embed="rId5"/>
                <a:stretch>
                  <a:fillRect r="-10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71C5EABE-D764-60A0-2780-A2970A95EBCA}"/>
              </a:ext>
            </a:extLst>
          </p:cNvPr>
          <p:cNvCxnSpPr>
            <a:cxnSpLocks/>
          </p:cNvCxnSpPr>
          <p:nvPr/>
        </p:nvCxnSpPr>
        <p:spPr>
          <a:xfrm rot="180000" flipH="1">
            <a:off x="5552885" y="1629439"/>
            <a:ext cx="504224" cy="29003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59ECDEA7-AAF6-552D-DF0F-5959BDB998FF}"/>
                  </a:ext>
                </a:extLst>
              </p:cNvPr>
              <p:cNvSpPr txBox="1"/>
              <p:nvPr/>
            </p:nvSpPr>
            <p:spPr>
              <a:xfrm>
                <a:off x="5431413" y="1467665"/>
                <a:ext cx="320354" cy="36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59ECDEA7-AAF6-552D-DF0F-5959BDB998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1413" y="1467665"/>
                <a:ext cx="320354" cy="369331"/>
              </a:xfrm>
              <a:prstGeom prst="rect">
                <a:avLst/>
              </a:prstGeom>
              <a:blipFill>
                <a:blip r:embed="rId6"/>
                <a:stretch>
                  <a:fillRect r="-18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58595415-99C9-C3A5-5711-5C0E9A3553EC}"/>
                  </a:ext>
                </a:extLst>
              </p:cNvPr>
              <p:cNvSpPr txBox="1"/>
              <p:nvPr/>
            </p:nvSpPr>
            <p:spPr>
              <a:xfrm>
                <a:off x="5737061" y="2158454"/>
                <a:ext cx="434105" cy="4098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sz="100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58595415-99C9-C3A5-5711-5C0E9A3553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7061" y="2158454"/>
                <a:ext cx="434105" cy="40987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43B88A4A-BA8F-29C1-50DC-D28F177A2525}"/>
                  </a:ext>
                </a:extLst>
              </p:cNvPr>
              <p:cNvSpPr txBox="1"/>
              <p:nvPr/>
            </p:nvSpPr>
            <p:spPr>
              <a:xfrm>
                <a:off x="10479043" y="5214136"/>
                <a:ext cx="434105" cy="3693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43B88A4A-BA8F-29C1-50DC-D28F177A25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79043" y="5214136"/>
                <a:ext cx="434105" cy="36933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E76EBBBC-26B8-881B-BCF9-BC3030BF11A7}"/>
              </a:ext>
            </a:extLst>
          </p:cNvPr>
          <p:cNvCxnSpPr>
            <a:cxnSpLocks/>
          </p:cNvCxnSpPr>
          <p:nvPr/>
        </p:nvCxnSpPr>
        <p:spPr>
          <a:xfrm>
            <a:off x="5579447" y="1908602"/>
            <a:ext cx="463641" cy="67285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3E485B25-5093-5649-538D-FB07B7637D27}"/>
                  </a:ext>
                </a:extLst>
              </p:cNvPr>
              <p:cNvSpPr txBox="1"/>
              <p:nvPr/>
            </p:nvSpPr>
            <p:spPr>
              <a:xfrm>
                <a:off x="5442257" y="2048467"/>
                <a:ext cx="321190" cy="36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3E485B25-5093-5649-538D-FB07B7637D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2257" y="2048467"/>
                <a:ext cx="321190" cy="369331"/>
              </a:xfrm>
              <a:prstGeom prst="rect">
                <a:avLst/>
              </a:prstGeom>
              <a:blipFill>
                <a:blip r:embed="rId9"/>
                <a:stretch>
                  <a:fillRect r="-76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4441996F-DE5E-C4F4-E705-2B33B2075720}"/>
                  </a:ext>
                </a:extLst>
              </p:cNvPr>
              <p:cNvSpPr txBox="1"/>
              <p:nvPr/>
            </p:nvSpPr>
            <p:spPr>
              <a:xfrm>
                <a:off x="400021" y="3444295"/>
                <a:ext cx="8293874" cy="3009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Pro třecí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platí:</a:t>
                </a:r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</a:t>
                </a:r>
                <a:endParaRPr lang="cs-CZ" sz="8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Velikost normálové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func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func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 . 9,81 . 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8,5 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sz="80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Třecí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vykonala na nakloněné rovině délky 2,1 m práci 1,88 J</a:t>
                </a:r>
              </a:p>
              <a:p>
                <a:endParaRPr lang="cs-CZ" sz="800" dirty="0"/>
              </a:p>
              <a:p>
                <a:r>
                  <a:rPr lang="cs-CZ" dirty="0"/>
                  <a:t>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→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→ 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1,88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2,1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=0,9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b="1" dirty="0"/>
                  <a:t>Koeficient smykového tření má hodnotu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𝒇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𝒕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𝟖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𝟏𝟏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4441996F-DE5E-C4F4-E705-2B33B20757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021" y="3444295"/>
                <a:ext cx="8293874" cy="3009478"/>
              </a:xfrm>
              <a:prstGeom prst="rect">
                <a:avLst/>
              </a:prstGeom>
              <a:blipFill>
                <a:blip r:embed="rId10"/>
                <a:stretch>
                  <a:fillRect l="-662" t="-10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73C848E1-70FC-A76E-91A2-EF020072F732}"/>
                  </a:ext>
                </a:extLst>
              </p:cNvPr>
              <p:cNvSpPr txBox="1"/>
              <p:nvPr/>
            </p:nvSpPr>
            <p:spPr>
              <a:xfrm>
                <a:off x="9257678" y="197160"/>
                <a:ext cx="2791839" cy="29052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Použitá goniometrická funkce kosinus je v pravoúhlém trojúhelníku definována: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ř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𝑖𝑙𝑒h𝑙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á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𝑜𝑑𝑣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ě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𝑠𝑛𝑎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ř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𝑒𝑝𝑜𝑛𝑎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73C848E1-70FC-A76E-91A2-EF020072F7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7678" y="197160"/>
                <a:ext cx="2791839" cy="2905283"/>
              </a:xfrm>
              <a:prstGeom prst="rect">
                <a:avLst/>
              </a:prstGeom>
              <a:blipFill>
                <a:blip r:embed="rId12"/>
                <a:stretch>
                  <a:fillRect l="-1965" t="-10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AFA5E61F-2358-F8EB-F620-72942F78F1A9}"/>
              </a:ext>
            </a:extLst>
          </p:cNvPr>
          <p:cNvCxnSpPr/>
          <p:nvPr/>
        </p:nvCxnSpPr>
        <p:spPr>
          <a:xfrm>
            <a:off x="9075420" y="76200"/>
            <a:ext cx="0" cy="66188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Rovnoramenný trojúhelník 32">
            <a:extLst>
              <a:ext uri="{FF2B5EF4-FFF2-40B4-BE49-F238E27FC236}">
                <a16:creationId xmlns:a16="http://schemas.microsoft.com/office/drawing/2014/main" id="{097022F0-219D-7F37-9F43-1DC64068B577}"/>
              </a:ext>
            </a:extLst>
          </p:cNvPr>
          <p:cNvSpPr/>
          <p:nvPr/>
        </p:nvSpPr>
        <p:spPr>
          <a:xfrm rot="3485675">
            <a:off x="9776608" y="4075240"/>
            <a:ext cx="2171698" cy="1295400"/>
          </a:xfrm>
          <a:prstGeom prst="triangle">
            <a:avLst>
              <a:gd name="adj" fmla="val 0"/>
            </a:avLst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850CC785-DA35-4390-5E22-9130F2BE838E}"/>
                  </a:ext>
                </a:extLst>
              </p:cNvPr>
              <p:cNvSpPr txBox="1"/>
              <p:nvPr/>
            </p:nvSpPr>
            <p:spPr>
              <a:xfrm>
                <a:off x="9456946" y="4774339"/>
                <a:ext cx="791578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Přilehlá </a:t>
                </a:r>
              </a:p>
              <a:p>
                <a:r>
                  <a:rPr lang="cs-CZ" sz="1400" dirty="0"/>
                  <a:t>odvěsna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850CC785-DA35-4390-5E22-9130F2BE83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56946" y="4774339"/>
                <a:ext cx="791578" cy="738664"/>
              </a:xfrm>
              <a:prstGeom prst="rect">
                <a:avLst/>
              </a:prstGeom>
              <a:blipFill>
                <a:blip r:embed="rId13"/>
                <a:stretch>
                  <a:fillRect l="-2308" t="-1653" r="-6923" b="-2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22599838-AA78-A275-8650-6682911D5D2D}"/>
                  </a:ext>
                </a:extLst>
              </p:cNvPr>
              <p:cNvSpPr txBox="1"/>
              <p:nvPr/>
            </p:nvSpPr>
            <p:spPr>
              <a:xfrm>
                <a:off x="10862457" y="4461330"/>
                <a:ext cx="8277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Přepona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22599838-AA78-A275-8650-6682911D5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62457" y="4461330"/>
                <a:ext cx="827712" cy="523220"/>
              </a:xfrm>
              <a:prstGeom prst="rect">
                <a:avLst/>
              </a:prstGeom>
              <a:blipFill>
                <a:blip r:embed="rId14"/>
                <a:stretch>
                  <a:fillRect l="-2206" t="-2326" r="-22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8CA916E0-4BFA-F35D-90C1-71D93506B5B4}"/>
                  </a:ext>
                </a:extLst>
              </p:cNvPr>
              <p:cNvSpPr txBox="1"/>
              <p:nvPr/>
            </p:nvSpPr>
            <p:spPr>
              <a:xfrm>
                <a:off x="9784046" y="4028366"/>
                <a:ext cx="43761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90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8CA916E0-4BFA-F35D-90C1-71D93506B5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4046" y="4028366"/>
                <a:ext cx="437611" cy="338554"/>
              </a:xfrm>
              <a:prstGeom prst="rect">
                <a:avLst/>
              </a:prstGeom>
              <a:blipFill>
                <a:blip r:embed="rId15"/>
                <a:stretch>
                  <a:fillRect r="-13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A261064-AE45-EEA4-657D-8370D326DC74}"/>
                  </a:ext>
                </a:extLst>
              </p:cNvPr>
              <p:cNvSpPr txBox="1"/>
              <p:nvPr/>
            </p:nvSpPr>
            <p:spPr>
              <a:xfrm>
                <a:off x="341906" y="739972"/>
                <a:ext cx="70607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=1,0 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=2,1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=1,05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=9,81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A261064-AE45-EEA4-657D-8370D326DC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06" y="739972"/>
                <a:ext cx="7060758" cy="369332"/>
              </a:xfrm>
              <a:prstGeom prst="rect">
                <a:avLst/>
              </a:prstGeom>
              <a:blipFill>
                <a:blip r:embed="rId16"/>
                <a:stretch>
                  <a:fillRect l="-69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10B97628-1639-5B43-959B-D64DB2123479}"/>
              </a:ext>
            </a:extLst>
          </p:cNvPr>
          <p:cNvCxnSpPr/>
          <p:nvPr/>
        </p:nvCxnSpPr>
        <p:spPr>
          <a:xfrm>
            <a:off x="341906" y="1105232"/>
            <a:ext cx="814213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110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1C99799-5FDD-DFC6-C2C2-8F2E2DC471FA}"/>
              </a:ext>
            </a:extLst>
          </p:cNvPr>
          <p:cNvSpPr txBox="1"/>
          <p:nvPr/>
        </p:nvSpPr>
        <p:spPr>
          <a:xfrm>
            <a:off x="381663" y="318052"/>
            <a:ext cx="5542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vnitřní energie tělesa při tepelné výměně - teplo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2794941-9960-6504-CBD8-0C46B1759836}"/>
              </a:ext>
            </a:extLst>
          </p:cNvPr>
          <p:cNvSpPr txBox="1"/>
          <p:nvPr/>
        </p:nvSpPr>
        <p:spPr>
          <a:xfrm>
            <a:off x="357809" y="1868287"/>
            <a:ext cx="112431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Změna vnitřní energie tělesa se může uskutečnit </a:t>
            </a:r>
            <a:r>
              <a:rPr lang="cs-CZ" b="1" dirty="0"/>
              <a:t>výměnou tepelné energie – tepla vzájemným kontaktem teplejšího a studenějšího tělesa</a:t>
            </a:r>
            <a:r>
              <a:rPr lang="cs-CZ" dirty="0"/>
              <a:t>. Při kontaktu nastane po určité době rovnovážný stav, kdy těleso s vyšší teplotou předá část energie tělesu s nižší teplotou (nikdy ne naopak).</a:t>
            </a:r>
          </a:p>
          <a:p>
            <a:r>
              <a:rPr lang="cs-CZ" dirty="0"/>
              <a:t>Při tepelné výměně mezi tělesy tvořící izolovanou soustavu těles platí zákon zachování energie. Celková vnitřní energie izolované soustavy těles zůstává konstantní.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5EDFABA-2CA8-2748-94E5-62F155E5D9B0}"/>
              </a:ext>
            </a:extLst>
          </p:cNvPr>
          <p:cNvSpPr txBox="1"/>
          <p:nvPr/>
        </p:nvSpPr>
        <p:spPr>
          <a:xfrm>
            <a:off x="397565" y="3530906"/>
            <a:ext cx="11163631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/>
            </a:lvl1pPr>
          </a:lstStyle>
          <a:p>
            <a:r>
              <a:rPr lang="cs-CZ" dirty="0"/>
              <a:t>Tepelná výměna je děj, při kterém částice teplejšího tělesa předávají při srážkách část své energie částicím tělesa studenějšího.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BC5C0E4-5884-3B44-5278-5586A039B634}"/>
                  </a:ext>
                </a:extLst>
              </p:cNvPr>
              <p:cNvSpPr txBox="1"/>
              <p:nvPr/>
            </p:nvSpPr>
            <p:spPr>
              <a:xfrm>
                <a:off x="469128" y="5340882"/>
                <a:ext cx="11243144" cy="92333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/>
                </a:lvl1pPr>
              </a:lstStyle>
              <a:p>
                <a:r>
                  <a:rPr lang="cs-CZ" dirty="0"/>
                  <a:t>Teplo </a:t>
                </a:r>
                <a14:m>
                  <m:oMath xmlns:m="http://schemas.openxmlformats.org/officeDocument/2006/math">
                    <m:r>
                      <a:rPr lang="cs-CZ" dirty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je část vnitřní energie, kterou teplejší těleso odevzdá chladnějšímu tělesu při tepelné výměně. Jednotkou tepla je joule (J):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BC5C0E4-5884-3B44-5278-5586A039B6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8" y="5340882"/>
                <a:ext cx="11243144" cy="923330"/>
              </a:xfrm>
              <a:prstGeom prst="rect">
                <a:avLst/>
              </a:prstGeom>
              <a:blipFill>
                <a:blip r:embed="rId3"/>
                <a:stretch>
                  <a:fillRect l="-433" t="-2581" r="-217" b="-1935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9A8F3C3-836A-5614-7136-6C8C9766FD59}"/>
                  </a:ext>
                </a:extLst>
              </p:cNvPr>
              <p:cNvSpPr txBox="1"/>
              <p:nvPr/>
            </p:nvSpPr>
            <p:spPr>
              <a:xfrm>
                <a:off x="357809" y="4413509"/>
                <a:ext cx="1127495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Když při tepelné výměně přechází část vnitřní energie teplejšího tělesa na těleso chladnější, říkáme, že teplejší těleso předalo chladnějšímu tělesu </a:t>
                </a:r>
                <a:r>
                  <a:rPr lang="cs-CZ" b="1" dirty="0"/>
                  <a:t>TEPLO</a:t>
                </a:r>
                <a:r>
                  <a:rPr lang="cs-CZ" dirty="0"/>
                  <a:t>. </a:t>
                </a:r>
                <a:r>
                  <a:rPr lang="cs-CZ" b="1" dirty="0"/>
                  <a:t>Teplo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𝑸</m:t>
                    </m:r>
                  </m:oMath>
                </a14:m>
                <a:r>
                  <a:rPr lang="cs-CZ" b="1" dirty="0"/>
                  <a:t> je fyzikální veličina, která charakterizuje děj tepelné výměny.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9A8F3C3-836A-5614-7136-6C8C9766FD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09" y="4413509"/>
                <a:ext cx="11274950" cy="646331"/>
              </a:xfrm>
              <a:prstGeom prst="rect">
                <a:avLst/>
              </a:prstGeom>
              <a:blipFill>
                <a:blip r:embed="rId4"/>
                <a:stretch>
                  <a:fillRect l="-487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818633BF-0029-233B-10E0-B1456C6BB110}"/>
              </a:ext>
            </a:extLst>
          </p:cNvPr>
          <p:cNvSpPr txBox="1"/>
          <p:nvPr/>
        </p:nvSpPr>
        <p:spPr>
          <a:xfrm>
            <a:off x="357809" y="759666"/>
            <a:ext cx="112988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Veličina </a:t>
            </a:r>
            <a:r>
              <a:rPr lang="cs-CZ" b="1" dirty="0"/>
              <a:t>teplo</a:t>
            </a:r>
            <a:r>
              <a:rPr lang="cs-CZ" dirty="0"/>
              <a:t> se nevztahuje ke stavu tělesa, není to veličina stavová, ale veličina dějová. To znamená, že teplo se vztahuje pouze k dějí tepelné výměny. Těleso může teplo přijímat nebo odevzdávat. Tím se mění vnitřní energie tělesa, která určuje jeho stav z hlediska tepelných dějů.</a:t>
            </a:r>
          </a:p>
        </p:txBody>
      </p:sp>
    </p:spTree>
    <p:extLst>
      <p:ext uri="{BB962C8B-B14F-4D97-AF65-F5344CB8AC3E}">
        <p14:creationId xmlns:p14="http://schemas.microsoft.com/office/powerpoint/2010/main" val="2390022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269E32-8588-700F-9E33-698EDFE9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00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1C99799-5FDD-DFC6-C2C2-8F2E2DC471FA}"/>
              </a:ext>
            </a:extLst>
          </p:cNvPr>
          <p:cNvSpPr txBox="1"/>
          <p:nvPr/>
        </p:nvSpPr>
        <p:spPr>
          <a:xfrm>
            <a:off x="421419" y="373711"/>
            <a:ext cx="5542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vnitřní energie tělesa při tepelné výměně - teplo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5856820-BAE9-A94F-0B64-8B3D7960A6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51"/>
          <a:stretch/>
        </p:blipFill>
        <p:spPr>
          <a:xfrm>
            <a:off x="808853" y="4337411"/>
            <a:ext cx="4990144" cy="7670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EF479377-C8EC-2E0B-D601-496626064CEB}"/>
                  </a:ext>
                </a:extLst>
              </p:cNvPr>
              <p:cNvSpPr txBox="1"/>
              <p:nvPr/>
            </p:nvSpPr>
            <p:spPr>
              <a:xfrm>
                <a:off x="6333497" y="1120676"/>
                <a:ext cx="5557962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tepelná výměna probíhá jen mezi teplejším a chladnějším tělesem a nedochází k tepelné výměně s dalšími tělesy, mluvíme o </a:t>
                </a:r>
                <a:r>
                  <a:rPr lang="cs-CZ" b="1" dirty="0"/>
                  <a:t>izolované soustavě těles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V takové soustavě úbytek vnitřní energie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dirty="0"/>
                  <a:t> teplejšího tělesa je roven přírůstku vnitřní energie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cs-CZ" dirty="0"/>
                  <a:t> chladnějšího tělesa. To znamená, že celková vnitřní energie izolované soustavy se nemění a platí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EF479377-C8EC-2E0B-D601-496626064C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3497" y="1120676"/>
                <a:ext cx="5557962" cy="2308324"/>
              </a:xfrm>
              <a:prstGeom prst="rect">
                <a:avLst/>
              </a:prstGeom>
              <a:blipFill>
                <a:blip r:embed="rId3"/>
                <a:stretch>
                  <a:fillRect l="-987" t="-1583" r="-1206" b="-5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Obrázek 10">
            <a:extLst>
              <a:ext uri="{FF2B5EF4-FFF2-40B4-BE49-F238E27FC236}">
                <a16:creationId xmlns:a16="http://schemas.microsoft.com/office/drawing/2014/main" id="{50A5D544-3A94-D5FB-06A8-257611F1C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085" y="3558514"/>
            <a:ext cx="4998787" cy="2801377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00"/>
          <a:stretch/>
        </p:blipFill>
        <p:spPr>
          <a:xfrm>
            <a:off x="807168" y="1120676"/>
            <a:ext cx="4991829" cy="2939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582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2671768-A531-F6B7-89F2-EC2FBB6044B8}"/>
              </a:ext>
            </a:extLst>
          </p:cNvPr>
          <p:cNvSpPr txBox="1"/>
          <p:nvPr/>
        </p:nvSpPr>
        <p:spPr>
          <a:xfrm>
            <a:off x="214686" y="262393"/>
            <a:ext cx="304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První termodynamický zákon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7AED5472-E89C-590A-CB98-9D5AE96F3EAF}"/>
                  </a:ext>
                </a:extLst>
              </p:cNvPr>
              <p:cNvSpPr txBox="1"/>
              <p:nvPr/>
            </p:nvSpPr>
            <p:spPr>
              <a:xfrm>
                <a:off x="214686" y="704200"/>
                <a:ext cx="11702331" cy="16004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 smtClean="0"/>
                  <a:t>Ke změně vnitřní energie tělesa může dojít dějem, kdy dochází </a:t>
                </a:r>
                <a:r>
                  <a:rPr lang="cs-CZ" b="1" dirty="0"/>
                  <a:t>současně ke konání práce a k tepelné výměně  </a:t>
                </a:r>
                <a:r>
                  <a:rPr lang="cs-CZ" dirty="0"/>
                  <a:t>- například plyn stlačujeme pístem ve válci a současně soustavu zahříváme.</a:t>
                </a:r>
              </a:p>
              <a:p>
                <a:r>
                  <a:rPr lang="cs-CZ" dirty="0" smtClean="0"/>
                  <a:t>Když při </a:t>
                </a:r>
                <a:r>
                  <a:rPr lang="cs-CZ" dirty="0"/>
                  <a:t>stlačování plynu v nádobě s pístem </a:t>
                </a:r>
                <a:r>
                  <a:rPr lang="cs-CZ" dirty="0" smtClean="0"/>
                  <a:t>vykonáme práci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 a současně </a:t>
                </a:r>
                <a:r>
                  <a:rPr lang="cs-CZ" dirty="0" smtClean="0"/>
                  <a:t>plyn zahříváme, plyn </a:t>
                </a:r>
                <a:r>
                  <a:rPr lang="cs-CZ" dirty="0"/>
                  <a:t>přijme teplo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 smtClean="0"/>
                  <a:t> Při tomto ději dojde </a:t>
                </a:r>
                <a:r>
                  <a:rPr lang="cs-CZ" dirty="0"/>
                  <a:t>ke změně vnitřní energie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cs-CZ" dirty="0" smtClean="0"/>
                  <a:t> a  platí pro něj </a:t>
                </a:r>
                <a:r>
                  <a:rPr lang="cs-CZ" b="1" dirty="0"/>
                  <a:t>zákon zachování energie</a:t>
                </a:r>
                <a:r>
                  <a:rPr lang="cs-CZ" dirty="0"/>
                  <a:t>, který též nazýváme</a:t>
                </a:r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první termodynamický zákon </a:t>
                </a:r>
                <a:endParaRPr lang="cs-CZ" dirty="0"/>
              </a:p>
            </p:txBody>
          </p:sp>
        </mc:Choice>
        <mc:Fallback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7AED5472-E89C-590A-CB98-9D5AE96F3E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86" y="704200"/>
                <a:ext cx="11702331" cy="1600438"/>
              </a:xfrm>
              <a:prstGeom prst="rect">
                <a:avLst/>
              </a:prstGeom>
              <a:blipFill>
                <a:blip r:embed="rId2"/>
                <a:stretch>
                  <a:fillRect l="-417" t="-2290" b="-5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60C2CB0-62DD-46FE-A12B-27ACD7F97854}"/>
                  </a:ext>
                </a:extLst>
              </p:cNvPr>
              <p:cNvSpPr txBox="1"/>
              <p:nvPr/>
            </p:nvSpPr>
            <p:spPr>
              <a:xfrm>
                <a:off x="316396" y="2382560"/>
                <a:ext cx="11559208" cy="104644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Přírůstek vnitřní energie tělesa je roven </a:t>
                </a:r>
                <a:r>
                  <a:rPr lang="cs-CZ" b="1" dirty="0"/>
                  <a:t>součtu</a:t>
                </a:r>
                <a:r>
                  <a:rPr lang="cs-CZ" dirty="0"/>
                  <a:t> práce vnějších sil působících na těleso a tepla, které těleso přijalo při tepelné výměně.</a:t>
                </a:r>
              </a:p>
            </p:txBody>
          </p:sp>
        </mc:Choice>
        <mc:Fallback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60C2CB0-62DD-46FE-A12B-27ACD7F978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396" y="2382560"/>
                <a:ext cx="11559208" cy="1046440"/>
              </a:xfrm>
              <a:prstGeom prst="rect">
                <a:avLst/>
              </a:prstGeom>
              <a:blipFill>
                <a:blip r:embed="rId3"/>
                <a:stretch>
                  <a:fillRect l="-421" b="-6857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1F88D52-BB80-7CDB-4E5B-3E5D6F5F208C}"/>
                  </a:ext>
                </a:extLst>
              </p:cNvPr>
              <p:cNvSpPr txBox="1"/>
              <p:nvPr/>
            </p:nvSpPr>
            <p:spPr>
              <a:xfrm>
                <a:off x="316396" y="3556339"/>
                <a:ext cx="11559208" cy="2034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Bude-li v </a:t>
                </a:r>
                <a:r>
                  <a:rPr lang="cs-CZ" dirty="0"/>
                  <a:t>nádobě s pístem </a:t>
                </a:r>
                <a:r>
                  <a:rPr lang="cs-CZ" dirty="0" smtClean="0"/>
                  <a:t>děj probíhat tak</a:t>
                </a:r>
                <a:r>
                  <a:rPr lang="cs-CZ" dirty="0"/>
                  <a:t>, že plyn </a:t>
                </a:r>
                <a:r>
                  <a:rPr lang="cs-CZ" dirty="0" smtClean="0"/>
                  <a:t>zahříváním </a:t>
                </a:r>
                <a:r>
                  <a:rPr lang="cs-CZ" dirty="0"/>
                  <a:t>zvětšuje </a:t>
                </a:r>
                <a:r>
                  <a:rPr lang="cs-CZ" dirty="0" smtClean="0"/>
                  <a:t>objem,</a:t>
                </a:r>
                <a:r>
                  <a:rPr lang="cs-CZ" dirty="0" smtClean="0"/>
                  <a:t> </a:t>
                </a:r>
                <a:r>
                  <a:rPr lang="cs-CZ" dirty="0"/>
                  <a:t>zvětšuje </a:t>
                </a:r>
                <a:r>
                  <a:rPr lang="cs-CZ" dirty="0" smtClean="0"/>
                  <a:t>se vnitřní </a:t>
                </a:r>
                <a:r>
                  <a:rPr lang="cs-CZ" dirty="0"/>
                  <a:t>energie soustavy (zvyšuje se teplota soustavy) a soustava koná </a:t>
                </a:r>
                <a:r>
                  <a:rPr lang="cs-CZ" dirty="0"/>
                  <a:t>práci (plyn se rozpíná). </a:t>
                </a:r>
                <a:r>
                  <a:rPr lang="cs-CZ" dirty="0"/>
                  <a:t>Práci tedy nekonají vnější síly (píst), ale samotná soustava (rozpínání plynu). Označíme-li práci rozpínajícího se plynu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, pak pro ni platí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 (konáním práce plynu energie ubývá). Pak první termodynamický zákon bude mít podobu: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𝑈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→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To je jiná, často užívaná podoba prvního termodynamického zákona.</a:t>
                </a:r>
              </a:p>
            </p:txBody>
          </p:sp>
        </mc:Choice>
        <mc:Fallback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1F88D52-BB80-7CDB-4E5B-3E5D6F5F20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396" y="3556339"/>
                <a:ext cx="11559208" cy="2034211"/>
              </a:xfrm>
              <a:prstGeom prst="rect">
                <a:avLst/>
              </a:prstGeom>
              <a:blipFill>
                <a:blip r:embed="rId4"/>
                <a:stretch>
                  <a:fillRect l="-475" t="-1497" b="-32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2F20E02-C69B-FE9D-5E36-05685B3DFA20}"/>
                  </a:ext>
                </a:extLst>
              </p:cNvPr>
              <p:cNvSpPr txBox="1"/>
              <p:nvPr/>
            </p:nvSpPr>
            <p:spPr>
              <a:xfrm>
                <a:off x="316396" y="5717889"/>
                <a:ext cx="11559207" cy="78066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𝑈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800" dirty="0"/>
              </a:p>
              <a:p>
                <a:endParaRPr lang="cs-CZ" sz="800" dirty="0"/>
              </a:p>
              <a:p>
                <a:r>
                  <a:rPr lang="cs-CZ" dirty="0"/>
                  <a:t>Teplo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přijaté plynem při tepelné výměně se rovná součtu přírůstku jeho vnitřní energie a práce vykonané plynem.</a:t>
                </a:r>
              </a:p>
            </p:txBody>
          </p:sp>
        </mc:Choice>
        <mc:Fallback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2F20E02-C69B-FE9D-5E36-05685B3DFA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396" y="5717889"/>
                <a:ext cx="11559207" cy="780663"/>
              </a:xfrm>
              <a:prstGeom prst="rect">
                <a:avLst/>
              </a:prstGeom>
              <a:blipFill>
                <a:blip r:embed="rId5"/>
                <a:stretch>
                  <a:fillRect l="-421" b="-9924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790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62C1CCB-10F4-9EA7-9CCE-75D88F063720}"/>
              </a:ext>
            </a:extLst>
          </p:cNvPr>
          <p:cNvSpPr txBox="1"/>
          <p:nvPr/>
        </p:nvSpPr>
        <p:spPr>
          <a:xfrm>
            <a:off x="349857" y="256584"/>
            <a:ext cx="3673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Měření tepla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65CD7F3-03A9-08F8-D0C9-4BE0F3E2E365}"/>
                  </a:ext>
                </a:extLst>
              </p:cNvPr>
              <p:cNvSpPr txBox="1"/>
              <p:nvPr/>
            </p:nvSpPr>
            <p:spPr>
              <a:xfrm>
                <a:off x="349856" y="639552"/>
                <a:ext cx="11533953" cy="2674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Jedním z nejstarších úkolů termiky je </a:t>
                </a:r>
                <a:r>
                  <a:rPr lang="cs-CZ" b="1" dirty="0"/>
                  <a:t>kalorimetrie – měření tepla</a:t>
                </a:r>
                <a:r>
                  <a:rPr lang="cs-CZ" dirty="0"/>
                  <a:t>. Teplo určujeme pomocí přístroje zvaného </a:t>
                </a:r>
                <a:r>
                  <a:rPr lang="cs-CZ" b="1" dirty="0">
                    <a:hlinkClick r:id="rId2" action="ppaction://hlinksldjump"/>
                  </a:rPr>
                  <a:t>kalorimetr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Kalorimetrem měříme teplo – tedy množství energie, které se při ději předá nebo vymění mezi tělesy.</a:t>
                </a:r>
              </a:p>
              <a:p>
                <a:r>
                  <a:rPr lang="cs-CZ" dirty="0"/>
                  <a:t>👉 Přesněji řečeno:</a:t>
                </a:r>
              </a:p>
              <a:p>
                <a:r>
                  <a:rPr lang="cs-CZ" dirty="0"/>
                  <a:t>Kalorimetr umožňuje určit teplo </a:t>
                </a:r>
                <a:r>
                  <a:rPr lang="cs-CZ" b="1" dirty="0"/>
                  <a:t>nepřímo</a:t>
                </a:r>
                <a:r>
                  <a:rPr lang="cs-CZ" dirty="0"/>
                  <a:t> ze změny teploty a známých vlastností látek.</a:t>
                </a:r>
              </a:p>
              <a:p>
                <a:endParaRPr lang="cs-CZ" dirty="0"/>
              </a:p>
              <a:p>
                <a:r>
                  <a:rPr lang="cs-CZ" dirty="0"/>
                  <a:t>Ponoříme-li do horké vody chladnější ocelový váleček, jeho teplota se zvýší a teplota vody se sníží. Ocelový váleček přijal teplo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a jeho teplota se zvýšila o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Celý děj po kvantitativní stránce charakterizuje veličina </a:t>
                </a:r>
                <a:r>
                  <a:rPr lang="cs-CZ" b="1" dirty="0"/>
                  <a:t>tepelná kapacita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65CD7F3-03A9-08F8-D0C9-4BE0F3E2E3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56" y="639552"/>
                <a:ext cx="11533953" cy="2674835"/>
              </a:xfrm>
              <a:prstGeom prst="rect">
                <a:avLst/>
              </a:prstGeom>
              <a:blipFill>
                <a:blip r:embed="rId3"/>
                <a:stretch>
                  <a:fillRect l="-423" t="-13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0E37BC03-A021-CF31-16B0-A50A8EBEDC63}"/>
              </a:ext>
            </a:extLst>
          </p:cNvPr>
          <p:cNvSpPr txBox="1"/>
          <p:nvPr/>
        </p:nvSpPr>
        <p:spPr>
          <a:xfrm>
            <a:off x="1098223" y="3416286"/>
            <a:ext cx="9994790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Tepelná kapacita vyjadřuje, jaké teplo musíme dodat tělesu, aby se jeho teplota zvýšila o 1 </a:t>
            </a:r>
            <a:r>
              <a:rPr lang="cs-CZ" baseline="30000" dirty="0" err="1"/>
              <a:t>o</a:t>
            </a:r>
            <a:r>
              <a:rPr lang="cs-CZ" dirty="0" err="1"/>
              <a:t>C</a:t>
            </a:r>
            <a:r>
              <a:rPr lang="cs-CZ" dirty="0"/>
              <a:t> (nebo 1 K)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50667F5-94E5-6235-A0C9-D4A85FE86F6D}"/>
              </a:ext>
            </a:extLst>
          </p:cNvPr>
          <p:cNvSpPr txBox="1"/>
          <p:nvPr/>
        </p:nvSpPr>
        <p:spPr>
          <a:xfrm>
            <a:off x="1976842" y="3934055"/>
            <a:ext cx="8237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Čím větší je teplo potřebné ke zvýšení teploty tělesa, tím větší je jeho tepelná kapacita.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BD76715-B662-70B7-A682-1494DEDFB194}"/>
                  </a:ext>
                </a:extLst>
              </p:cNvPr>
              <p:cNvSpPr txBox="1"/>
              <p:nvPr/>
            </p:nvSpPr>
            <p:spPr>
              <a:xfrm>
                <a:off x="3968644" y="4385683"/>
                <a:ext cx="4253948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Jednotka tepelné kapacity je joule na kelvin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i="0" dirty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 .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  </m:t>
                      </m:r>
                      <m:sSup>
                        <m:sSupPr>
                          <m:ctrlPr>
                            <a:rPr lang="cs-CZ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dirty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BD76715-B662-70B7-A682-1494DEDFB1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644" y="4385683"/>
                <a:ext cx="4253948" cy="769441"/>
              </a:xfrm>
              <a:prstGeom prst="rect">
                <a:avLst/>
              </a:prstGeom>
              <a:blipFill>
                <a:blip r:embed="rId4"/>
                <a:stretch>
                  <a:fillRect l="-1146" t="-3937" r="-430" b="-39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7334920-A8A4-6210-82D0-B742AD1B06A2}"/>
                  </a:ext>
                </a:extLst>
              </p:cNvPr>
              <p:cNvSpPr txBox="1"/>
              <p:nvPr/>
            </p:nvSpPr>
            <p:spPr>
              <a:xfrm>
                <a:off x="307427" y="5200600"/>
                <a:ext cx="11576382" cy="541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b="1" i="0" dirty="0">
                    <a:solidFill>
                      <a:srgbClr val="202122"/>
                    </a:solidFill>
                    <a:effectLst/>
                  </a:rPr>
                  <a:t>Molární tepelná kapacita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b="1" i="1" smtClean="0">
                            <a:solidFill>
                              <a:srgbClr val="202122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 smtClean="0">
                            <a:solidFill>
                              <a:srgbClr val="202122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cs-CZ" sz="1400" b="1" i="1" smtClean="0">
                            <a:solidFill>
                              <a:srgbClr val="202122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cs-CZ" sz="1400" b="0" i="0" dirty="0">
                    <a:solidFill>
                      <a:srgbClr val="202122"/>
                    </a:solidFill>
                    <a:effectLst/>
                  </a:rPr>
                  <a:t> </a:t>
                </a:r>
                <a:r>
                  <a:rPr lang="cs-CZ" sz="1400" dirty="0">
                    <a:solidFill>
                      <a:srgbClr val="202122"/>
                    </a:solidFill>
                  </a:rPr>
                  <a:t>je tepelná kapacita vztažená na jednotku látkového množství. Jde tedy o množství tepla, které je třeba ke zvýšení teploty látky jednotkového látkového množství  1 mol o jednotkový teplotní rozdíl 1 K.  Jednotka v soustavě SI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140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cs-CZ" sz="1400" b="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e>
                    </m:d>
                    <m:r>
                      <a:rPr lang="cs-CZ" sz="1400" b="0" i="1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sz="1400" b="0" i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sz="1400" b="0" i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sz="1400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sz="1400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400" b="0" i="1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sz="1400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sz="1400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400" dirty="0">
                  <a:solidFill>
                    <a:srgbClr val="202122"/>
                  </a:solidFill>
                </a:endParaRP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7334920-A8A4-6210-82D0-B742AD1B06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427" y="5200600"/>
                <a:ext cx="11576382" cy="541623"/>
              </a:xfrm>
              <a:prstGeom prst="rect">
                <a:avLst/>
              </a:prstGeom>
              <a:blipFill>
                <a:blip r:embed="rId5"/>
                <a:stretch>
                  <a:fillRect l="-158" t="-2247" b="-89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79ECD403-68F3-EA6E-812F-7C4E7E36EE02}"/>
                  </a:ext>
                </a:extLst>
              </p:cNvPr>
              <p:cNvSpPr txBox="1"/>
              <p:nvPr/>
            </p:nvSpPr>
            <p:spPr>
              <a:xfrm>
                <a:off x="307428" y="5959684"/>
                <a:ext cx="11576382" cy="7570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sz="1400" b="1" i="0" dirty="0">
                    <a:solidFill>
                      <a:srgbClr val="202122"/>
                    </a:solidFill>
                    <a:effectLst/>
                  </a:rPr>
                  <a:t>Objemová tepelná kapacita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b="1" i="1" smtClean="0">
                            <a:solidFill>
                              <a:srgbClr val="202122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 smtClean="0">
                            <a:solidFill>
                              <a:srgbClr val="202122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cs-CZ" sz="1400" b="1" i="1" smtClean="0">
                            <a:solidFill>
                              <a:srgbClr val="202122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𝑽</m:t>
                        </m:r>
                      </m:sub>
                    </m:sSub>
                  </m:oMath>
                </a14:m>
                <a:r>
                  <a:rPr lang="cs-CZ" sz="1400" b="0" i="0" dirty="0">
                    <a:solidFill>
                      <a:srgbClr val="202122"/>
                    </a:solidFill>
                    <a:effectLst/>
                  </a:rPr>
                  <a:t> </a:t>
                </a:r>
                <a:r>
                  <a:rPr lang="cs-CZ" sz="1400" dirty="0">
                    <a:solidFill>
                      <a:srgbClr val="202122"/>
                    </a:solidFill>
                  </a:rPr>
                  <a:t>materiálu je tepelná kapacita vzorku látky dělená objemem vzorku. Je to množství tepla, které musí být dodáno jednotkovému objemu materiálu, aby se teplota materiálu zvýšila o 1 teplotní stupeň (1 kelvin nebo 1 stupeň Celsia). </a:t>
                </a:r>
              </a:p>
              <a:p>
                <a:r>
                  <a:rPr lang="cs-CZ" sz="1400" dirty="0">
                    <a:solidFill>
                      <a:srgbClr val="202122"/>
                    </a:solidFill>
                  </a:rPr>
                  <a:t>Jednotka v soustavě SI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140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cs-CZ" sz="1400" b="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cs-CZ" sz="1400" b="0" i="1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sz="1400" b="0" i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sz="1400" b="0" i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sz="1400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1400" b="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1400" b="0" i="1" smtClean="0">
                                    <a:solidFill>
                                      <a:srgbClr val="20212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cs-CZ" sz="1400" b="0" i="0" smtClean="0">
                                    <a:solidFill>
                                      <a:srgbClr val="202122"/>
                                    </a:solidFill>
                                    <a:latin typeface="Cambria Math" panose="02040503050406030204" pitchFamily="18" charset="0"/>
                                  </a:rPr>
                                  <m:t>m</m:t>
                                </m:r>
                              </m:e>
                              <m:sup>
                                <m:r>
                                  <a:rPr lang="cs-CZ" sz="1400" b="0" i="1" smtClean="0">
                                    <a:solidFill>
                                      <a:srgbClr val="202122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1400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400" b="0" i="1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. </m:t>
                    </m:r>
                    <m:sSup>
                      <m:sSupPr>
                        <m:ctrlPr>
                          <a:rPr lang="cs-CZ" sz="1400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sz="1400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400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79ECD403-68F3-EA6E-812F-7C4E7E36EE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428" y="5959684"/>
                <a:ext cx="11576382" cy="757067"/>
              </a:xfrm>
              <a:prstGeom prst="rect">
                <a:avLst/>
              </a:prstGeom>
              <a:blipFill>
                <a:blip r:embed="rId6"/>
                <a:stretch>
                  <a:fillRect l="-158" t="-1613" b="-56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8128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ařič elektrický TEESA TSA0201">
            <a:extLst>
              <a:ext uri="{FF2B5EF4-FFF2-40B4-BE49-F238E27FC236}">
                <a16:creationId xmlns:a16="http://schemas.microsoft.com/office/drawing/2014/main" id="{F41D4D3E-35A8-FEEE-CD36-A554F54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451">
            <a:off x="4319904" y="4398247"/>
            <a:ext cx="3123543" cy="205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C9E017F3-BFEA-90CB-B574-3E3E5ED49AA8}"/>
              </a:ext>
            </a:extLst>
          </p:cNvPr>
          <p:cNvSpPr txBox="1"/>
          <p:nvPr/>
        </p:nvSpPr>
        <p:spPr>
          <a:xfrm>
            <a:off x="429359" y="360534"/>
            <a:ext cx="278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Tepelná kapacita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3EEFAD8-885D-4AF4-5C58-B2020641491E}"/>
                  </a:ext>
                </a:extLst>
              </p:cNvPr>
              <p:cNvSpPr txBox="1"/>
              <p:nvPr/>
            </p:nvSpPr>
            <p:spPr>
              <a:xfrm>
                <a:off x="429359" y="763068"/>
                <a:ext cx="10521247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 nádoby s vodou o teplotě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ponoříme 1 kg </a:t>
                </a:r>
                <a:r>
                  <a:rPr lang="cs-CZ" dirty="0" smtClean="0"/>
                  <a:t>hliníkového tělesa </a:t>
                </a:r>
                <a:r>
                  <a:rPr lang="cs-CZ" dirty="0"/>
                  <a:t>a 1 kg </a:t>
                </a:r>
                <a:r>
                  <a:rPr lang="cs-CZ" dirty="0" smtClean="0"/>
                  <a:t>měděného tělesa </a:t>
                </a:r>
                <a:r>
                  <a:rPr lang="cs-CZ" dirty="0"/>
                  <a:t>tak, aby byly zcela ponořeny. V nádobě udržujeme stálou teplotu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, například ohříváním na regulovatelném zdroji tepla  (viz obrázek).</a:t>
                </a:r>
              </a:p>
              <a:p>
                <a:r>
                  <a:rPr lang="cs-CZ" dirty="0"/>
                  <a:t>Obě tělesa ponecháme v této lázni tak dlouho, až dojte k vyrovnání teplot lázně, </a:t>
                </a:r>
                <a:r>
                  <a:rPr lang="cs-CZ" dirty="0" smtClean="0"/>
                  <a:t>hliníkového </a:t>
                </a:r>
                <a:r>
                  <a:rPr lang="cs-CZ" dirty="0"/>
                  <a:t>a </a:t>
                </a:r>
                <a:r>
                  <a:rPr lang="cs-CZ" dirty="0" smtClean="0"/>
                  <a:t>měděného tělesa na </a:t>
                </a:r>
                <a:r>
                  <a:rPr lang="cs-CZ" dirty="0"/>
                  <a:t>teplotu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3EEFAD8-885D-4AF4-5C58-B202064149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359" y="763068"/>
                <a:ext cx="10521247" cy="1477328"/>
              </a:xfrm>
              <a:prstGeom prst="rect">
                <a:avLst/>
              </a:prstGeom>
              <a:blipFill>
                <a:blip r:embed="rId3"/>
                <a:stretch>
                  <a:fillRect l="-463" t="-2058" r="-521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831D4EAF-F77D-4B9C-ABFF-0BCA8EC39B8B}"/>
                  </a:ext>
                </a:extLst>
              </p:cNvPr>
              <p:cNvSpPr txBox="1"/>
              <p:nvPr/>
            </p:nvSpPr>
            <p:spPr>
              <a:xfrm>
                <a:off x="1403941" y="3588691"/>
                <a:ext cx="2884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Hliník, m = 1 kg,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𝐴𝑙</m:t>
                        </m:r>
                      </m:sub>
                    </m:sSub>
                  </m:oMath>
                </a14:m>
                <a:r>
                  <a:rPr lang="cs-CZ" dirty="0"/>
                  <a:t> = 80</a:t>
                </a:r>
                <a:r>
                  <a:rPr lang="cs-CZ" baseline="30000" dirty="0"/>
                  <a:t>0</a:t>
                </a:r>
                <a:r>
                  <a:rPr lang="cs-CZ" dirty="0"/>
                  <a:t> C</a:t>
                </a:r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831D4EAF-F77D-4B9C-ABFF-0BCA8EC39B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941" y="3588691"/>
                <a:ext cx="2884225" cy="369332"/>
              </a:xfrm>
              <a:prstGeom prst="rect">
                <a:avLst/>
              </a:prstGeom>
              <a:blipFill>
                <a:blip r:embed="rId4"/>
                <a:stretch>
                  <a:fillRect l="-1691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FD736F8B-9D75-046D-424C-08B71B23F36C}"/>
                  </a:ext>
                </a:extLst>
              </p:cNvPr>
              <p:cNvSpPr txBox="1"/>
              <p:nvPr/>
            </p:nvSpPr>
            <p:spPr>
              <a:xfrm>
                <a:off x="7418878" y="3596890"/>
                <a:ext cx="28287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Měď, m = 1 kg,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𝐶𝑢</m:t>
                        </m:r>
                      </m:sub>
                    </m:sSub>
                  </m:oMath>
                </a14:m>
                <a:r>
                  <a:rPr lang="cs-CZ" dirty="0"/>
                  <a:t> = 80</a:t>
                </a:r>
                <a:r>
                  <a:rPr lang="cs-CZ" baseline="30000" dirty="0"/>
                  <a:t>0</a:t>
                </a:r>
                <a:r>
                  <a:rPr lang="cs-CZ" dirty="0"/>
                  <a:t> C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FD736F8B-9D75-046D-424C-08B71B23F3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8878" y="3596890"/>
                <a:ext cx="2828708" cy="369332"/>
              </a:xfrm>
              <a:prstGeom prst="rect">
                <a:avLst/>
              </a:prstGeom>
              <a:blipFill>
                <a:blip r:embed="rId5"/>
                <a:stretch>
                  <a:fillRect l="-172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0B62563B-B2C5-77C2-69EC-C3B803FAF321}"/>
              </a:ext>
            </a:extLst>
          </p:cNvPr>
          <p:cNvSpPr txBox="1"/>
          <p:nvPr/>
        </p:nvSpPr>
        <p:spPr>
          <a:xfrm>
            <a:off x="8851177" y="6222720"/>
            <a:ext cx="30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t</a:t>
            </a:r>
          </a:p>
        </p:txBody>
      </p:sp>
      <p:sp>
        <p:nvSpPr>
          <p:cNvPr id="23" name="Vývojový diagram: magnetický disk 22">
            <a:extLst>
              <a:ext uri="{FF2B5EF4-FFF2-40B4-BE49-F238E27FC236}">
                <a16:creationId xmlns:a16="http://schemas.microsoft.com/office/drawing/2014/main" id="{6EF90173-034F-1704-960E-2D736A381E2F}"/>
              </a:ext>
            </a:extLst>
          </p:cNvPr>
          <p:cNvSpPr/>
          <p:nvPr/>
        </p:nvSpPr>
        <p:spPr>
          <a:xfrm>
            <a:off x="4845377" y="2388641"/>
            <a:ext cx="1940526" cy="2691405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218DDA7A-C27F-476B-C781-C3BC49C5A20D}"/>
                  </a:ext>
                </a:extLst>
              </p:cNvPr>
              <p:cNvSpPr txBox="1"/>
              <p:nvPr/>
            </p:nvSpPr>
            <p:spPr>
              <a:xfrm>
                <a:off x="5254994" y="4573364"/>
                <a:ext cx="119029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80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218DDA7A-C27F-476B-C781-C3BC49C5A2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4994" y="4573364"/>
                <a:ext cx="1190297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Vývojový diagram: magnetický disk 24">
            <a:extLst>
              <a:ext uri="{FF2B5EF4-FFF2-40B4-BE49-F238E27FC236}">
                <a16:creationId xmlns:a16="http://schemas.microsoft.com/office/drawing/2014/main" id="{A979F403-353C-872E-D97C-EFF417E38C80}"/>
              </a:ext>
            </a:extLst>
          </p:cNvPr>
          <p:cNvSpPr/>
          <p:nvPr/>
        </p:nvSpPr>
        <p:spPr>
          <a:xfrm>
            <a:off x="5110656" y="3438656"/>
            <a:ext cx="472965" cy="685800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4CC8092E-2635-21C2-C6FC-E7D6CAB07E43}"/>
              </a:ext>
            </a:extLst>
          </p:cNvPr>
          <p:cNvSpPr txBox="1"/>
          <p:nvPr/>
        </p:nvSpPr>
        <p:spPr>
          <a:xfrm>
            <a:off x="5134303" y="3690272"/>
            <a:ext cx="425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Al</a:t>
            </a:r>
          </a:p>
        </p:txBody>
      </p:sp>
      <p:sp>
        <p:nvSpPr>
          <p:cNvPr id="27" name="Vývojový diagram: magnetický disk 26">
            <a:extLst>
              <a:ext uri="{FF2B5EF4-FFF2-40B4-BE49-F238E27FC236}">
                <a16:creationId xmlns:a16="http://schemas.microsoft.com/office/drawing/2014/main" id="{968C0A22-42DB-0694-003A-9ED343E58B41}"/>
              </a:ext>
            </a:extLst>
          </p:cNvPr>
          <p:cNvSpPr/>
          <p:nvPr/>
        </p:nvSpPr>
        <p:spPr>
          <a:xfrm>
            <a:off x="5972326" y="3438656"/>
            <a:ext cx="472965" cy="68580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105E530E-33BA-4E7A-719A-4D8E0C59C744}"/>
              </a:ext>
            </a:extLst>
          </p:cNvPr>
          <p:cNvSpPr txBox="1"/>
          <p:nvPr/>
        </p:nvSpPr>
        <p:spPr>
          <a:xfrm>
            <a:off x="5995973" y="3690272"/>
            <a:ext cx="472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Cu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234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42C337-B479-CF02-CF66-603F764782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ařič elektrický TEESA TSA0201">
            <a:extLst>
              <a:ext uri="{FF2B5EF4-FFF2-40B4-BE49-F238E27FC236}">
                <a16:creationId xmlns:a16="http://schemas.microsoft.com/office/drawing/2014/main" id="{4FBA749B-89E1-9F28-CF26-1BBDA58D6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451">
            <a:off x="331206" y="4398247"/>
            <a:ext cx="3123543" cy="205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2865AD5-017B-AEF9-D3C4-CE22B6080AF7}"/>
              </a:ext>
            </a:extLst>
          </p:cNvPr>
          <p:cNvSpPr txBox="1"/>
          <p:nvPr/>
        </p:nvSpPr>
        <p:spPr>
          <a:xfrm>
            <a:off x="429359" y="360534"/>
            <a:ext cx="2822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Tepelná kapacita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4E47A4C-3826-A1B8-DC87-7556274E8FED}"/>
              </a:ext>
            </a:extLst>
          </p:cNvPr>
          <p:cNvSpPr txBox="1"/>
          <p:nvPr/>
        </p:nvSpPr>
        <p:spPr>
          <a:xfrm>
            <a:off x="8851177" y="6222720"/>
            <a:ext cx="30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t</a:t>
            </a:r>
          </a:p>
        </p:txBody>
      </p:sp>
      <p:sp>
        <p:nvSpPr>
          <p:cNvPr id="23" name="Vývojový diagram: magnetický disk 22">
            <a:extLst>
              <a:ext uri="{FF2B5EF4-FFF2-40B4-BE49-F238E27FC236}">
                <a16:creationId xmlns:a16="http://schemas.microsoft.com/office/drawing/2014/main" id="{0F1A15CB-D912-582A-1CED-05D0F9435147}"/>
              </a:ext>
            </a:extLst>
          </p:cNvPr>
          <p:cNvSpPr/>
          <p:nvPr/>
        </p:nvSpPr>
        <p:spPr>
          <a:xfrm>
            <a:off x="856679" y="2388641"/>
            <a:ext cx="1940526" cy="2691405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4744F123-1CA4-B5FF-B340-61246801DA42}"/>
                  </a:ext>
                </a:extLst>
              </p:cNvPr>
              <p:cNvSpPr txBox="1"/>
              <p:nvPr/>
            </p:nvSpPr>
            <p:spPr>
              <a:xfrm>
                <a:off x="1266296" y="4573364"/>
                <a:ext cx="119029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80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4744F123-1CA4-B5FF-B340-61246801DA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6296" y="4573364"/>
                <a:ext cx="1190297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Vývojový diagram: magnetický disk 24">
            <a:extLst>
              <a:ext uri="{FF2B5EF4-FFF2-40B4-BE49-F238E27FC236}">
                <a16:creationId xmlns:a16="http://schemas.microsoft.com/office/drawing/2014/main" id="{B9128E85-5A4A-1F74-B035-88075F013F0D}"/>
              </a:ext>
            </a:extLst>
          </p:cNvPr>
          <p:cNvSpPr/>
          <p:nvPr/>
        </p:nvSpPr>
        <p:spPr>
          <a:xfrm>
            <a:off x="1121958" y="3438656"/>
            <a:ext cx="472965" cy="685800"/>
          </a:xfrm>
          <a:prstGeom prst="flowChartMagneticDisk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221812D6-3A05-34EB-4B4D-B8059C3FF348}"/>
              </a:ext>
            </a:extLst>
          </p:cNvPr>
          <p:cNvSpPr txBox="1"/>
          <p:nvPr/>
        </p:nvSpPr>
        <p:spPr>
          <a:xfrm>
            <a:off x="1145605" y="3690272"/>
            <a:ext cx="425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Al</a:t>
            </a:r>
          </a:p>
        </p:txBody>
      </p:sp>
      <p:sp>
        <p:nvSpPr>
          <p:cNvPr id="27" name="Vývojový diagram: magnetický disk 26">
            <a:extLst>
              <a:ext uri="{FF2B5EF4-FFF2-40B4-BE49-F238E27FC236}">
                <a16:creationId xmlns:a16="http://schemas.microsoft.com/office/drawing/2014/main" id="{15F3B5F0-9B3B-B075-C5DF-3B3C7CCE6EB7}"/>
              </a:ext>
            </a:extLst>
          </p:cNvPr>
          <p:cNvSpPr/>
          <p:nvPr/>
        </p:nvSpPr>
        <p:spPr>
          <a:xfrm>
            <a:off x="1983628" y="3438656"/>
            <a:ext cx="472965" cy="68580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4E702EE5-663F-BE19-CA7F-FBC2679EE4B2}"/>
              </a:ext>
            </a:extLst>
          </p:cNvPr>
          <p:cNvSpPr txBox="1"/>
          <p:nvPr/>
        </p:nvSpPr>
        <p:spPr>
          <a:xfrm>
            <a:off x="2007275" y="3690272"/>
            <a:ext cx="472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Cu</a:t>
            </a:r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22EFEC8-CDC6-AA8D-0BDA-340E6A968B3D}"/>
                  </a:ext>
                </a:extLst>
              </p:cNvPr>
              <p:cNvSpPr txBox="1"/>
              <p:nvPr/>
            </p:nvSpPr>
            <p:spPr>
              <a:xfrm>
                <a:off x="429359" y="807605"/>
                <a:ext cx="11258144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 dostatečně dlouhé době (15 až 20 minut) dojde k vyrovnání teplot lázně, hliníkového tělesa a měděného tělesa na teplotu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. Poté přemístíme tělesa do dvou předem připravených lázní o stejné hmotnosti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 a stejné teplotě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. 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22EFEC8-CDC6-AA8D-0BDA-340E6A968B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359" y="807605"/>
                <a:ext cx="11258144" cy="946991"/>
              </a:xfrm>
              <a:prstGeom prst="rect">
                <a:avLst/>
              </a:prstGeom>
              <a:blipFill>
                <a:blip r:embed="rId4"/>
                <a:stretch>
                  <a:fillRect l="-433" t="-3205" b="-6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ývojový diagram: magnetický disk 5">
            <a:extLst>
              <a:ext uri="{FF2B5EF4-FFF2-40B4-BE49-F238E27FC236}">
                <a16:creationId xmlns:a16="http://schemas.microsoft.com/office/drawing/2014/main" id="{D0EF8C29-30E0-C245-01AC-26B761E072A9}"/>
              </a:ext>
            </a:extLst>
          </p:cNvPr>
          <p:cNvSpPr/>
          <p:nvPr/>
        </p:nvSpPr>
        <p:spPr>
          <a:xfrm>
            <a:off x="4181624" y="3148094"/>
            <a:ext cx="1403131" cy="2278118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magnetický disk 7">
            <a:extLst>
              <a:ext uri="{FF2B5EF4-FFF2-40B4-BE49-F238E27FC236}">
                <a16:creationId xmlns:a16="http://schemas.microsoft.com/office/drawing/2014/main" id="{4B3EFE38-5C73-31A1-5742-8D066DA764A8}"/>
              </a:ext>
            </a:extLst>
          </p:cNvPr>
          <p:cNvSpPr/>
          <p:nvPr/>
        </p:nvSpPr>
        <p:spPr>
          <a:xfrm>
            <a:off x="6019313" y="3182093"/>
            <a:ext cx="1403131" cy="2278118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377DD207-64EA-FFAA-35BD-2F4683A368F0}"/>
                  </a:ext>
                </a:extLst>
              </p:cNvPr>
              <p:cNvSpPr txBox="1"/>
              <p:nvPr/>
            </p:nvSpPr>
            <p:spPr>
              <a:xfrm>
                <a:off x="5266984" y="5472478"/>
                <a:ext cx="1253359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377DD207-64EA-FFAA-35BD-2F4683A368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6984" y="5472478"/>
                <a:ext cx="1253359" cy="66999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Šipka: zahnutá dolů 10">
            <a:extLst>
              <a:ext uri="{FF2B5EF4-FFF2-40B4-BE49-F238E27FC236}">
                <a16:creationId xmlns:a16="http://schemas.microsoft.com/office/drawing/2014/main" id="{919B5C0D-A81A-F95B-FFD1-D90661D25C8A}"/>
              </a:ext>
            </a:extLst>
          </p:cNvPr>
          <p:cNvSpPr/>
          <p:nvPr/>
        </p:nvSpPr>
        <p:spPr>
          <a:xfrm>
            <a:off x="2202644" y="2766832"/>
            <a:ext cx="4675234" cy="757271"/>
          </a:xfrm>
          <a:prstGeom prst="curvedDown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Šipka: zahnutá dolů 11">
            <a:extLst>
              <a:ext uri="{FF2B5EF4-FFF2-40B4-BE49-F238E27FC236}">
                <a16:creationId xmlns:a16="http://schemas.microsoft.com/office/drawing/2014/main" id="{AD1A79DA-C295-4241-EF52-4003CDEAEB15}"/>
              </a:ext>
            </a:extLst>
          </p:cNvPr>
          <p:cNvSpPr/>
          <p:nvPr/>
        </p:nvSpPr>
        <p:spPr>
          <a:xfrm>
            <a:off x="1266296" y="2743183"/>
            <a:ext cx="3774831" cy="780920"/>
          </a:xfrm>
          <a:prstGeom prst="curved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grpSp>
        <p:nvGrpSpPr>
          <p:cNvPr id="33" name="Skupina 32">
            <a:extLst>
              <a:ext uri="{FF2B5EF4-FFF2-40B4-BE49-F238E27FC236}">
                <a16:creationId xmlns:a16="http://schemas.microsoft.com/office/drawing/2014/main" id="{1453C816-1EE1-5980-FCDB-136448C7C186}"/>
              </a:ext>
            </a:extLst>
          </p:cNvPr>
          <p:cNvGrpSpPr/>
          <p:nvPr/>
        </p:nvGrpSpPr>
        <p:grpSpPr>
          <a:xfrm>
            <a:off x="7869322" y="1666932"/>
            <a:ext cx="1698733" cy="4614682"/>
            <a:chOff x="7869322" y="1666932"/>
            <a:chExt cx="1698733" cy="461468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1DD48E67-801E-15BA-22E0-291E2454810F}"/>
                    </a:ext>
                  </a:extLst>
                </p:cNvPr>
                <p:cNvSpPr txBox="1"/>
                <p:nvPr/>
              </p:nvSpPr>
              <p:spPr>
                <a:xfrm>
                  <a:off x="8129452" y="5611622"/>
                  <a:ext cx="1253359" cy="6699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oMath>
                    </m:oMathPara>
                  </a14:m>
                  <a:endParaRPr lang="cs-CZ" dirty="0"/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1DD48E67-801E-15BA-22E0-291E2454810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29452" y="5611622"/>
                  <a:ext cx="1253359" cy="66999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0" name="Obrázek 19">
              <a:extLst>
                <a:ext uri="{FF2B5EF4-FFF2-40B4-BE49-F238E27FC236}">
                  <a16:creationId xmlns:a16="http://schemas.microsoft.com/office/drawing/2014/main" id="{7ECDFCB7-C737-25B3-1BA6-842F9CAC4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0885" y="1666932"/>
              <a:ext cx="590976" cy="2188800"/>
            </a:xfrm>
            <a:prstGeom prst="rect">
              <a:avLst/>
            </a:prstGeom>
          </p:spPr>
        </p:pic>
        <p:sp>
          <p:nvSpPr>
            <p:cNvPr id="21" name="Vývojový diagram: magnetický disk 20">
              <a:extLst>
                <a:ext uri="{FF2B5EF4-FFF2-40B4-BE49-F238E27FC236}">
                  <a16:creationId xmlns:a16="http://schemas.microsoft.com/office/drawing/2014/main" id="{5F005B92-5788-1962-8E4B-7F5759B50091}"/>
                </a:ext>
              </a:extLst>
            </p:cNvPr>
            <p:cNvSpPr/>
            <p:nvPr/>
          </p:nvSpPr>
          <p:spPr>
            <a:xfrm>
              <a:off x="7869322" y="3205551"/>
              <a:ext cx="1403131" cy="2278118"/>
            </a:xfrm>
            <a:prstGeom prst="flowChartMagneticDisk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Vývojový diagram: magnetický disk 21">
              <a:extLst>
                <a:ext uri="{FF2B5EF4-FFF2-40B4-BE49-F238E27FC236}">
                  <a16:creationId xmlns:a16="http://schemas.microsoft.com/office/drawing/2014/main" id="{2E6C2B81-5395-CA46-CCB2-1DA201BBE152}"/>
                </a:ext>
              </a:extLst>
            </p:cNvPr>
            <p:cNvSpPr/>
            <p:nvPr/>
          </p:nvSpPr>
          <p:spPr>
            <a:xfrm>
              <a:off x="8320491" y="4395700"/>
              <a:ext cx="472965" cy="685800"/>
            </a:xfrm>
            <a:prstGeom prst="flowChartMagneticDisk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F82C6F69-EC52-BA0E-3020-B1DE59CB33FD}"/>
                </a:ext>
              </a:extLst>
            </p:cNvPr>
            <p:cNvSpPr txBox="1"/>
            <p:nvPr/>
          </p:nvSpPr>
          <p:spPr>
            <a:xfrm>
              <a:off x="8344138" y="4647316"/>
              <a:ext cx="425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Al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ovéPole 28">
                  <a:extLst>
                    <a:ext uri="{FF2B5EF4-FFF2-40B4-BE49-F238E27FC236}">
                      <a16:creationId xmlns:a16="http://schemas.microsoft.com/office/drawing/2014/main" id="{480C4CFC-4D06-8E93-E2A3-454862BC3355}"/>
                    </a:ext>
                  </a:extLst>
                </p:cNvPr>
                <p:cNvSpPr txBox="1"/>
                <p:nvPr/>
              </p:nvSpPr>
              <p:spPr>
                <a:xfrm>
                  <a:off x="8756131" y="2078203"/>
                  <a:ext cx="8119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22,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9" name="TextovéPole 28">
                  <a:extLst>
                    <a:ext uri="{FF2B5EF4-FFF2-40B4-BE49-F238E27FC236}">
                      <a16:creationId xmlns:a16="http://schemas.microsoft.com/office/drawing/2014/main" id="{480C4CFC-4D06-8E93-E2A3-454862BC335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56131" y="2078203"/>
                  <a:ext cx="811924" cy="369332"/>
                </a:xfrm>
                <a:prstGeom prst="rect">
                  <a:avLst/>
                </a:prstGeom>
                <a:blipFill>
                  <a:blip r:embed="rId8"/>
                  <a:stretch>
                    <a:fillRect r="-895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4" name="Skupina 33">
            <a:extLst>
              <a:ext uri="{FF2B5EF4-FFF2-40B4-BE49-F238E27FC236}">
                <a16:creationId xmlns:a16="http://schemas.microsoft.com/office/drawing/2014/main" id="{E37D1F31-24CE-2672-275A-1778AABB2CAD}"/>
              </a:ext>
            </a:extLst>
          </p:cNvPr>
          <p:cNvGrpSpPr/>
          <p:nvPr/>
        </p:nvGrpSpPr>
        <p:grpSpPr>
          <a:xfrm>
            <a:off x="10403050" y="1708576"/>
            <a:ext cx="1693348" cy="4584144"/>
            <a:chOff x="10403050" y="1708576"/>
            <a:chExt cx="1693348" cy="4584144"/>
          </a:xfrm>
        </p:grpSpPr>
        <p:pic>
          <p:nvPicPr>
            <p:cNvPr id="2" name="Obrázek 1">
              <a:extLst>
                <a:ext uri="{FF2B5EF4-FFF2-40B4-BE49-F238E27FC236}">
                  <a16:creationId xmlns:a16="http://schemas.microsoft.com/office/drawing/2014/main" id="{1C270B7D-17FE-E1B2-E2A9-99CE957B772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26824" y="1708576"/>
              <a:ext cx="591209" cy="2189661"/>
            </a:xfrm>
            <a:prstGeom prst="rect">
              <a:avLst/>
            </a:prstGeom>
          </p:spPr>
        </p:pic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1AA05997-92A6-4ACB-C033-64FEB1482347}"/>
                </a:ext>
              </a:extLst>
            </p:cNvPr>
            <p:cNvSpPr txBox="1"/>
            <p:nvPr/>
          </p:nvSpPr>
          <p:spPr>
            <a:xfrm>
              <a:off x="10950320" y="5737696"/>
              <a:ext cx="3085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t</a:t>
              </a:r>
            </a:p>
          </p:txBody>
        </p:sp>
        <p:sp>
          <p:nvSpPr>
            <p:cNvPr id="13" name="Vývojový diagram: magnetický disk 12">
              <a:extLst>
                <a:ext uri="{FF2B5EF4-FFF2-40B4-BE49-F238E27FC236}">
                  <a16:creationId xmlns:a16="http://schemas.microsoft.com/office/drawing/2014/main" id="{321EB791-4A45-E8C2-4224-33CB04150F6A}"/>
                </a:ext>
              </a:extLst>
            </p:cNvPr>
            <p:cNvSpPr/>
            <p:nvPr/>
          </p:nvSpPr>
          <p:spPr>
            <a:xfrm>
              <a:off x="10403050" y="3206988"/>
              <a:ext cx="1403131" cy="2278118"/>
            </a:xfrm>
            <a:prstGeom prst="flowChartMagneticDisk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41E63CB0-7EB6-213C-99A1-631A0766D6CE}"/>
                    </a:ext>
                  </a:extLst>
                </p:cNvPr>
                <p:cNvSpPr txBox="1"/>
                <p:nvPr/>
              </p:nvSpPr>
              <p:spPr>
                <a:xfrm>
                  <a:off x="10477935" y="5622728"/>
                  <a:ext cx="1253359" cy="6699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oMath>
                    </m:oMathPara>
                  </a14:m>
                  <a:endParaRPr lang="cs-CZ" dirty="0"/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41E63CB0-7EB6-213C-99A1-631A0766D6C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477935" y="5622728"/>
                  <a:ext cx="1253359" cy="66999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Vývojový diagram: magnetický disk 15">
              <a:extLst>
                <a:ext uri="{FF2B5EF4-FFF2-40B4-BE49-F238E27FC236}">
                  <a16:creationId xmlns:a16="http://schemas.microsoft.com/office/drawing/2014/main" id="{229A38EE-CE81-5E6F-F5AD-F8447671B703}"/>
                </a:ext>
              </a:extLst>
            </p:cNvPr>
            <p:cNvSpPr/>
            <p:nvPr/>
          </p:nvSpPr>
          <p:spPr>
            <a:xfrm>
              <a:off x="10857712" y="4454160"/>
              <a:ext cx="472965" cy="685800"/>
            </a:xfrm>
            <a:prstGeom prst="flowChartMagneticDisk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7D5CEB7E-34A4-9708-3CB1-855AB47A5499}"/>
                </a:ext>
              </a:extLst>
            </p:cNvPr>
            <p:cNvSpPr txBox="1"/>
            <p:nvPr/>
          </p:nvSpPr>
          <p:spPr>
            <a:xfrm>
              <a:off x="10881359" y="4705776"/>
              <a:ext cx="4729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>
                  <a:solidFill>
                    <a:schemeClr val="bg1"/>
                  </a:solidFill>
                </a:rPr>
                <a:t>Cu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ovéPole 29">
                  <a:extLst>
                    <a:ext uri="{FF2B5EF4-FFF2-40B4-BE49-F238E27FC236}">
                      <a16:creationId xmlns:a16="http://schemas.microsoft.com/office/drawing/2014/main" id="{AA0BE96D-F28B-BB64-6B74-85C5974BF067}"/>
                    </a:ext>
                  </a:extLst>
                </p:cNvPr>
                <p:cNvSpPr txBox="1"/>
                <p:nvPr/>
              </p:nvSpPr>
              <p:spPr>
                <a:xfrm>
                  <a:off x="11284474" y="2073011"/>
                  <a:ext cx="8119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21,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0" name="TextovéPole 29">
                  <a:extLst>
                    <a:ext uri="{FF2B5EF4-FFF2-40B4-BE49-F238E27FC236}">
                      <a16:creationId xmlns:a16="http://schemas.microsoft.com/office/drawing/2014/main" id="{AA0BE96D-F28B-BB64-6B74-85C5974BF06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84474" y="2073011"/>
                  <a:ext cx="811924" cy="369332"/>
                </a:xfrm>
                <a:prstGeom prst="rect">
                  <a:avLst/>
                </a:prstGeom>
                <a:blipFill>
                  <a:blip r:embed="rId11"/>
                  <a:stretch>
                    <a:fillRect r="-977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1A03A9E9-AF55-F0B0-9ECB-289C1D49F702}"/>
              </a:ext>
            </a:extLst>
          </p:cNvPr>
          <p:cNvCxnSpPr/>
          <p:nvPr/>
        </p:nvCxnSpPr>
        <p:spPr>
          <a:xfrm>
            <a:off x="7657106" y="1555614"/>
            <a:ext cx="0" cy="480543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0141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802A9-F04B-A54D-6A27-872A75B46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9C1D61C8-5CEE-4033-FBB4-CDB5923F207D}"/>
              </a:ext>
            </a:extLst>
          </p:cNvPr>
          <p:cNvSpPr txBox="1"/>
          <p:nvPr/>
        </p:nvSpPr>
        <p:spPr>
          <a:xfrm>
            <a:off x="429359" y="360534"/>
            <a:ext cx="2902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Tepelná kapacita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85EA9F09-E609-A6EC-7E7E-67E857596284}"/>
                  </a:ext>
                </a:extLst>
              </p:cNvPr>
              <p:cNvSpPr txBox="1"/>
              <p:nvPr/>
            </p:nvSpPr>
            <p:spPr>
              <a:xfrm>
                <a:off x="429359" y="715630"/>
                <a:ext cx="11333282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 přemístění a po vyrovnání teplot mezi tělesy a lázní změříme teplotu obou lázní. Přesto, že obě tělesa, hliníkové a měděné mají stejnou hmotnost 1 kg a před vložením do druhé lázně měli stejnou teplotu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0 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, „ohřály“ lázně na různou teplotu. Hliníkové těleso na teplotu 22,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 a měděné těleso na teplotu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21.1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85EA9F09-E609-A6EC-7E7E-67E8575962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359" y="715630"/>
                <a:ext cx="11333282" cy="946991"/>
              </a:xfrm>
              <a:prstGeom prst="rect">
                <a:avLst/>
              </a:prstGeom>
              <a:blipFill>
                <a:blip r:embed="rId3"/>
                <a:stretch>
                  <a:fillRect l="-430" t="-3205" b="-6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Skupina 18">
            <a:extLst>
              <a:ext uri="{FF2B5EF4-FFF2-40B4-BE49-F238E27FC236}">
                <a16:creationId xmlns:a16="http://schemas.microsoft.com/office/drawing/2014/main" id="{AD5760B7-CBED-8FFA-86CC-FE2B860B0AAC}"/>
              </a:ext>
            </a:extLst>
          </p:cNvPr>
          <p:cNvGrpSpPr/>
          <p:nvPr/>
        </p:nvGrpSpPr>
        <p:grpSpPr>
          <a:xfrm>
            <a:off x="538235" y="2048593"/>
            <a:ext cx="1698733" cy="4614682"/>
            <a:chOff x="538235" y="2048593"/>
            <a:chExt cx="1698733" cy="461468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757C803C-AEE8-FD64-9F46-8BBC0798E31A}"/>
                    </a:ext>
                  </a:extLst>
                </p:cNvPr>
                <p:cNvSpPr txBox="1"/>
                <p:nvPr/>
              </p:nvSpPr>
              <p:spPr>
                <a:xfrm>
                  <a:off x="798365" y="5993283"/>
                  <a:ext cx="1253359" cy="6699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oMath>
                    </m:oMathPara>
                  </a14:m>
                  <a:endParaRPr lang="cs-CZ" dirty="0"/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757C803C-AEE8-FD64-9F46-8BBC0798E31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8365" y="5993283"/>
                  <a:ext cx="1253359" cy="66999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6" name="Obrázek 15">
              <a:extLst>
                <a:ext uri="{FF2B5EF4-FFF2-40B4-BE49-F238E27FC236}">
                  <a16:creationId xmlns:a16="http://schemas.microsoft.com/office/drawing/2014/main" id="{0C88446E-A511-837B-21CD-5C892158F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9798" y="2048593"/>
              <a:ext cx="590976" cy="2188800"/>
            </a:xfrm>
            <a:prstGeom prst="rect">
              <a:avLst/>
            </a:prstGeom>
          </p:spPr>
        </p:pic>
        <p:sp>
          <p:nvSpPr>
            <p:cNvPr id="6" name="Vývojový diagram: magnetický disk 5">
              <a:extLst>
                <a:ext uri="{FF2B5EF4-FFF2-40B4-BE49-F238E27FC236}">
                  <a16:creationId xmlns:a16="http://schemas.microsoft.com/office/drawing/2014/main" id="{6157B7CE-58E2-4B84-186C-E68A45539B61}"/>
                </a:ext>
              </a:extLst>
            </p:cNvPr>
            <p:cNvSpPr/>
            <p:nvPr/>
          </p:nvSpPr>
          <p:spPr>
            <a:xfrm>
              <a:off x="538235" y="3587212"/>
              <a:ext cx="1403131" cy="2278118"/>
            </a:xfrm>
            <a:prstGeom prst="flowChartMagneticDisk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Vývojový diagram: magnetický disk 24">
              <a:extLst>
                <a:ext uri="{FF2B5EF4-FFF2-40B4-BE49-F238E27FC236}">
                  <a16:creationId xmlns:a16="http://schemas.microsoft.com/office/drawing/2014/main" id="{57644354-EFF0-C552-BB3F-07E531263DAC}"/>
                </a:ext>
              </a:extLst>
            </p:cNvPr>
            <p:cNvSpPr/>
            <p:nvPr/>
          </p:nvSpPr>
          <p:spPr>
            <a:xfrm>
              <a:off x="957598" y="4848926"/>
              <a:ext cx="472965" cy="685800"/>
            </a:xfrm>
            <a:prstGeom prst="flowChartMagneticDisk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1BE6BD95-672A-FC1C-5AD4-8A11A3BB948E}"/>
                </a:ext>
              </a:extLst>
            </p:cNvPr>
            <p:cNvSpPr txBox="1"/>
            <p:nvPr/>
          </p:nvSpPr>
          <p:spPr>
            <a:xfrm>
              <a:off x="981245" y="5100542"/>
              <a:ext cx="425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Al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5398C47C-D758-8652-AEDB-EB55FD358ED6}"/>
                    </a:ext>
                  </a:extLst>
                </p:cNvPr>
                <p:cNvSpPr txBox="1"/>
                <p:nvPr/>
              </p:nvSpPr>
              <p:spPr>
                <a:xfrm>
                  <a:off x="1425044" y="2459864"/>
                  <a:ext cx="8119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22,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5398C47C-D758-8652-AEDB-EB55FD358ED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25044" y="2459864"/>
                  <a:ext cx="811924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902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2" name="Skupina 21">
            <a:extLst>
              <a:ext uri="{FF2B5EF4-FFF2-40B4-BE49-F238E27FC236}">
                <a16:creationId xmlns:a16="http://schemas.microsoft.com/office/drawing/2014/main" id="{FCAAB8EB-462F-948A-F651-DA98B83C8160}"/>
              </a:ext>
            </a:extLst>
          </p:cNvPr>
          <p:cNvGrpSpPr/>
          <p:nvPr/>
        </p:nvGrpSpPr>
        <p:grpSpPr>
          <a:xfrm>
            <a:off x="3071963" y="2090237"/>
            <a:ext cx="1693348" cy="4584144"/>
            <a:chOff x="3071963" y="2090237"/>
            <a:chExt cx="1693348" cy="4584144"/>
          </a:xfrm>
        </p:grpSpPr>
        <p:pic>
          <p:nvPicPr>
            <p:cNvPr id="14" name="Obrázek 13">
              <a:extLst>
                <a:ext uri="{FF2B5EF4-FFF2-40B4-BE49-F238E27FC236}">
                  <a16:creationId xmlns:a16="http://schemas.microsoft.com/office/drawing/2014/main" id="{9046FA04-E457-43C9-5283-EE5C7D83AF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95737" y="2090237"/>
              <a:ext cx="591209" cy="2189661"/>
            </a:xfrm>
            <a:prstGeom prst="rect">
              <a:avLst/>
            </a:prstGeom>
          </p:spPr>
        </p:pic>
        <p:sp>
          <p:nvSpPr>
            <p:cNvPr id="3" name="TextovéPole 2">
              <a:extLst>
                <a:ext uri="{FF2B5EF4-FFF2-40B4-BE49-F238E27FC236}">
                  <a16:creationId xmlns:a16="http://schemas.microsoft.com/office/drawing/2014/main" id="{44BCE05E-7399-85FF-B4D5-9C11C55B04B8}"/>
                </a:ext>
              </a:extLst>
            </p:cNvPr>
            <p:cNvSpPr txBox="1"/>
            <p:nvPr/>
          </p:nvSpPr>
          <p:spPr>
            <a:xfrm>
              <a:off x="3619233" y="6119357"/>
              <a:ext cx="3085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t</a:t>
              </a:r>
            </a:p>
          </p:txBody>
        </p:sp>
        <p:sp>
          <p:nvSpPr>
            <p:cNvPr id="8" name="Vývojový diagram: magnetický disk 7">
              <a:extLst>
                <a:ext uri="{FF2B5EF4-FFF2-40B4-BE49-F238E27FC236}">
                  <a16:creationId xmlns:a16="http://schemas.microsoft.com/office/drawing/2014/main" id="{438089DC-0131-E4CC-F5F2-F2FDB3F4E257}"/>
                </a:ext>
              </a:extLst>
            </p:cNvPr>
            <p:cNvSpPr/>
            <p:nvPr/>
          </p:nvSpPr>
          <p:spPr>
            <a:xfrm>
              <a:off x="3071963" y="3588649"/>
              <a:ext cx="1403131" cy="2278118"/>
            </a:xfrm>
            <a:prstGeom prst="flowChartMagneticDisk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ovéPole 9">
                  <a:extLst>
                    <a:ext uri="{FF2B5EF4-FFF2-40B4-BE49-F238E27FC236}">
                      <a16:creationId xmlns:a16="http://schemas.microsoft.com/office/drawing/2014/main" id="{34FEAC18-AF5C-8707-95D3-AB0DDD9B2726}"/>
                    </a:ext>
                  </a:extLst>
                </p:cNvPr>
                <p:cNvSpPr txBox="1"/>
                <p:nvPr/>
              </p:nvSpPr>
              <p:spPr>
                <a:xfrm>
                  <a:off x="3146848" y="6004389"/>
                  <a:ext cx="1253359" cy="6699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oMath>
                    </m:oMathPara>
                  </a14:m>
                  <a:endParaRPr lang="cs-CZ" dirty="0"/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0" name="TextovéPole 9">
                  <a:extLst>
                    <a:ext uri="{FF2B5EF4-FFF2-40B4-BE49-F238E27FC236}">
                      <a16:creationId xmlns:a16="http://schemas.microsoft.com/office/drawing/2014/main" id="{34FEAC18-AF5C-8707-95D3-AB0DDD9B272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6848" y="6004389"/>
                  <a:ext cx="1253359" cy="669992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" name="Vývojový diagram: magnetický disk 1">
              <a:extLst>
                <a:ext uri="{FF2B5EF4-FFF2-40B4-BE49-F238E27FC236}">
                  <a16:creationId xmlns:a16="http://schemas.microsoft.com/office/drawing/2014/main" id="{08A8B308-39CF-43E8-F474-213FA5C96291}"/>
                </a:ext>
              </a:extLst>
            </p:cNvPr>
            <p:cNvSpPr/>
            <p:nvPr/>
          </p:nvSpPr>
          <p:spPr>
            <a:xfrm>
              <a:off x="3510723" y="4811960"/>
              <a:ext cx="472965" cy="685800"/>
            </a:xfrm>
            <a:prstGeom prst="flowChartMagneticDisk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9B49C792-453C-A4D8-F59D-00D871F427C2}"/>
                </a:ext>
              </a:extLst>
            </p:cNvPr>
            <p:cNvSpPr txBox="1"/>
            <p:nvPr/>
          </p:nvSpPr>
          <p:spPr>
            <a:xfrm>
              <a:off x="3534370" y="5063576"/>
              <a:ext cx="4729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>
                  <a:solidFill>
                    <a:schemeClr val="bg1"/>
                  </a:solidFill>
                </a:rPr>
                <a:t>Cu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B67C22D8-384F-B88E-E8A1-FDE59C4FC468}"/>
                    </a:ext>
                  </a:extLst>
                </p:cNvPr>
                <p:cNvSpPr txBox="1"/>
                <p:nvPr/>
              </p:nvSpPr>
              <p:spPr>
                <a:xfrm>
                  <a:off x="3953387" y="2454672"/>
                  <a:ext cx="8119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21,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B67C22D8-384F-B88E-E8A1-FDE59C4FC46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53387" y="2454672"/>
                  <a:ext cx="811924" cy="369332"/>
                </a:xfrm>
                <a:prstGeom prst="rect">
                  <a:avLst/>
                </a:prstGeom>
                <a:blipFill>
                  <a:blip r:embed="rId9"/>
                  <a:stretch>
                    <a:fillRect r="-902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7EB1AF0-3193-38E9-AFDF-D9282A67E17C}"/>
              </a:ext>
            </a:extLst>
          </p:cNvPr>
          <p:cNvSpPr txBox="1"/>
          <p:nvPr/>
        </p:nvSpPr>
        <p:spPr>
          <a:xfrm>
            <a:off x="5087411" y="1721544"/>
            <a:ext cx="6766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 změření teploty vody v obou nádobách jsme zjistili, že hliníkový váleček předal vodní lázni více tepla a tím zvýšil její teplotu na 22,5 </a:t>
            </a:r>
            <a:r>
              <a:rPr lang="cs-CZ" baseline="30000" dirty="0" err="1"/>
              <a:t>o</a:t>
            </a:r>
            <a:r>
              <a:rPr lang="cs-CZ" dirty="0" err="1"/>
              <a:t>C</a:t>
            </a:r>
            <a:r>
              <a:rPr lang="cs-CZ" dirty="0"/>
              <a:t>, kdežto měděný váleček zvýšil teplotu stejného množství vody jen na 21,1 </a:t>
            </a:r>
            <a:r>
              <a:rPr lang="cs-CZ" baseline="30000" dirty="0" err="1"/>
              <a:t>o</a:t>
            </a:r>
            <a:r>
              <a:rPr lang="cs-CZ" dirty="0" err="1"/>
              <a:t>C</a:t>
            </a:r>
            <a:r>
              <a:rPr lang="cs-CZ" dirty="0"/>
              <a:t>, předal tedy vodní lázní menší množství tepla. 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979BD00B-6A4A-807F-8713-48CB82D583DF}"/>
              </a:ext>
            </a:extLst>
          </p:cNvPr>
          <p:cNvSpPr txBox="1"/>
          <p:nvPr/>
        </p:nvSpPr>
        <p:spPr>
          <a:xfrm>
            <a:off x="5111264" y="2921873"/>
            <a:ext cx="66472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Experimentem jsme dokázali, že </a:t>
            </a:r>
            <a:r>
              <a:rPr lang="cs-CZ" b="1" dirty="0"/>
              <a:t>tepelná kapacita</a:t>
            </a:r>
            <a:r>
              <a:rPr lang="cs-CZ" dirty="0"/>
              <a:t> tělesa závisí na materiálu ze kterého je těleso vyrobeno. 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952B3DE6-44EC-4331-037A-1E3135AA4A17}"/>
                  </a:ext>
                </a:extLst>
              </p:cNvPr>
              <p:cNvSpPr txBox="1"/>
              <p:nvPr/>
            </p:nvSpPr>
            <p:spPr>
              <a:xfrm>
                <a:off x="5087411" y="3577139"/>
                <a:ext cx="6437709" cy="1012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Tepelná kapacita</a:t>
                </a:r>
                <a:r>
                  <a:rPr lang="cs-CZ" dirty="0"/>
                  <a:t> je definovaná vztahem:</a:t>
                </a:r>
              </a:p>
              <a:p>
                <a:endParaRPr lang="cs-CZ" sz="8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baseline="30000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952B3DE6-44EC-4331-037A-1E3135AA4A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7411" y="3577139"/>
                <a:ext cx="6437709" cy="1012841"/>
              </a:xfrm>
              <a:prstGeom prst="rect">
                <a:avLst/>
              </a:prstGeom>
              <a:blipFill>
                <a:blip r:embed="rId10"/>
                <a:stretch>
                  <a:fillRect l="-852" t="-36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>
            <a:extLst>
              <a:ext uri="{FF2B5EF4-FFF2-40B4-BE49-F238E27FC236}">
                <a16:creationId xmlns:a16="http://schemas.microsoft.com/office/drawing/2014/main" id="{7CAEC7F4-E82E-797B-2985-5FB33F8821D8}"/>
              </a:ext>
            </a:extLst>
          </p:cNvPr>
          <p:cNvSpPr txBox="1"/>
          <p:nvPr/>
        </p:nvSpPr>
        <p:spPr>
          <a:xfrm>
            <a:off x="5287617" y="4726271"/>
            <a:ext cx="6366148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Tepelná kapacita vyjadřuje, jaké teplo musíme dodat tělesu, aby se jeho teplota zvýšila o 1 </a:t>
            </a:r>
            <a:r>
              <a:rPr lang="cs-CZ" baseline="30000" dirty="0"/>
              <a:t>0</a:t>
            </a:r>
            <a:r>
              <a:rPr lang="cs-CZ" dirty="0"/>
              <a:t>C (1 K)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E1D4106E-EE64-1FFE-092B-2A275F7E759F}"/>
              </a:ext>
            </a:extLst>
          </p:cNvPr>
          <p:cNvSpPr txBox="1"/>
          <p:nvPr/>
        </p:nvSpPr>
        <p:spPr>
          <a:xfrm>
            <a:off x="5287617" y="5473026"/>
            <a:ext cx="64377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/>
              <a:t>Čím větší je teplo potřebné ke zvýšení teploty tělesa, tím je větší jeho tepelná kapacita. Z experimentu vyplývá, že hliník má větší tepelnou kapacitu než měď.</a:t>
            </a:r>
          </a:p>
        </p:txBody>
      </p:sp>
    </p:spTree>
    <p:extLst>
      <p:ext uri="{BB962C8B-B14F-4D97-AF65-F5344CB8AC3E}">
        <p14:creationId xmlns:p14="http://schemas.microsoft.com/office/powerpoint/2010/main" val="1511287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7C174B-FB22-D3D2-3594-1DAE9FC2BA4B}"/>
              </a:ext>
            </a:extLst>
          </p:cNvPr>
          <p:cNvSpPr txBox="1"/>
          <p:nvPr/>
        </p:nvSpPr>
        <p:spPr>
          <a:xfrm>
            <a:off x="291662" y="419482"/>
            <a:ext cx="540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Měrná tepelná kapacita 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41BE501-1CDF-973B-96EF-CC69700C4236}"/>
                  </a:ext>
                </a:extLst>
              </p:cNvPr>
              <p:cNvSpPr txBox="1"/>
              <p:nvPr/>
            </p:nvSpPr>
            <p:spPr>
              <a:xfrm>
                <a:off x="291662" y="1665294"/>
                <a:ext cx="6140943" cy="2309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Měrná tepelná kapacita je definována vztahem</a:t>
                </a:r>
              </a:p>
              <a:p>
                <a:r>
                  <a:rPr lang="cs-CZ" sz="800" b="1" dirty="0"/>
                  <a:t> </a:t>
                </a:r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den>
                          </m:f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>
                          <a:latin typeface="Cambria Math" panose="02040503050406030204" pitchFamily="18" charset="0"/>
                        </a:rPr>
                        <m:t> 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aseline="3000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𝑐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den>
                          </m:f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f>
                                <m:f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𝑇</m:t>
                                  </m:r>
                                </m:den>
                              </m:f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den>
                          </m:f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.∆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>
                          <a:latin typeface="Cambria Math" panose="02040503050406030204" pitchFamily="18" charset="0"/>
                        </a:rPr>
                        <m:t> 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41BE501-1CDF-973B-96EF-CC69700C42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662" y="1665294"/>
                <a:ext cx="6140943" cy="2309991"/>
              </a:xfrm>
              <a:prstGeom prst="rect">
                <a:avLst/>
              </a:prstGeom>
              <a:blipFill>
                <a:blip r:embed="rId2"/>
                <a:stretch>
                  <a:fillRect l="-894" t="-13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B3C0BDA-15BC-21D5-DD34-87356B3ED697}"/>
                  </a:ext>
                </a:extLst>
              </p:cNvPr>
              <p:cNvSpPr txBox="1"/>
              <p:nvPr/>
            </p:nvSpPr>
            <p:spPr>
              <a:xfrm>
                <a:off x="291662" y="4330931"/>
                <a:ext cx="11608676" cy="172354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Množství tepla, které je nutné dodat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kilogramům látky aby se ohřála z teploty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(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na teplotu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(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tedy</a:t>
                </a:r>
              </a:p>
              <a:p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d>
                      <m:d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je:</a:t>
                </a:r>
              </a:p>
              <a:p>
                <a:endParaRPr lang="cs-CZ" sz="80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𝑟𝑒𝑠𝑝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dirty="0"/>
                  <a:t>Teplo, které přijme chemicky stejnorodé těleso, je přímo úměrné hmotnosti tělesa a přírůstku teploty.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teplota vyjádřená ve stupních Celsia (</a:t>
                </a:r>
                <a:r>
                  <a:rPr lang="cs-CZ" baseline="30000" dirty="0"/>
                  <a:t>0</a:t>
                </a:r>
                <a:r>
                  <a:rPr lang="cs-CZ" dirty="0"/>
                  <a:t>C),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dirty="0"/>
                  <a:t> je teplota vyjádřená v kelvinech (K).  Platí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B3C0BDA-15BC-21D5-DD34-87356B3ED6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662" y="4330931"/>
                <a:ext cx="11608676" cy="1723549"/>
              </a:xfrm>
              <a:prstGeom prst="rect">
                <a:avLst/>
              </a:prstGeom>
              <a:blipFill>
                <a:blip r:embed="rId3"/>
                <a:stretch>
                  <a:fillRect l="-420" t="-1399" b="-384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B941BAF9-5A78-C9FE-5175-F05F868168A8}"/>
                  </a:ext>
                </a:extLst>
              </p:cNvPr>
              <p:cNvSpPr txBox="1"/>
              <p:nvPr/>
            </p:nvSpPr>
            <p:spPr>
              <a:xfrm>
                <a:off x="291662" y="836766"/>
                <a:ext cx="61409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Měrná tepelná kapacita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cs-CZ" dirty="0"/>
                  <a:t> je množství tepla potřebného k ohřátí 1 kilogramu látky o 1 teplotní stupeň (Kelvin nebo </a:t>
                </a:r>
                <a:r>
                  <a:rPr lang="cs-CZ" baseline="30000" dirty="0"/>
                  <a:t>0</a:t>
                </a:r>
                <a:r>
                  <a:rPr lang="cs-CZ" dirty="0"/>
                  <a:t>C)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B941BAF9-5A78-C9FE-5175-F05F868168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662" y="836766"/>
                <a:ext cx="6140943" cy="646331"/>
              </a:xfrm>
              <a:prstGeom prst="rect">
                <a:avLst/>
              </a:prstGeom>
              <a:blipFill>
                <a:blip r:embed="rId4"/>
                <a:stretch>
                  <a:fillRect l="-894" t="-4717" r="-794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>
            <a:extLst>
              <a:ext uri="{FF2B5EF4-FFF2-40B4-BE49-F238E27FC236}">
                <a16:creationId xmlns:a16="http://schemas.microsoft.com/office/drawing/2014/main" id="{98409745-92B7-E2C7-8D61-8165AC69D4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606" y="498138"/>
            <a:ext cx="4898732" cy="2180595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FC535DE9-CB51-03A8-409F-A6627D0D60CE}"/>
              </a:ext>
            </a:extLst>
          </p:cNvPr>
          <p:cNvSpPr txBox="1"/>
          <p:nvPr/>
        </p:nvSpPr>
        <p:spPr>
          <a:xfrm>
            <a:off x="7194549" y="2529614"/>
            <a:ext cx="4659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Těleso ze železa má stejnou hmotnost jako těleso z olova. Který materiál má větší tepelnou kapacitu?</a:t>
            </a:r>
          </a:p>
        </p:txBody>
      </p:sp>
    </p:spTree>
    <p:extLst>
      <p:ext uri="{BB962C8B-B14F-4D97-AF65-F5344CB8AC3E}">
        <p14:creationId xmlns:p14="http://schemas.microsoft.com/office/powerpoint/2010/main" val="13616310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F02779-B7AA-4365-64B8-D700DD53EA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924" y="843408"/>
            <a:ext cx="3343742" cy="5391902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E359601D-8E52-6E9E-31F1-D2181A3FE9BC}"/>
              </a:ext>
            </a:extLst>
          </p:cNvPr>
          <p:cNvSpPr txBox="1"/>
          <p:nvPr/>
        </p:nvSpPr>
        <p:spPr>
          <a:xfrm>
            <a:off x="811924" y="323193"/>
            <a:ext cx="4043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Měrná tepelná kapacita vybraných látek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0BEC8D9-49ED-85AD-9B7E-AE906C269CA0}"/>
                  </a:ext>
                </a:extLst>
              </p:cNvPr>
              <p:cNvSpPr txBox="1"/>
              <p:nvPr/>
            </p:nvSpPr>
            <p:spPr>
              <a:xfrm>
                <a:off x="4469524" y="945931"/>
                <a:ext cx="7220607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endParaRPr lang="cs-CZ" dirty="0"/>
              </a:p>
              <a:p>
                <a:r>
                  <a:rPr lang="cs-CZ" dirty="0"/>
                  <a:t>Kolik tepla je třeba dodat k ohřátí 2 kg zinku z teploty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na teplotu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cs-CZ" b="0" i="1" smtClean="0">
                            <a:latin typeface="Cambria Math" panose="02040503050406030204" pitchFamily="18" charset="0"/>
                          </a:rPr>
                          <m:t>zn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=385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0BEC8D9-49ED-85AD-9B7E-AE906C269C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524" y="945931"/>
                <a:ext cx="7220607" cy="1877437"/>
              </a:xfrm>
              <a:prstGeom prst="rect">
                <a:avLst/>
              </a:prstGeom>
              <a:blipFill>
                <a:blip r:embed="rId3"/>
                <a:stretch>
                  <a:fillRect l="-675" t="-1623" b="-19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F6C57B1B-9EFB-6203-8419-F3CF20797B14}"/>
              </a:ext>
            </a:extLst>
          </p:cNvPr>
          <p:cNvCxnSpPr/>
          <p:nvPr/>
        </p:nvCxnSpPr>
        <p:spPr>
          <a:xfrm>
            <a:off x="4453759" y="2829910"/>
            <a:ext cx="724425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C880B83-11E4-8D76-AF83-952BEB25E3E0}"/>
                  </a:ext>
                </a:extLst>
              </p:cNvPr>
              <p:cNvSpPr txBox="1"/>
              <p:nvPr/>
            </p:nvSpPr>
            <p:spPr>
              <a:xfrm>
                <a:off x="4469524" y="3176752"/>
                <a:ext cx="7512269" cy="2400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latin typeface="Cambria Math" panose="02040503050406030204" pitchFamily="18" charset="0"/>
                        </a:rPr>
                        <m:t>𝑸</m:t>
                      </m:r>
                      <m:r>
                        <a:rPr lang="cs-CZ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 panose="02040503050406030204" pitchFamily="18" charset="0"/>
                            </a:rPr>
                            <m:t>𝒄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 panose="02040503050406030204" pitchFamily="18" charset="0"/>
                            </a:rPr>
                            <m:t>𝒁𝒏</m:t>
                          </m:r>
                        </m:sub>
                      </m:sSub>
                      <m:r>
                        <a:rPr lang="cs-CZ" sz="24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1" i="1" smtClean="0"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cs-CZ" sz="2400" b="1" i="1" smtClean="0">
                          <a:latin typeface="Cambria Math" panose="02040503050406030204" pitchFamily="18" charset="0"/>
                        </a:rPr>
                        <m:t>.(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 panose="02040503050406030204" pitchFamily="18" charset="0"/>
                            </a:rPr>
                            <m:t>𝒕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sz="2400" b="1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 panose="02040503050406030204" pitchFamily="18" charset="0"/>
                            </a:rPr>
                            <m:t>𝒕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sz="2400" b="1" dirty="0"/>
              </a:p>
              <a:p>
                <a:endParaRPr lang="cs-CZ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=385 . 2.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90 −20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=53900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=53,9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kJ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 ohřátí 2 kg zinku z teploty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na teplotu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9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je potřeba dodat 53,9 </a:t>
                </a:r>
                <a:r>
                  <a:rPr lang="cs-CZ" dirty="0" err="1"/>
                  <a:t>kJ</a:t>
                </a:r>
                <a:r>
                  <a:rPr lang="cs-CZ" dirty="0"/>
                  <a:t> tepla.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C880B83-11E4-8D76-AF83-952BEB25E3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524" y="3176752"/>
                <a:ext cx="7512269" cy="2400657"/>
              </a:xfrm>
              <a:prstGeom prst="rect">
                <a:avLst/>
              </a:prstGeom>
              <a:blipFill>
                <a:blip r:embed="rId4"/>
                <a:stretch>
                  <a:fillRect l="-649" b="-30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1811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7940673-685E-1EBA-96D1-6E6D2DCD4373}"/>
              </a:ext>
            </a:extLst>
          </p:cNvPr>
          <p:cNvSpPr txBox="1"/>
          <p:nvPr/>
        </p:nvSpPr>
        <p:spPr>
          <a:xfrm>
            <a:off x="268014" y="378372"/>
            <a:ext cx="107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3B9C249-63F6-9402-FE3A-CC610A47E606}"/>
                  </a:ext>
                </a:extLst>
              </p:cNvPr>
              <p:cNvSpPr txBox="1"/>
              <p:nvPr/>
            </p:nvSpPr>
            <p:spPr>
              <a:xfrm>
                <a:off x="362606" y="874986"/>
                <a:ext cx="11524593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tepelnou kapacitu má železné závaží o hmotnosti 5 kg? Měrná tepelná kapacita železa je 452 J . kg</a:t>
                </a:r>
                <a:r>
                  <a:rPr lang="cs-CZ" baseline="30000" dirty="0"/>
                  <a:t>-1</a:t>
                </a:r>
                <a:r>
                  <a:rPr lang="cs-CZ" dirty="0"/>
                  <a:t> . K</a:t>
                </a:r>
                <a:r>
                  <a:rPr lang="cs-CZ" baseline="30000" dirty="0"/>
                  <a:t>-1</a:t>
                </a:r>
                <a:r>
                  <a:rPr lang="cs-CZ" dirty="0"/>
                  <a:t>.</a:t>
                </a:r>
              </a:p>
              <a:p>
                <a:endParaRPr lang="cs-CZ" baseline="300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=452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3B9C249-63F6-9402-FE3A-CC610A47E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606" y="874986"/>
                <a:ext cx="11524593" cy="1107996"/>
              </a:xfrm>
              <a:prstGeom prst="rect">
                <a:avLst/>
              </a:prstGeom>
              <a:blipFill>
                <a:blip r:embed="rId2"/>
                <a:stretch>
                  <a:fillRect l="-423" t="-3315" b="-38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9094447D-ACB4-41DF-2AEE-DC1F1BA0C9D5}"/>
              </a:ext>
            </a:extLst>
          </p:cNvPr>
          <p:cNvCxnSpPr/>
          <p:nvPr/>
        </p:nvCxnSpPr>
        <p:spPr>
          <a:xfrm>
            <a:off x="362607" y="1982982"/>
            <a:ext cx="1152459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D2AF8EB-9389-697A-9D35-C744BE6AF20A}"/>
                  </a:ext>
                </a:extLst>
              </p:cNvPr>
              <p:cNvSpPr txBox="1"/>
              <p:nvPr/>
            </p:nvSpPr>
            <p:spPr>
              <a:xfrm>
                <a:off x="362606" y="2278116"/>
                <a:ext cx="11524593" cy="29855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tepelnou kapacitu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tělesa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 a měrné tepelné kapacitě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cs-CZ" dirty="0"/>
                  <a:t> platí: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.∆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číselných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. 452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=2,26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3 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=2,26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2,3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Tepelná kapacita železného závaží o hmotnosti 5 kg je přibližně 2,3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</a:rPr>
                      <m:t>𝐤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𝐉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𝑲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D2AF8EB-9389-697A-9D35-C744BE6AF2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606" y="2278116"/>
                <a:ext cx="11524593" cy="2985561"/>
              </a:xfrm>
              <a:prstGeom prst="rect">
                <a:avLst/>
              </a:prstGeom>
              <a:blipFill>
                <a:blip r:embed="rId3"/>
                <a:stretch>
                  <a:fillRect l="-423" t="-1227" b="-26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483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9734358-B9F5-7C1C-98F1-D383A1764BC9}"/>
              </a:ext>
            </a:extLst>
          </p:cNvPr>
          <p:cNvSpPr txBox="1"/>
          <p:nvPr/>
        </p:nvSpPr>
        <p:spPr>
          <a:xfrm>
            <a:off x="498660" y="461989"/>
            <a:ext cx="2467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Kalorimetrická rovnice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147055B-07DD-3AFA-4073-0B233139DAD6}"/>
                  </a:ext>
                </a:extLst>
              </p:cNvPr>
              <p:cNvSpPr txBox="1"/>
              <p:nvPr/>
            </p:nvSpPr>
            <p:spPr>
              <a:xfrm>
                <a:off x="498660" y="836187"/>
                <a:ext cx="8080797" cy="17757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tepelně izolované soustavě při styku dvou těles o různé teplotě, předá teplejší těleso tepelnou energii tělesu studenějšímu. Je-li množství tepelné energie, kterou teplejší těleso předává studenějšímu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množství tepelné energie, které chladnější těleso přijme od teplejšího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platí ze zákona zachování energie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nebo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𝑜𝑑𝑒𝑣𝑧𝑑𝑎𝑛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é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𝑖𝑗𝑎𝑡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é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147055B-07DD-3AFA-4073-0B233139DA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660" y="836187"/>
                <a:ext cx="8080797" cy="1775743"/>
              </a:xfrm>
              <a:prstGeom prst="rect">
                <a:avLst/>
              </a:prstGeom>
              <a:blipFill>
                <a:blip r:embed="rId2"/>
                <a:stretch>
                  <a:fillRect l="-679" t="-1718" r="-377" b="-37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98660" y="2795025"/>
                <a:ext cx="11164388" cy="36009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Předpokládejme, že teplejší těleso má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měrnou tepelnou kapacitu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počáteční teplotu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Chladnější těleso má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měrnou tepelnou kapacitu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počáteční teplotu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když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Tepelnou výměnou mezi tělesy dojde po určitém času k rovnovážnému stavu, kdy obě tělesa budou mít teplotu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dirty="0"/>
              </a:p>
              <a:p>
                <a:r>
                  <a:rPr lang="cs-CZ" dirty="0"/>
                  <a:t>Předpokládáme, že obě tělesa tvoří izolovanou soustavu, tedy žádná tepelná energie neunikne do okolního prostoru.</a:t>
                </a:r>
              </a:p>
              <a:p>
                <a:endParaRPr lang="cs-CZ" dirty="0"/>
              </a:p>
              <a:p>
                <a:r>
                  <a:rPr lang="cs-CZ" dirty="0"/>
                  <a:t>Teplejší těleso předá chladnějšímu množství tepla: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cs-CZ" dirty="0"/>
                  <a:t> - teplo odevzdané</a:t>
                </a:r>
              </a:p>
              <a:p>
                <a:r>
                  <a:rPr lang="cs-CZ" dirty="0"/>
                  <a:t>Chladnější těleso přijme od teplejšího tělesa množství tepla: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dirty="0"/>
                  <a:t> - teplo přijaté</a:t>
                </a:r>
              </a:p>
              <a:p>
                <a:endParaRPr lang="cs-CZ" sz="800" dirty="0"/>
              </a:p>
              <a:p>
                <a:r>
                  <a:rPr lang="cs-CZ" dirty="0"/>
                  <a:t>Protože se žádné teplo v soustavě neztrácí ani do soustavy neproniká, musí platit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tedy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𝒄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𝒎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e>
                      </m:d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𝒄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𝒎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cs-CZ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2400" b="1" dirty="0"/>
              </a:p>
              <a:p>
                <a:endParaRPr lang="cs-CZ" sz="800" dirty="0"/>
              </a:p>
              <a:p>
                <a:r>
                  <a:rPr lang="cs-CZ" dirty="0"/>
                  <a:t>Výše uvedený vztah  se nazývá </a:t>
                </a:r>
                <a:r>
                  <a:rPr lang="cs-CZ" b="1" dirty="0"/>
                  <a:t>kalorimetrická rovnice. </a:t>
                </a:r>
                <a:r>
                  <a:rPr lang="cs-CZ" dirty="0"/>
                  <a:t>Kalorimetrická rovnice vyjadřuje </a:t>
                </a:r>
                <a:r>
                  <a:rPr lang="cs-CZ" b="1" dirty="0"/>
                  <a:t>energetickou bilanci</a:t>
                </a:r>
                <a:r>
                  <a:rPr lang="cs-CZ" dirty="0"/>
                  <a:t> při tepelné výměně mezi tělesy.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660" y="2795025"/>
                <a:ext cx="11164388" cy="3600986"/>
              </a:xfrm>
              <a:prstGeom prst="rect">
                <a:avLst/>
              </a:prstGeom>
              <a:blipFill>
                <a:blip r:embed="rId3"/>
                <a:stretch>
                  <a:fillRect l="-492" t="-1017" b="-1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02BEBA36-DDFC-B3E1-2FEC-9F3D076C42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491" y="240586"/>
            <a:ext cx="1490472" cy="2371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1592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D3CCD9E-CBC8-FAA8-B9C4-265E501E5A74}"/>
              </a:ext>
            </a:extLst>
          </p:cNvPr>
          <p:cNvSpPr txBox="1"/>
          <p:nvPr/>
        </p:nvSpPr>
        <p:spPr>
          <a:xfrm>
            <a:off x="268014" y="378372"/>
            <a:ext cx="107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82D93DE-B6AE-2836-4318-81FE8DD36B5D}"/>
                  </a:ext>
                </a:extLst>
              </p:cNvPr>
              <p:cNvSpPr txBox="1"/>
              <p:nvPr/>
            </p:nvSpPr>
            <p:spPr>
              <a:xfrm>
                <a:off x="362607" y="867103"/>
                <a:ext cx="11500945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hmotnost vařící vody, kterou je třeba přilít do vody o hmotnosti 5 kg a teplotě 9 </a:t>
                </a:r>
                <a:r>
                  <a:rPr lang="cs-CZ" baseline="30000" dirty="0"/>
                  <a:t>0</a:t>
                </a:r>
                <a:r>
                  <a:rPr lang="cs-CZ" dirty="0"/>
                  <a:t>C, aby výsledná teplota vody byla 30 </a:t>
                </a:r>
                <a:r>
                  <a:rPr lang="cs-CZ" baseline="30000" dirty="0"/>
                  <a:t>0</a:t>
                </a:r>
                <a:r>
                  <a:rPr lang="cs-CZ" dirty="0"/>
                  <a:t>C.</a:t>
                </a:r>
              </a:p>
              <a:p>
                <a:r>
                  <a:rPr lang="cs-CZ" dirty="0"/>
                  <a:t>Předpokládejme, že tepelná výměna nastala jen mezi teplejší a studenější vodou.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 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82D93DE-B6AE-2836-4318-81FE8DD36B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607" y="867103"/>
                <a:ext cx="11500945" cy="1754326"/>
              </a:xfrm>
              <a:prstGeom prst="rect">
                <a:avLst/>
              </a:prstGeom>
              <a:blipFill>
                <a:blip r:embed="rId2"/>
                <a:stretch>
                  <a:fillRect l="-424" t="-1736" r="-212" b="-20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2A7528F4-A2E8-211B-4B43-E031B0F8F106}"/>
              </a:ext>
            </a:extLst>
          </p:cNvPr>
          <p:cNvCxnSpPr/>
          <p:nvPr/>
        </p:nvCxnSpPr>
        <p:spPr>
          <a:xfrm>
            <a:off x="346841" y="2624959"/>
            <a:ext cx="1153247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7CB9B99-544D-6629-0D96-CCA8675D5E5F}"/>
                  </a:ext>
                </a:extLst>
              </p:cNvPr>
              <p:cNvSpPr txBox="1"/>
              <p:nvPr/>
            </p:nvSpPr>
            <p:spPr>
              <a:xfrm>
                <a:off x="346841" y="2814145"/>
                <a:ext cx="11516711" cy="3374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Teplo, které odevzdá vařící voda se rovná teplu, které přijme studená voda: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číselných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30−9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100−30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Do studenější vody je třeba přilít vařící vodu o hmotnosti 1,5 kg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7CB9B99-544D-6629-0D96-CCA8675D5E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841" y="2814145"/>
                <a:ext cx="11516711" cy="3374385"/>
              </a:xfrm>
              <a:prstGeom prst="rect">
                <a:avLst/>
              </a:prstGeom>
              <a:blipFill>
                <a:blip r:embed="rId3"/>
                <a:stretch>
                  <a:fillRect l="-476" t="-10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34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484F937-4A8E-AAE4-AB41-487C8CD4A3DF}"/>
              </a:ext>
            </a:extLst>
          </p:cNvPr>
          <p:cNvSpPr txBox="1"/>
          <p:nvPr/>
        </p:nvSpPr>
        <p:spPr>
          <a:xfrm>
            <a:off x="268014" y="378372"/>
            <a:ext cx="107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8E538CC-5602-E4B5-B48B-FA29511049B0}"/>
                  </a:ext>
                </a:extLst>
              </p:cNvPr>
              <p:cNvSpPr txBox="1"/>
              <p:nvPr/>
            </p:nvSpPr>
            <p:spPr>
              <a:xfrm>
                <a:off x="373711" y="747704"/>
                <a:ext cx="11402171" cy="24300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 vody o hmotnosti 800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g</m:t>
                    </m:r>
                  </m:oMath>
                </a14:m>
                <a:r>
                  <a:rPr lang="cs-CZ" dirty="0"/>
                  <a:t> a teplotě 12 </a:t>
                </a:r>
                <a:r>
                  <a:rPr lang="cs-CZ" baseline="30000" dirty="0"/>
                  <a:t>0</a:t>
                </a:r>
                <a:r>
                  <a:rPr lang="cs-CZ" dirty="0"/>
                  <a:t>C byla ponořena platinová koule o hmotnosti 150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g</m:t>
                    </m:r>
                  </m:oMath>
                </a14:m>
                <a:r>
                  <a:rPr lang="cs-CZ" dirty="0"/>
                  <a:t>, která byla předtím ponechána v žáru pece. Po dosažení rovnovážného stavu byla výsledná teplota soustavy 19 </a:t>
                </a:r>
                <a:r>
                  <a:rPr lang="cs-CZ" baseline="30000" dirty="0"/>
                  <a:t>0</a:t>
                </a:r>
                <a:r>
                  <a:rPr lang="cs-CZ" dirty="0"/>
                  <a:t>C.</a:t>
                </a:r>
              </a:p>
              <a:p>
                <a:r>
                  <a:rPr lang="cs-CZ" dirty="0"/>
                  <a:t>Určete teplotu pece.</a:t>
                </a:r>
              </a:p>
              <a:p>
                <a:r>
                  <a:rPr lang="cs-CZ" dirty="0"/>
                  <a:t>Měrná tepelná kapacita vody je 4180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J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měrná tepelná kapacita platiny je 133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J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Předpokládáme, že tepelná výměna nastala jen mezi platinovou koulí a vodou. 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=12 </m:t>
                      </m:r>
                      <m:r>
                        <a:rPr lang="cs-CZ" b="0" i="0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=4180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J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=133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J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=19 </m:t>
                      </m:r>
                      <m:r>
                        <a:rPr lang="cs-CZ" b="0" i="0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8E538CC-5602-E4B5-B48B-FA29511049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1" y="747704"/>
                <a:ext cx="11402171" cy="2430024"/>
              </a:xfrm>
              <a:prstGeom prst="rect">
                <a:avLst/>
              </a:prstGeom>
              <a:blipFill>
                <a:blip r:embed="rId2"/>
                <a:stretch>
                  <a:fillRect l="-428" t="-15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A67A8AD9-9852-9D78-4051-52D6DDEA0420}"/>
              </a:ext>
            </a:extLst>
          </p:cNvPr>
          <p:cNvCxnSpPr/>
          <p:nvPr/>
        </p:nvCxnSpPr>
        <p:spPr>
          <a:xfrm>
            <a:off x="373711" y="3177728"/>
            <a:ext cx="1140217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79CF251-DC6D-11C4-7435-B3D921AC7C83}"/>
                  </a:ext>
                </a:extLst>
              </p:cNvPr>
              <p:cNvSpPr txBox="1"/>
              <p:nvPr/>
            </p:nvSpPr>
            <p:spPr>
              <a:xfrm>
                <a:off x="373711" y="3315694"/>
                <a:ext cx="11402171" cy="2405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Kalorimetrická rovnice: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úpravě (vyjádřením teploty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dosazení zadaných hodnot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0,8 . 4181(19−12)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0,15 . 133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+19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0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=1 192 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79CF251-DC6D-11C4-7435-B3D921AC7C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1" y="3315694"/>
                <a:ext cx="11402171" cy="2405530"/>
              </a:xfrm>
              <a:prstGeom prst="rect">
                <a:avLst/>
              </a:prstGeom>
              <a:blipFill>
                <a:blip r:embed="rId3"/>
                <a:stretch>
                  <a:fillRect l="-428" t="-15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812823C2-2BDF-26C2-B467-0DD5A19582A4}"/>
              </a:ext>
            </a:extLst>
          </p:cNvPr>
          <p:cNvSpPr txBox="1"/>
          <p:nvPr/>
        </p:nvSpPr>
        <p:spPr>
          <a:xfrm>
            <a:off x="4827767" y="6154310"/>
            <a:ext cx="2536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Teplota pece je 1 192 </a:t>
            </a:r>
            <a:r>
              <a:rPr lang="cs-CZ" b="1" baseline="30000" dirty="0"/>
              <a:t>0</a:t>
            </a:r>
            <a:r>
              <a:rPr lang="cs-CZ" b="1" dirty="0"/>
              <a:t>C.</a:t>
            </a:r>
          </a:p>
        </p:txBody>
      </p:sp>
    </p:spTree>
    <p:extLst>
      <p:ext uri="{BB962C8B-B14F-4D97-AF65-F5344CB8AC3E}">
        <p14:creationId xmlns:p14="http://schemas.microsoft.com/office/powerpoint/2010/main" val="2078695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C363BE5-9E60-102D-DA17-EB40CDB0322F}"/>
              </a:ext>
            </a:extLst>
          </p:cNvPr>
          <p:cNvSpPr txBox="1"/>
          <p:nvPr/>
        </p:nvSpPr>
        <p:spPr>
          <a:xfrm>
            <a:off x="338959" y="221876"/>
            <a:ext cx="107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59EDB8DA-074A-E68D-12C2-FD6D1F027403}"/>
                  </a:ext>
                </a:extLst>
              </p:cNvPr>
              <p:cNvSpPr txBox="1"/>
              <p:nvPr/>
            </p:nvSpPr>
            <p:spPr>
              <a:xfrm>
                <a:off x="354724" y="591208"/>
                <a:ext cx="11540358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Měděné těleso hmotnosti 1 kg a zahřáté na teplotu 80 </a:t>
                </a:r>
                <a:r>
                  <a:rPr lang="cs-CZ" baseline="30000" dirty="0"/>
                  <a:t>0</a:t>
                </a:r>
                <a:r>
                  <a:rPr lang="cs-CZ" dirty="0"/>
                  <a:t>C je vloženo lázně s vodou. Lázeň obsahuje 5 kg vody o teplotě </a:t>
                </a:r>
              </a:p>
              <a:p>
                <a:r>
                  <a:rPr lang="cs-CZ" dirty="0"/>
                  <a:t>20 </a:t>
                </a:r>
                <a:r>
                  <a:rPr lang="cs-CZ" baseline="30000" dirty="0"/>
                  <a:t>0</a:t>
                </a:r>
                <a:r>
                  <a:rPr lang="cs-CZ" dirty="0"/>
                  <a:t>C. Na jakou teplotu se ohřeje lázeň do které bylo vloženo měděné těleso? Měrná tepelná kapacita vody je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=4180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mědi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=383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=4180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m:rPr>
                        <m:nor/>
                      </m:rPr>
                      <a:rPr lang="cs-CZ" dirty="0"/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𝐶𝑢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=383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=80 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dirty="0"/>
                  <a:t>teplota lázně po vložení měděného tělesa)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59EDB8DA-074A-E68D-12C2-FD6D1F0274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724" y="591208"/>
                <a:ext cx="11540358" cy="1877437"/>
              </a:xfrm>
              <a:prstGeom prst="rect">
                <a:avLst/>
              </a:prstGeom>
              <a:blipFill>
                <a:blip r:embed="rId2"/>
                <a:stretch>
                  <a:fillRect l="-423" t="-1948" r="-423" b="-42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297AA204-F75C-8DD4-6378-77B7D7717209}"/>
              </a:ext>
            </a:extLst>
          </p:cNvPr>
          <p:cNvCxnSpPr/>
          <p:nvPr/>
        </p:nvCxnSpPr>
        <p:spPr>
          <a:xfrm>
            <a:off x="310055" y="2609312"/>
            <a:ext cx="115718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ovéPole 6">
            <a:extLst>
              <a:ext uri="{FF2B5EF4-FFF2-40B4-BE49-F238E27FC236}">
                <a16:creationId xmlns:a16="http://schemas.microsoft.com/office/drawing/2014/main" id="{9004A115-2D59-605E-E0F9-9D744892A96B}"/>
              </a:ext>
            </a:extLst>
          </p:cNvPr>
          <p:cNvSpPr txBox="1"/>
          <p:nvPr/>
        </p:nvSpPr>
        <p:spPr>
          <a:xfrm>
            <a:off x="354723" y="2728059"/>
            <a:ext cx="1951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teploty </a:t>
            </a:r>
            <a:r>
              <a:rPr lang="cs-CZ" b="1" i="1" dirty="0"/>
              <a:t>t</a:t>
            </a:r>
            <a:r>
              <a:rPr lang="cs-CZ" b="1" dirty="0"/>
              <a:t>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7A39A2EE-BCB8-682C-CA18-01645C82D9CD}"/>
                  </a:ext>
                </a:extLst>
              </p:cNvPr>
              <p:cNvSpPr txBox="1"/>
              <p:nvPr/>
            </p:nvSpPr>
            <p:spPr>
              <a:xfrm>
                <a:off x="402020" y="3191912"/>
                <a:ext cx="11445765" cy="2835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Kalorimetrická rovnice: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𝐶𝑢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𝐶𝑢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𝐶𝑢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/>
                  <a:t>Vyjádření teploty t: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𝐶𝑈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𝐶𝑢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𝐶𝑢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𝐶𝑢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𝐶𝑢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/>
                  <a:t>Dosazení zadaných hodnot:</a:t>
                </a:r>
              </a:p>
              <a:p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1∙383∙80+5∙4180∙20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5∙4180+1∙383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1" baseline="3000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𝑪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7A39A2EE-BCB8-682C-CA18-01645C82D9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020" y="3191912"/>
                <a:ext cx="11445765" cy="2835200"/>
              </a:xfrm>
              <a:prstGeom prst="rect">
                <a:avLst/>
              </a:prstGeom>
              <a:blipFill>
                <a:blip r:embed="rId3"/>
                <a:stretch>
                  <a:fillRect l="-479" t="-1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25C65A58-8AD9-59AD-2F9A-502E8002A65F}"/>
              </a:ext>
            </a:extLst>
          </p:cNvPr>
          <p:cNvSpPr txBox="1"/>
          <p:nvPr/>
        </p:nvSpPr>
        <p:spPr>
          <a:xfrm>
            <a:off x="2893122" y="6266792"/>
            <a:ext cx="6405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Lázeň s vloženým měděným tělesem se ohřeje na teplotu 21. 1 </a:t>
            </a:r>
            <a:r>
              <a:rPr lang="cs-CZ" b="1" baseline="30000" dirty="0"/>
              <a:t>0</a:t>
            </a:r>
            <a:r>
              <a:rPr lang="cs-CZ" b="1" dirty="0"/>
              <a:t>C.</a:t>
            </a:r>
          </a:p>
        </p:txBody>
      </p:sp>
    </p:spTree>
    <p:extLst>
      <p:ext uri="{BB962C8B-B14F-4D97-AF65-F5344CB8AC3E}">
        <p14:creationId xmlns:p14="http://schemas.microsoft.com/office/powerpoint/2010/main" val="33079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55E66-B807-D6FD-4739-1BAB96CC0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06D3412-65B3-DD8E-5EF3-D9EF3E27D0E8}"/>
              </a:ext>
            </a:extLst>
          </p:cNvPr>
          <p:cNvSpPr txBox="1"/>
          <p:nvPr/>
        </p:nvSpPr>
        <p:spPr>
          <a:xfrm>
            <a:off x="338959" y="221876"/>
            <a:ext cx="107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CAE0CA0C-E6B1-2F60-4B09-854FA69DF099}"/>
                  </a:ext>
                </a:extLst>
              </p:cNvPr>
              <p:cNvSpPr txBox="1"/>
              <p:nvPr/>
            </p:nvSpPr>
            <p:spPr>
              <a:xfrm>
                <a:off x="354724" y="591208"/>
                <a:ext cx="11540358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Hliníkové těleso o hmotnosti 1 kg a zahřáté na teplotu 80 </a:t>
                </a:r>
                <a:r>
                  <a:rPr lang="cs-CZ" baseline="30000" dirty="0"/>
                  <a:t>0</a:t>
                </a:r>
                <a:r>
                  <a:rPr lang="cs-CZ" dirty="0"/>
                  <a:t>C je vloženo do lázně s vodou. Lázeň obsahuje 5 kg vody o teplotě 20 </a:t>
                </a:r>
                <a:r>
                  <a:rPr lang="cs-CZ" baseline="30000" dirty="0"/>
                  <a:t>0</a:t>
                </a:r>
                <a:r>
                  <a:rPr lang="cs-CZ" dirty="0"/>
                  <a:t>C. Na jakou teplotu se ohřeje lázeň do které bylo vloženo hliníkové těleso? Měrná tepelná kapacita vody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4180 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hliníku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896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𝐴𝑙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=4180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m:rPr>
                          <m:nor/>
                        </m:rPr>
                        <a:rPr lang="cs-CZ" dirty="0"/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𝐴𝑙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=896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m:rPr>
                          <m:nor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nor/>
                        </m:rPr>
                        <a:rPr lang="cs-CZ" dirty="0"/>
                        <m:t>  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𝐴𝑙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=80 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 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CAE0CA0C-E6B1-2F60-4B09-854FA69DF0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724" y="591208"/>
                <a:ext cx="11540358" cy="1600438"/>
              </a:xfrm>
              <a:prstGeom prst="rect">
                <a:avLst/>
              </a:prstGeom>
              <a:blipFill>
                <a:blip r:embed="rId2"/>
                <a:stretch>
                  <a:fillRect l="-423" t="-2281" b="-19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FBFA6CD9-EF83-A994-8624-B932712E6F25}"/>
              </a:ext>
            </a:extLst>
          </p:cNvPr>
          <p:cNvCxnSpPr/>
          <p:nvPr/>
        </p:nvCxnSpPr>
        <p:spPr>
          <a:xfrm>
            <a:off x="310055" y="2308351"/>
            <a:ext cx="115718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212EB7B-C806-CC11-ED67-B7D59E70A970}"/>
                  </a:ext>
                </a:extLst>
              </p:cNvPr>
              <p:cNvSpPr txBox="1"/>
              <p:nvPr/>
            </p:nvSpPr>
            <p:spPr>
              <a:xfrm>
                <a:off x="338959" y="2426293"/>
                <a:ext cx="53681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Výpočet teploty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b="1" dirty="0"/>
                  <a:t> : 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212EB7B-C806-CC11-ED67-B7D59E70A9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959" y="2426293"/>
                <a:ext cx="5368159" cy="369332"/>
              </a:xfrm>
              <a:prstGeom prst="rect">
                <a:avLst/>
              </a:prstGeom>
              <a:blipFill>
                <a:blip r:embed="rId3"/>
                <a:stretch>
                  <a:fillRect l="-1023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97F350E1-6EB6-1F3C-8AF7-1FC5E537163F}"/>
                  </a:ext>
                </a:extLst>
              </p:cNvPr>
              <p:cNvSpPr txBox="1"/>
              <p:nvPr/>
            </p:nvSpPr>
            <p:spPr>
              <a:xfrm>
                <a:off x="354724" y="2871387"/>
                <a:ext cx="9910598" cy="17502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Kalorimetrická rovnice:</a:t>
                </a:r>
                <a:endParaRPr lang="cs-CZ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𝐴𝑙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𝐴𝑙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𝐴𝑙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/>
                  <a:t>Vyjádření teploty t:</a:t>
                </a:r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𝐴𝑙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𝐴𝑙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𝐴𝑙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𝐴𝑙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𝐴𝑙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Dosazení zadaných hodnot: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97F350E1-6EB6-1F3C-8AF7-1FC5E53716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724" y="2871387"/>
                <a:ext cx="9910598" cy="1750287"/>
              </a:xfrm>
              <a:prstGeom prst="rect">
                <a:avLst/>
              </a:prstGeom>
              <a:blipFill>
                <a:blip r:embed="rId4"/>
                <a:stretch>
                  <a:fillRect l="-492" t="-1742" b="-45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3A21E4C8-8379-6FF2-53CE-73184F6DCE86}"/>
                  </a:ext>
                </a:extLst>
              </p:cNvPr>
              <p:cNvSpPr txBox="1"/>
              <p:nvPr/>
            </p:nvSpPr>
            <p:spPr>
              <a:xfrm>
                <a:off x="3076246" y="4855851"/>
                <a:ext cx="6097314" cy="6229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1∙896∙80+5∙4180∙20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5∙4180+1∙896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baseline="3000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𝟐𝟐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1" baseline="3000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𝑪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3A21E4C8-8379-6FF2-53CE-73184F6DCE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246" y="4855851"/>
                <a:ext cx="6097314" cy="62292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1949DBC1-7C86-DA7D-7FB7-3AA4C6CD3F9F}"/>
              </a:ext>
            </a:extLst>
          </p:cNvPr>
          <p:cNvSpPr txBox="1"/>
          <p:nvPr/>
        </p:nvSpPr>
        <p:spPr>
          <a:xfrm>
            <a:off x="3384136" y="5712956"/>
            <a:ext cx="5481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Lázeň s hliníkovým tělesem se ohřeje na teplotu 22,5 </a:t>
            </a:r>
            <a:r>
              <a:rPr lang="cs-CZ" b="1" baseline="30000" dirty="0"/>
              <a:t>0</a:t>
            </a:r>
            <a:r>
              <a:rPr lang="cs-CZ" b="1" dirty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415598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5028796-B225-C951-8FB0-0ACBC098407B}"/>
              </a:ext>
            </a:extLst>
          </p:cNvPr>
          <p:cNvSpPr txBox="1"/>
          <p:nvPr/>
        </p:nvSpPr>
        <p:spPr>
          <a:xfrm>
            <a:off x="423746" y="412595"/>
            <a:ext cx="3423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Měření měrné tepelné kapacity</a:t>
            </a:r>
            <a:endParaRPr lang="cs-CZ" b="1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EE27967-DF65-D3F8-3A84-97AF1E6420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46" y="886969"/>
            <a:ext cx="3451834" cy="4878212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0566E207-0723-B9D9-BA53-3B0400AC49EF}"/>
              </a:ext>
            </a:extLst>
          </p:cNvPr>
          <p:cNvSpPr txBox="1"/>
          <p:nvPr/>
        </p:nvSpPr>
        <p:spPr>
          <a:xfrm>
            <a:off x="1661531" y="5685557"/>
            <a:ext cx="1271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Kalorimetr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3A73771-C2CC-0B2D-43F8-C37AD47D566A}"/>
              </a:ext>
            </a:extLst>
          </p:cNvPr>
          <p:cNvSpPr txBox="1"/>
          <p:nvPr/>
        </p:nvSpPr>
        <p:spPr>
          <a:xfrm>
            <a:off x="4360126" y="412595"/>
            <a:ext cx="7549376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Kalorimetr</a:t>
            </a:r>
            <a:r>
              <a:rPr lang="cs-CZ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 je zařízení používané k měření tepelné energie. Jeho princip spočívá v </a:t>
            </a:r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izolaci</a:t>
            </a:r>
            <a:r>
              <a:rPr lang="cs-CZ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 a </a:t>
            </a:r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měření změny teploty</a:t>
            </a:r>
            <a:r>
              <a:rPr lang="cs-CZ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 látky, která se nachází uvnitř kalorimetru. </a:t>
            </a:r>
          </a:p>
          <a:p>
            <a:pPr algn="l"/>
            <a:endParaRPr lang="cs-CZ" dirty="0">
              <a:solidFill>
                <a:srgbClr val="111111"/>
              </a:solidFill>
              <a:highlight>
                <a:srgbClr val="FFFFFF"/>
              </a:highlight>
              <a:latin typeface="-apple-system"/>
            </a:endParaRPr>
          </a:p>
          <a:p>
            <a:pPr algn="l"/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Jednoduchý popis toho, jak kalorimetr funguje:</a:t>
            </a:r>
          </a:p>
          <a:p>
            <a:pPr algn="l"/>
            <a:endParaRPr lang="cs-CZ" sz="800" b="1" i="0" dirty="0">
              <a:solidFill>
                <a:srgbClr val="111111"/>
              </a:solidFill>
              <a:effectLst/>
              <a:highlight>
                <a:srgbClr val="FFFFFF"/>
              </a:highlight>
              <a:latin typeface="-apple-system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Izolace</a:t>
            </a:r>
            <a:r>
              <a:rPr lang="cs-CZ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: Kalorimetr je navržen tak, aby byl co nejvíce izolovaný od okolního prostředí. To znamená, že tepelná energie nemůže uniknout ani vstoupit do kalorimetru.</a:t>
            </a:r>
          </a:p>
          <a:p>
            <a:pPr algn="l"/>
            <a:endParaRPr lang="cs-CZ" sz="800" b="0" i="0" dirty="0">
              <a:solidFill>
                <a:srgbClr val="111111"/>
              </a:solidFill>
              <a:effectLst/>
              <a:highlight>
                <a:srgbClr val="FFFFFF"/>
              </a:highlight>
              <a:latin typeface="-apple-system"/>
            </a:endParaRPr>
          </a:p>
          <a:p>
            <a:pPr marL="342900" indent="-342900" algn="l">
              <a:buFont typeface="+mj-lt"/>
              <a:buAutoNum type="arabicPeriod" startAt="2"/>
            </a:pPr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Měření změny teploty</a:t>
            </a:r>
            <a:r>
              <a:rPr lang="cs-CZ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: Do kalorimetru se umístí vzorek látky (např. voda), který máme zájem zkoumat. Tento vzorek může být ohřátý nebo ochlazený. Poté se změří jeho počáteční teplota.</a:t>
            </a:r>
          </a:p>
          <a:p>
            <a:pPr algn="l"/>
            <a:endParaRPr lang="cs-CZ" sz="800" b="0" i="0" dirty="0">
              <a:solidFill>
                <a:srgbClr val="111111"/>
              </a:solidFill>
              <a:effectLst/>
              <a:highlight>
                <a:srgbClr val="FFFFFF"/>
              </a:highlight>
              <a:latin typeface="-apple-system"/>
            </a:endParaRPr>
          </a:p>
          <a:p>
            <a:pPr marL="342900" indent="-342900" algn="l">
              <a:buFont typeface="+mj-lt"/>
              <a:buAutoNum type="arabicPeriod" startAt="3"/>
            </a:pPr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Reakce s kalorimetrem</a:t>
            </a:r>
            <a:r>
              <a:rPr lang="cs-CZ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: Vzorek látky reaguje s kalorimetrem a předává mu tepelnou energii. To může být například ohřev vody nebo tepelná reakce.</a:t>
            </a:r>
          </a:p>
          <a:p>
            <a:pPr algn="l"/>
            <a:endParaRPr lang="cs-CZ" sz="800" b="0" i="0" dirty="0">
              <a:solidFill>
                <a:srgbClr val="111111"/>
              </a:solidFill>
              <a:effectLst/>
              <a:highlight>
                <a:srgbClr val="FFFFFF"/>
              </a:highlight>
              <a:latin typeface="-apple-system"/>
            </a:endParaRPr>
          </a:p>
          <a:p>
            <a:pPr marL="342900" indent="-342900" algn="l">
              <a:buFont typeface="+mj-lt"/>
              <a:buAutoNum type="arabicPeriod" startAt="4"/>
            </a:pPr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Změna teploty</a:t>
            </a:r>
            <a:r>
              <a:rPr lang="cs-CZ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: Po reakci se změří konečná teplota vzorku. Rozdíl mezi počáteční a konečnou teplotou určuje, kolik tepelné energie bylo přeneseno.</a:t>
            </a:r>
          </a:p>
          <a:p>
            <a:pPr algn="l"/>
            <a:endParaRPr lang="cs-CZ" sz="800" b="0" i="0" dirty="0">
              <a:solidFill>
                <a:srgbClr val="111111"/>
              </a:solidFill>
              <a:effectLst/>
              <a:highlight>
                <a:srgbClr val="FFFFFF"/>
              </a:highlight>
              <a:latin typeface="-apple-system"/>
            </a:endParaRPr>
          </a:p>
          <a:p>
            <a:pPr marL="342900" indent="-342900" algn="l">
              <a:buFont typeface="+mj-lt"/>
              <a:buAutoNum type="arabicPeriod" startAt="5"/>
            </a:pPr>
            <a:r>
              <a:rPr lang="cs-CZ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Výpočet tepelné kapacity</a:t>
            </a:r>
            <a:r>
              <a:rPr lang="cs-CZ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-apple-system"/>
              </a:rPr>
              <a:t>: Na základě změny teploty a známé hmotnosti vzorku můžeme vypočítat tepelnou kapacitu látky. Tepelná kapacita udává, kolik tepla je potřeba k ohřátí jednotkové hmotnosti látky o jeden stupeň.</a:t>
            </a:r>
          </a:p>
        </p:txBody>
      </p:sp>
      <p:pic>
        <p:nvPicPr>
          <p:cNvPr id="3" name="Obrázek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46" y="6106461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6980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0460754-F307-0873-DC8A-A00C8009B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32293" y="-41540"/>
            <a:ext cx="4278691" cy="689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074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1A1C192-404B-CAF3-9EDB-471BFA7DD9DA}"/>
              </a:ext>
            </a:extLst>
          </p:cNvPr>
          <p:cNvSpPr txBox="1"/>
          <p:nvPr/>
        </p:nvSpPr>
        <p:spPr>
          <a:xfrm>
            <a:off x="5372431" y="3075057"/>
            <a:ext cx="14471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7492860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1932</Words>
  <Application>Microsoft Office PowerPoint</Application>
  <PresentationFormat>Širokoúhlá obrazovka</PresentationFormat>
  <Paragraphs>321</Paragraphs>
  <Slides>25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2" baseType="lpstr">
      <vt:lpstr>-apple-system</vt:lpstr>
      <vt:lpstr>Aptos</vt:lpstr>
      <vt:lpstr>Arial</vt:lpstr>
      <vt:lpstr>Calibri</vt:lpstr>
      <vt:lpstr>Calibri Light</vt:lpstr>
      <vt:lpstr>Cambria Math</vt:lpstr>
      <vt:lpstr>Motiv Office</vt:lpstr>
      <vt:lpstr>Vnitřní energie a teplo Fyz82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energie a teplo Fyz84</dc:title>
  <dc:creator>Karel Sixl</dc:creator>
  <cp:lastModifiedBy>Karel Sixl</cp:lastModifiedBy>
  <cp:revision>52</cp:revision>
  <dcterms:created xsi:type="dcterms:W3CDTF">2025-07-28T04:46:19Z</dcterms:created>
  <dcterms:modified xsi:type="dcterms:W3CDTF">2026-04-28T09:42:36Z</dcterms:modified>
</cp:coreProperties>
</file>