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12192000"/>
  <p:embeddedFontLst>
    <p:embeddedFont>
      <p:font typeface="DM Sans" pitchFamily="2" charset="-18"/>
      <p:regular r:id="rId23"/>
    </p:embeddedFont>
    <p:embeddedFont>
      <p:font typeface="DM Sans Bold" panose="020B0604020202020204" charset="-18"/>
      <p:regular r:id="rId24"/>
    </p:embeddedFont>
    <p:embeddedFont>
      <p:font typeface="DM Sans SemiBold" panose="020B0604020202020204" charset="-18"/>
      <p:regular r:id="rId25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6441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svg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sv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2144316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Ošetřovatelská péče o nemocné na pediatrii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3609082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Přehled ošetřovatelské péče, organizace pracovišť, diagnostiky, léčby a specifik práce na dětských odděleních pro studenty SZŠ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4426545"/>
            <a:ext cx="5256776" cy="287139"/>
          </a:xfrm>
          <a:prstGeom prst="roundRect">
            <a:avLst>
              <a:gd name="adj" fmla="val 47396"/>
            </a:avLst>
          </a:prstGeom>
          <a:solidFill>
            <a:srgbClr val="FFCCD1"/>
          </a:solidFill>
          <a:ln/>
        </p:spPr>
      </p:sp>
      <p:sp>
        <p:nvSpPr>
          <p:cNvPr id="6" name="Text 3"/>
          <p:cNvSpPr/>
          <p:nvPr/>
        </p:nvSpPr>
        <p:spPr>
          <a:xfrm>
            <a:off x="5346765" y="4483199"/>
            <a:ext cx="5639552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DLE SLEZÁKOVÁ A KOL. – OŠETŘOVATELSTVÍ PRO ZDRAVOTNICKÉ ŠKOLY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996083"/>
            <a:ext cx="6296860" cy="815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51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Kapitola I</a:t>
            </a:r>
            <a:endParaRPr lang="en-US" sz="5100" dirty="0"/>
          </a:p>
        </p:txBody>
      </p:sp>
      <p:sp>
        <p:nvSpPr>
          <p:cNvPr id="4" name="Text 1"/>
          <p:cNvSpPr/>
          <p:nvPr/>
        </p:nvSpPr>
        <p:spPr>
          <a:xfrm>
            <a:off x="5233360" y="3094732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Základy oboru a vývoj dítěte</a:t>
            </a:r>
            <a:endParaRPr lang="en-US" sz="3700" dirty="0"/>
          </a:p>
        </p:txBody>
      </p:sp>
      <p:sp>
        <p:nvSpPr>
          <p:cNvPr id="5" name="Text 2"/>
          <p:cNvSpPr/>
          <p:nvPr/>
        </p:nvSpPr>
        <p:spPr>
          <a:xfrm>
            <a:off x="4928568" y="4559498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Definice pediatrie, vývojové etapy a biopsychosociální přístup k dítěti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50900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Definice a vývojové etapy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2411947" y="2093416"/>
            <a:ext cx="3402324" cy="1890216"/>
          </a:xfrm>
          <a:prstGeom prst="roundRect">
            <a:avLst>
              <a:gd name="adj" fmla="val 9000"/>
            </a:avLst>
          </a:prstGeom>
          <a:solidFill>
            <a:srgbClr val="DFDFE0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7763" y="2851547"/>
            <a:ext cx="190495" cy="1905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2898008" y="3132534"/>
            <a:ext cx="2430104" cy="14218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650" dirty="0">
                <a:solidFill>
                  <a:srgbClr val="AEAEB2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Při generování tohoto obrázku došlo k chybě</a:t>
            </a:r>
            <a:endParaRPr lang="en-US" sz="650" dirty="0"/>
          </a:p>
        </p:txBody>
      </p:sp>
      <p:sp>
        <p:nvSpPr>
          <p:cNvPr id="6" name="Text 3"/>
          <p:cNvSpPr/>
          <p:nvPr/>
        </p:nvSpPr>
        <p:spPr>
          <a:xfrm>
            <a:off x="8032251" y="1895078"/>
            <a:ext cx="3504219" cy="22869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Pediatrie</a:t>
            </a: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je lékařský obor zaměřený na péči o jedince od narození do </a:t>
            </a:r>
            <a:r>
              <a:rPr lang="en-US" sz="145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18 let věku</a:t>
            </a: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Dítě vnímáme vždy jako </a:t>
            </a:r>
            <a:r>
              <a:rPr lang="en-US" sz="145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biopsychosociální celek</a:t>
            </a: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– tělesné, duševní i sociální potřeby jsou neoddělitelné.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4564757"/>
            <a:ext cx="3496877" cy="144234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77479" y="4779169"/>
            <a:ext cx="296646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Novorozenec &amp; kojenec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977479" y="5187851"/>
            <a:ext cx="296646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0–12 měsíců – intenzivní růst a rozvoj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47359" y="4564757"/>
            <a:ext cx="3496877" cy="1442343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4663363" y="4779169"/>
            <a:ext cx="296646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Batole &amp; předškolní věk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4663363" y="5187851"/>
            <a:ext cx="296646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1–6 let – motorický a řečový vývoj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33244" y="4564757"/>
            <a:ext cx="3496877" cy="1442343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349247" y="4779169"/>
            <a:ext cx="296646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Školní věk &amp; dorost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8349247" y="5187851"/>
            <a:ext cx="2966467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6–18 let – socializace, puberta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711101"/>
            <a:ext cx="10868745" cy="55374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Historie a cíle péče</a:t>
            </a:r>
            <a:endParaRPr lang="en-US" sz="3450" dirty="0"/>
          </a:p>
        </p:txBody>
      </p:sp>
      <p:sp>
        <p:nvSpPr>
          <p:cNvPr id="3" name="Text 1"/>
          <p:cNvSpPr/>
          <p:nvPr/>
        </p:nvSpPr>
        <p:spPr>
          <a:xfrm>
            <a:off x="661475" y="1680071"/>
            <a:ext cx="5218280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Vývoj oboru</a:t>
            </a:r>
            <a:endParaRPr lang="en-US" sz="1700" dirty="0"/>
          </a:p>
        </p:txBody>
      </p:sp>
      <p:sp>
        <p:nvSpPr>
          <p:cNvPr id="4" name="Shape 2"/>
          <p:cNvSpPr/>
          <p:nvPr/>
        </p:nvSpPr>
        <p:spPr>
          <a:xfrm>
            <a:off x="3261040" y="2143820"/>
            <a:ext cx="19050" cy="3816251"/>
          </a:xfrm>
          <a:prstGeom prst="roundRect">
            <a:avLst>
              <a:gd name="adj" fmla="val 49999"/>
            </a:avLst>
          </a:prstGeom>
          <a:solidFill>
            <a:srgbClr val="E5B2B7"/>
          </a:solidFill>
          <a:ln/>
        </p:spPr>
      </p:sp>
      <p:sp>
        <p:nvSpPr>
          <p:cNvPr id="5" name="Shape 3"/>
          <p:cNvSpPr/>
          <p:nvPr/>
        </p:nvSpPr>
        <p:spPr>
          <a:xfrm>
            <a:off x="2935214" y="2333625"/>
            <a:ext cx="354401" cy="19050"/>
          </a:xfrm>
          <a:prstGeom prst="roundRect">
            <a:avLst>
              <a:gd name="adj" fmla="val 49999"/>
            </a:avLst>
          </a:prstGeom>
          <a:solidFill>
            <a:srgbClr val="E5B2B7"/>
          </a:solidFill>
          <a:ln/>
        </p:spPr>
      </p:sp>
      <p:sp>
        <p:nvSpPr>
          <p:cNvPr id="6" name="Shape 4"/>
          <p:cNvSpPr/>
          <p:nvPr/>
        </p:nvSpPr>
        <p:spPr>
          <a:xfrm>
            <a:off x="3204140" y="2276723"/>
            <a:ext cx="132851" cy="132854"/>
          </a:xfrm>
          <a:prstGeom prst="ellipse">
            <a:avLst/>
          </a:prstGeom>
          <a:solidFill>
            <a:srgbClr val="E199BB"/>
          </a:solidFill>
          <a:ln/>
        </p:spPr>
      </p:sp>
      <p:sp>
        <p:nvSpPr>
          <p:cNvPr id="7" name="Text 5"/>
          <p:cNvSpPr/>
          <p:nvPr/>
        </p:nvSpPr>
        <p:spPr>
          <a:xfrm>
            <a:off x="661475" y="2204641"/>
            <a:ext cx="1900289" cy="5538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Historické počátky</a:t>
            </a:r>
            <a:endParaRPr lang="en-US" sz="1700" dirty="0"/>
          </a:p>
        </p:txBody>
      </p:sp>
      <p:sp>
        <p:nvSpPr>
          <p:cNvPr id="8" name="Text 6"/>
          <p:cNvSpPr/>
          <p:nvPr/>
        </p:nvSpPr>
        <p:spPr>
          <a:xfrm>
            <a:off x="661475" y="2924572"/>
            <a:ext cx="1900289" cy="1098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29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Nalezince a charitativní ústavy jako první forma organizované péče o dítě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3251516" y="3374628"/>
            <a:ext cx="354401" cy="19050"/>
          </a:xfrm>
          <a:prstGeom prst="roundRect">
            <a:avLst>
              <a:gd name="adj" fmla="val 49999"/>
            </a:avLst>
          </a:prstGeom>
          <a:solidFill>
            <a:srgbClr val="E5B2B7"/>
          </a:solidFill>
          <a:ln/>
        </p:spPr>
      </p:sp>
      <p:sp>
        <p:nvSpPr>
          <p:cNvPr id="10" name="Shape 8"/>
          <p:cNvSpPr/>
          <p:nvPr/>
        </p:nvSpPr>
        <p:spPr>
          <a:xfrm>
            <a:off x="3204140" y="3317726"/>
            <a:ext cx="132851" cy="132854"/>
          </a:xfrm>
          <a:prstGeom prst="ellipse">
            <a:avLst/>
          </a:prstGeom>
          <a:solidFill>
            <a:srgbClr val="E199BB"/>
          </a:solidFill>
          <a:ln/>
        </p:spPr>
      </p:sp>
      <p:sp>
        <p:nvSpPr>
          <p:cNvPr id="11" name="Text 9"/>
          <p:cNvSpPr/>
          <p:nvPr/>
        </p:nvSpPr>
        <p:spPr>
          <a:xfrm>
            <a:off x="3979366" y="3245644"/>
            <a:ext cx="1900388" cy="5538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Moderní standardy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3979366" y="3965575"/>
            <a:ext cx="1900388" cy="823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Vznik specializovaných dětských oddělení a nemocnic</a:t>
            </a:r>
            <a:endParaRPr lang="en-US" sz="1350" dirty="0"/>
          </a:p>
        </p:txBody>
      </p:sp>
      <p:sp>
        <p:nvSpPr>
          <p:cNvPr id="13" name="Shape 11"/>
          <p:cNvSpPr/>
          <p:nvPr/>
        </p:nvSpPr>
        <p:spPr>
          <a:xfrm>
            <a:off x="2935214" y="4545112"/>
            <a:ext cx="354401" cy="19050"/>
          </a:xfrm>
          <a:prstGeom prst="roundRect">
            <a:avLst>
              <a:gd name="adj" fmla="val 49999"/>
            </a:avLst>
          </a:prstGeom>
          <a:solidFill>
            <a:srgbClr val="E5B2B7"/>
          </a:solidFill>
          <a:ln/>
        </p:spPr>
      </p:sp>
      <p:sp>
        <p:nvSpPr>
          <p:cNvPr id="14" name="Shape 12"/>
          <p:cNvSpPr/>
          <p:nvPr/>
        </p:nvSpPr>
        <p:spPr>
          <a:xfrm>
            <a:off x="3204140" y="4488210"/>
            <a:ext cx="132851" cy="132854"/>
          </a:xfrm>
          <a:prstGeom prst="ellipse">
            <a:avLst/>
          </a:prstGeom>
          <a:solidFill>
            <a:srgbClr val="E199BB"/>
          </a:solidFill>
          <a:ln/>
        </p:spPr>
      </p:sp>
      <p:sp>
        <p:nvSpPr>
          <p:cNvPr id="15" name="Text 13"/>
          <p:cNvSpPr/>
          <p:nvPr/>
        </p:nvSpPr>
        <p:spPr>
          <a:xfrm>
            <a:off x="661475" y="4416127"/>
            <a:ext cx="1900289" cy="55383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Ukazatel vyspělosti</a:t>
            </a:r>
            <a:endParaRPr lang="en-US" sz="1700" dirty="0"/>
          </a:p>
        </p:txBody>
      </p:sp>
      <p:sp>
        <p:nvSpPr>
          <p:cNvPr id="16" name="Text 14"/>
          <p:cNvSpPr/>
          <p:nvPr/>
        </p:nvSpPr>
        <p:spPr>
          <a:xfrm>
            <a:off x="661475" y="5136059"/>
            <a:ext cx="1900289" cy="82391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29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Kojenecká úmrtnost – klíčový indikátor úrovně zdravotní péče</a:t>
            </a:r>
            <a:endParaRPr lang="en-US" sz="1350" dirty="0"/>
          </a:p>
        </p:txBody>
      </p:sp>
      <p:sp>
        <p:nvSpPr>
          <p:cNvPr id="17" name="Text 15"/>
          <p:cNvSpPr/>
          <p:nvPr/>
        </p:nvSpPr>
        <p:spPr>
          <a:xfrm>
            <a:off x="6318290" y="1680071"/>
            <a:ext cx="5218280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Cíle pediatrické péče</a:t>
            </a:r>
            <a:endParaRPr lang="en-US" sz="1700" dirty="0"/>
          </a:p>
        </p:txBody>
      </p:sp>
      <p:sp>
        <p:nvSpPr>
          <p:cNvPr id="18" name="Shape 16"/>
          <p:cNvSpPr/>
          <p:nvPr/>
        </p:nvSpPr>
        <p:spPr>
          <a:xfrm>
            <a:off x="6318290" y="2143820"/>
            <a:ext cx="2526046" cy="1359396"/>
          </a:xfrm>
          <a:prstGeom prst="roundRect">
            <a:avLst>
              <a:gd name="adj" fmla="val 11732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286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6501840" y="2327374"/>
            <a:ext cx="2158946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🩺</a:t>
            </a: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 Preventivní</a:t>
            </a:r>
            <a:endParaRPr lang="en-US" sz="1700" dirty="0"/>
          </a:p>
        </p:txBody>
      </p:sp>
      <p:sp>
        <p:nvSpPr>
          <p:cNvPr id="20" name="Text 18"/>
          <p:cNvSpPr/>
          <p:nvPr/>
        </p:nvSpPr>
        <p:spPr>
          <a:xfrm>
            <a:off x="6501840" y="2770386"/>
            <a:ext cx="2158946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Předcházení nemocem a úrazům</a:t>
            </a:r>
            <a:endParaRPr lang="en-US" sz="1350" dirty="0"/>
          </a:p>
        </p:txBody>
      </p:sp>
      <p:sp>
        <p:nvSpPr>
          <p:cNvPr id="21" name="Shape 19"/>
          <p:cNvSpPr/>
          <p:nvPr/>
        </p:nvSpPr>
        <p:spPr>
          <a:xfrm>
            <a:off x="9010425" y="2143820"/>
            <a:ext cx="2526145" cy="1359396"/>
          </a:xfrm>
          <a:prstGeom prst="roundRect">
            <a:avLst>
              <a:gd name="adj" fmla="val 11732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286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9193975" y="2327374"/>
            <a:ext cx="2159045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🔬</a:t>
            </a: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 Diagnostická</a:t>
            </a:r>
            <a:endParaRPr lang="en-US" sz="1700" dirty="0"/>
          </a:p>
        </p:txBody>
      </p:sp>
      <p:sp>
        <p:nvSpPr>
          <p:cNvPr id="23" name="Text 21"/>
          <p:cNvSpPr/>
          <p:nvPr/>
        </p:nvSpPr>
        <p:spPr>
          <a:xfrm>
            <a:off x="9193975" y="2770386"/>
            <a:ext cx="2159045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Včasné odhalení onemocnění</a:t>
            </a:r>
            <a:endParaRPr lang="en-US" sz="1350" dirty="0"/>
          </a:p>
        </p:txBody>
      </p:sp>
      <p:sp>
        <p:nvSpPr>
          <p:cNvPr id="24" name="Shape 22"/>
          <p:cNvSpPr/>
          <p:nvPr/>
        </p:nvSpPr>
        <p:spPr>
          <a:xfrm>
            <a:off x="6318290" y="3669308"/>
            <a:ext cx="2526046" cy="1359396"/>
          </a:xfrm>
          <a:prstGeom prst="roundRect">
            <a:avLst>
              <a:gd name="adj" fmla="val 11732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286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6501840" y="3852863"/>
            <a:ext cx="2158946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💊</a:t>
            </a: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 Terapeutická</a:t>
            </a:r>
            <a:endParaRPr lang="en-US" sz="1700" dirty="0"/>
          </a:p>
        </p:txBody>
      </p:sp>
      <p:sp>
        <p:nvSpPr>
          <p:cNvPr id="26" name="Text 24"/>
          <p:cNvSpPr/>
          <p:nvPr/>
        </p:nvSpPr>
        <p:spPr>
          <a:xfrm>
            <a:off x="6501840" y="4295874"/>
            <a:ext cx="2158946" cy="274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Léčba a zmírnění příznaků</a:t>
            </a:r>
            <a:endParaRPr lang="en-US" sz="1350" dirty="0"/>
          </a:p>
        </p:txBody>
      </p:sp>
      <p:sp>
        <p:nvSpPr>
          <p:cNvPr id="27" name="Shape 25"/>
          <p:cNvSpPr/>
          <p:nvPr/>
        </p:nvSpPr>
        <p:spPr>
          <a:xfrm>
            <a:off x="9010425" y="3669308"/>
            <a:ext cx="2526145" cy="1359396"/>
          </a:xfrm>
          <a:prstGeom prst="roundRect">
            <a:avLst>
              <a:gd name="adj" fmla="val 11732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286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28" name="Text 26"/>
          <p:cNvSpPr/>
          <p:nvPr/>
        </p:nvSpPr>
        <p:spPr>
          <a:xfrm>
            <a:off x="9193975" y="3852863"/>
            <a:ext cx="2159045" cy="2769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🏃</a:t>
            </a: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 Rehabilitační</a:t>
            </a:r>
            <a:endParaRPr lang="en-US" sz="1700" dirty="0"/>
          </a:p>
        </p:txBody>
      </p:sp>
      <p:sp>
        <p:nvSpPr>
          <p:cNvPr id="29" name="Text 27"/>
          <p:cNvSpPr/>
          <p:nvPr/>
        </p:nvSpPr>
        <p:spPr>
          <a:xfrm>
            <a:off x="9193975" y="4295874"/>
            <a:ext cx="2159045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Obnova funkcí a kvalita života</a:t>
            </a:r>
            <a:endParaRPr lang="en-US" sz="13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2291358"/>
            <a:ext cx="6296860" cy="815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51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Kapitola II</a:t>
            </a:r>
            <a:endParaRPr lang="en-US" sz="5100" dirty="0"/>
          </a:p>
        </p:txBody>
      </p:sp>
      <p:sp>
        <p:nvSpPr>
          <p:cNvPr id="4" name="Text 1"/>
          <p:cNvSpPr/>
          <p:nvPr/>
        </p:nvSpPr>
        <p:spPr>
          <a:xfrm>
            <a:off x="5233360" y="3390007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Organizace a vybavení</a:t>
            </a:r>
            <a:endParaRPr lang="en-US" sz="3700" dirty="0"/>
          </a:p>
        </p:txBody>
      </p:sp>
      <p:sp>
        <p:nvSpPr>
          <p:cNvPr id="5" name="Text 2"/>
          <p:cNvSpPr/>
          <p:nvPr/>
        </p:nvSpPr>
        <p:spPr>
          <a:xfrm>
            <a:off x="4928568" y="4264124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Úseky práce, vybavení pracovišť, režim a diferenciace péče na pediatrii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781076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Úseky práce v pediatrii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749748"/>
            <a:ext cx="472468" cy="4724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458468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Ambulantní péče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3867150"/>
            <a:ext cx="3465426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Ordinace praktického lékaře pro děti a dorost – první kontakt se zdravotním systémem, preventivní prohlídky, očkování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63135" y="2749748"/>
            <a:ext cx="472468" cy="4724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63135" y="3458468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Lůžková péče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4363135" y="3867150"/>
            <a:ext cx="346542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Standardní, intermediární, intenzivní (JIP) a resuscitační oddělení – odstupňovaná dle závažnosti stavu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064794" y="2749748"/>
            <a:ext cx="472468" cy="4724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64794" y="3458468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Zvláštní zařízení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8064794" y="3867150"/>
            <a:ext cx="346542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Léčebny, ozdravovny, stacionáře a kojenecké ústavy – pro dlouhodobou nebo sociálně-zdravotní péči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45902"/>
            <a:ext cx="10868745" cy="544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Vybavení pracovišť</a:t>
            </a:r>
            <a:endParaRPr lang="en-US" sz="34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516955"/>
            <a:ext cx="6915870" cy="460950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08737" y="1491952"/>
            <a:ext cx="3527734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Technické zázemí</a:t>
            </a:r>
            <a:endParaRPr lang="en-US" sz="1700" dirty="0"/>
          </a:p>
        </p:txBody>
      </p:sp>
      <p:sp>
        <p:nvSpPr>
          <p:cNvPr id="5" name="Text 2"/>
          <p:cNvSpPr/>
          <p:nvPr/>
        </p:nvSpPr>
        <p:spPr>
          <a:xfrm>
            <a:off x="8008737" y="1924745"/>
            <a:ext cx="3527734" cy="2846387"/>
          </a:xfrm>
          <a:prstGeom prst="rect">
            <a:avLst/>
          </a:prstGeom>
          <a:noFill/>
          <a:ln/>
        </p:spPr>
        <p:txBody>
          <a:bodyPr wrap="square" lIns="0" tIns="69700" rIns="0" bIns="0" rtlCol="0" anchor="t">
            <a:normAutofit/>
          </a:bodyPr>
          <a:lstStyle/>
          <a:p>
            <a:pPr marL="274320" indent="-274320" algn="l">
              <a:lnSpc>
                <a:spcPct val="128000"/>
              </a:lnSpc>
              <a:buSzPct val="100000"/>
              <a:buChar char="•"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Monitorace vitálních funkcí – SpO₂, EKG, NIBP přizpůsobené dětskému věku</a:t>
            </a:r>
            <a:endParaRPr lang="en-US" sz="1350" dirty="0"/>
          </a:p>
          <a:p>
            <a:pPr marL="274320" indent="-274320" algn="l">
              <a:lnSpc>
                <a:spcPct val="128000"/>
              </a:lnSpc>
              <a:buSzPct val="100000"/>
              <a:buChar char="•"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Pediatrické referenční tabulky a protokoly pro rychlou predikci normálních hodnot dle věku</a:t>
            </a:r>
            <a:endParaRPr lang="en-US" sz="1350" dirty="0"/>
          </a:p>
          <a:p>
            <a:pPr marL="274320" indent="-274320" algn="l">
              <a:lnSpc>
                <a:spcPct val="128000"/>
              </a:lnSpc>
              <a:buSzPct val="100000"/>
              <a:buChar char="•"/>
            </a:pPr>
            <a:r>
              <a:rPr lang="en-US" sz="135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Barevně kódované pomůcky</a:t>
            </a: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(páska Broselow) – rychlý výběr správné velikosti dle tělesné hmotnosti</a:t>
            </a:r>
            <a:endParaRPr lang="en-US" sz="1350" dirty="0"/>
          </a:p>
          <a:p>
            <a:pPr marL="274320" indent="-274320" algn="l">
              <a:lnSpc>
                <a:spcPct val="128000"/>
              </a:lnSpc>
              <a:buSzPct val="100000"/>
              <a:buChar char="•"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Speciální velikosti pomůcek: masky, kanyly, sondy, endotracheální rourky</a:t>
            </a:r>
            <a:endParaRPr lang="en-US" sz="1350" dirty="0"/>
          </a:p>
        </p:txBody>
      </p:sp>
      <p:sp>
        <p:nvSpPr>
          <p:cNvPr id="6" name="Shape 3"/>
          <p:cNvSpPr/>
          <p:nvPr/>
        </p:nvSpPr>
        <p:spPr>
          <a:xfrm>
            <a:off x="8008737" y="4951809"/>
            <a:ext cx="3527734" cy="1179612"/>
          </a:xfrm>
          <a:prstGeom prst="roundRect">
            <a:avLst>
              <a:gd name="adj" fmla="val 13295"/>
            </a:avLst>
          </a:prstGeom>
          <a:solidFill>
            <a:srgbClr val="FFCCD1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2961" y="5194002"/>
            <a:ext cx="217780" cy="17422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574964" y="5139928"/>
            <a:ext cx="2787283" cy="8033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00000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Správná velikost pomůcky zachraňuje životy – nikdy neodhaduj od oka!</a:t>
            </a:r>
            <a:endParaRPr lang="en-US" sz="13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Režim a diferenciace péče</a:t>
            </a:r>
            <a:endParaRPr lang="en-US" sz="1850" dirty="0"/>
          </a:p>
        </p:txBody>
      </p:sp>
      <p:sp>
        <p:nvSpPr>
          <p:cNvPr id="3" name="Text 1"/>
          <p:cNvSpPr/>
          <p:nvPr/>
        </p:nvSpPr>
        <p:spPr>
          <a:xfrm>
            <a:off x="661475" y="3754834"/>
            <a:ext cx="3654135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Práva hospitalizovaných dětí</a:t>
            </a:r>
            <a:endParaRPr lang="en-US" sz="900" dirty="0"/>
          </a:p>
        </p:txBody>
      </p:sp>
      <p:sp>
        <p:nvSpPr>
          <p:cNvPr id="4" name="Text 2"/>
          <p:cNvSpPr/>
          <p:nvPr/>
        </p:nvSpPr>
        <p:spPr>
          <a:xfrm>
            <a:off x="661475" y="3949700"/>
            <a:ext cx="3654135" cy="22681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Vychází z </a:t>
            </a:r>
            <a:r>
              <a:rPr lang="en-US" sz="7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Úmluvy o právech dítěte</a:t>
            </a:r>
            <a:r>
              <a:rPr lang="en-US" sz="7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(OSN) a </a:t>
            </a:r>
            <a:r>
              <a:rPr lang="en-US" sz="7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Charty EACH</a:t>
            </a:r>
            <a:r>
              <a:rPr lang="en-US" sz="7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. Dítě má právo na doprovod rodiče, přiměřené informace a humánní přístup.</a:t>
            </a:r>
            <a:endParaRPr lang="en-US" sz="70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0244" y="939006"/>
            <a:ext cx="6048521" cy="6048673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661475" y="7093843"/>
            <a:ext cx="5410759" cy="503634"/>
          </a:xfrm>
          <a:prstGeom prst="roundRect">
            <a:avLst>
              <a:gd name="adj" fmla="val 16889"/>
            </a:avLst>
          </a:prstGeom>
          <a:solidFill>
            <a:srgbClr val="FFFFFF"/>
          </a:solidFill>
          <a:ln w="12700">
            <a:solidFill>
              <a:srgbClr val="E5B2B7"/>
            </a:solidFill>
            <a:prstDash val="solid"/>
          </a:ln>
          <a:effectLst>
            <a:outerShdw blurRad="127" dist="114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768628" y="7200999"/>
            <a:ext cx="5196452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Individuální přístup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768628" y="7376914"/>
            <a:ext cx="5196452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Péče přizpůsobena věku, psychomotorickému vývoji a osobnosti dítěte</a:t>
            </a:r>
            <a:endParaRPr lang="en-US" sz="700" dirty="0"/>
          </a:p>
        </p:txBody>
      </p:sp>
      <p:sp>
        <p:nvSpPr>
          <p:cNvPr id="9" name="Shape 6"/>
          <p:cNvSpPr/>
          <p:nvPr/>
        </p:nvSpPr>
        <p:spPr>
          <a:xfrm>
            <a:off x="6119461" y="7093843"/>
            <a:ext cx="5410759" cy="503634"/>
          </a:xfrm>
          <a:prstGeom prst="roundRect">
            <a:avLst>
              <a:gd name="adj" fmla="val 16889"/>
            </a:avLst>
          </a:prstGeom>
          <a:solidFill>
            <a:srgbClr val="FFFFFF"/>
          </a:solidFill>
          <a:ln w="12700">
            <a:solidFill>
              <a:srgbClr val="E5B2B7"/>
            </a:solidFill>
            <a:prstDash val="solid"/>
          </a:ln>
          <a:effectLst>
            <a:outerShdw blurRad="127" dist="114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6226615" y="7200999"/>
            <a:ext cx="5196452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Herní aktivity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6226615" y="7376914"/>
            <a:ext cx="5196452" cy="11340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7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Hra je součástí léčebného procesu – snižuje stres a podporuje vývoj</a:t>
            </a:r>
            <a:endParaRPr lang="en-US" sz="7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996083"/>
            <a:ext cx="6296860" cy="815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51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Kapitola III</a:t>
            </a:r>
            <a:endParaRPr lang="en-US" sz="5100" dirty="0"/>
          </a:p>
        </p:txBody>
      </p:sp>
      <p:sp>
        <p:nvSpPr>
          <p:cNvPr id="4" name="Text 1"/>
          <p:cNvSpPr/>
          <p:nvPr/>
        </p:nvSpPr>
        <p:spPr>
          <a:xfrm>
            <a:off x="5233360" y="3094732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Ošetřovatelský proces v pediatrii</a:t>
            </a:r>
            <a:endParaRPr lang="en-US" sz="3700" dirty="0"/>
          </a:p>
        </p:txBody>
      </p:sp>
      <p:sp>
        <p:nvSpPr>
          <p:cNvPr id="5" name="Text 2"/>
          <p:cNvSpPr/>
          <p:nvPr/>
        </p:nvSpPr>
        <p:spPr>
          <a:xfrm>
            <a:off x="4928568" y="4559498"/>
            <a:ext cx="6906444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Metodika, diagnostika, terapeutické postupy a hodnoticí nástroje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01762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Metodika ošetřovatelského procesu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9830" y="1570434"/>
            <a:ext cx="8452035" cy="386834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341606" y="4520166"/>
            <a:ext cx="1586817" cy="305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Realizace</a:t>
            </a:r>
            <a:endParaRPr lang="en-US" sz="1900" dirty="0"/>
          </a:p>
        </p:txBody>
      </p:sp>
      <p:sp>
        <p:nvSpPr>
          <p:cNvPr id="5" name="Text 2"/>
          <p:cNvSpPr/>
          <p:nvPr/>
        </p:nvSpPr>
        <p:spPr>
          <a:xfrm>
            <a:off x="6341783" y="4520166"/>
            <a:ext cx="1586817" cy="305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Plán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4352827" y="4520166"/>
            <a:ext cx="1586817" cy="305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Diagnózy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2320397" y="4520166"/>
            <a:ext cx="1586817" cy="30568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9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Anamnéza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661475" y="5651401"/>
            <a:ext cx="1086874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Ošetřovatelský proces je </a:t>
            </a:r>
            <a:r>
              <a:rPr lang="en-US" sz="145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cyklický a individualizovaný</a:t>
            </a: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– každý krok navazuje na předchozí a přizpůsobuje se aktuálním potřebám dítěte i rodiny.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25872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Diagnostika a terapeutické postupy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689001"/>
            <a:ext cx="520379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Metody vyšetření</a:t>
            </a:r>
            <a:endParaRPr lang="en-US" sz="18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2315" y="2202755"/>
            <a:ext cx="283461" cy="283468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275723" y="2196902"/>
            <a:ext cx="45895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Laboratorní metody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1275723" y="2681188"/>
            <a:ext cx="458954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KO, CRP, biochemie – zvláštní limity pro věkové skupiny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2315" y="3669903"/>
            <a:ext cx="283461" cy="283468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1275723" y="3664049"/>
            <a:ext cx="45895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Zobrazovací metody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1275723" y="4148336"/>
            <a:ext cx="458954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RTG, UZ, MRI – minimalizace záření u dětí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2315" y="4834632"/>
            <a:ext cx="283461" cy="283468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1275723" y="4828778"/>
            <a:ext cx="45895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Funkční vyšetření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1275723" y="5313065"/>
            <a:ext cx="4589546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Spirometrie, EEG, EKG přizpůsobené dětskému věku</a:t>
            </a:r>
            <a:endParaRPr lang="en-US" sz="1450" dirty="0"/>
          </a:p>
        </p:txBody>
      </p:sp>
      <p:sp>
        <p:nvSpPr>
          <p:cNvPr id="13" name="Text 8"/>
          <p:cNvSpPr/>
          <p:nvPr/>
        </p:nvSpPr>
        <p:spPr>
          <a:xfrm>
            <a:off x="6332776" y="1689001"/>
            <a:ext cx="520379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Příprava dítěte na výkon</a:t>
            </a:r>
            <a:endParaRPr lang="en-US" sz="1850" dirty="0"/>
          </a:p>
        </p:txBody>
      </p:sp>
      <p:sp>
        <p:nvSpPr>
          <p:cNvPr id="14" name="Shape 9"/>
          <p:cNvSpPr/>
          <p:nvPr/>
        </p:nvSpPr>
        <p:spPr>
          <a:xfrm>
            <a:off x="6332776" y="2196902"/>
            <a:ext cx="2507394" cy="2115641"/>
          </a:xfrm>
          <a:prstGeom prst="roundRect">
            <a:avLst>
              <a:gd name="adj" fmla="val 8041"/>
            </a:avLst>
          </a:prstGeom>
          <a:solidFill>
            <a:srgbClr val="FFFFFF"/>
          </a:solidFill>
          <a:ln w="25399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5" name="Text 10"/>
          <p:cNvSpPr/>
          <p:nvPr/>
        </p:nvSpPr>
        <p:spPr>
          <a:xfrm>
            <a:off x="6547182" y="2411313"/>
            <a:ext cx="2078581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Somatická příprava</a:t>
            </a:r>
            <a:endParaRPr lang="en-US" sz="1850" dirty="0"/>
          </a:p>
        </p:txBody>
      </p:sp>
      <p:sp>
        <p:nvSpPr>
          <p:cNvPr id="16" name="Text 11"/>
          <p:cNvSpPr/>
          <p:nvPr/>
        </p:nvSpPr>
        <p:spPr>
          <a:xfrm>
            <a:off x="6547182" y="3190875"/>
            <a:ext cx="207858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Lačnění, premedikace, zajištění žilního vstupu</a:t>
            </a:r>
            <a:endParaRPr lang="en-US" sz="1450" dirty="0"/>
          </a:p>
        </p:txBody>
      </p:sp>
      <p:sp>
        <p:nvSpPr>
          <p:cNvPr id="17" name="Shape 12"/>
          <p:cNvSpPr/>
          <p:nvPr/>
        </p:nvSpPr>
        <p:spPr>
          <a:xfrm>
            <a:off x="9029176" y="2196902"/>
            <a:ext cx="2507394" cy="2115641"/>
          </a:xfrm>
          <a:prstGeom prst="roundRect">
            <a:avLst>
              <a:gd name="adj" fmla="val 8041"/>
            </a:avLst>
          </a:prstGeom>
          <a:solidFill>
            <a:srgbClr val="FFFFFF"/>
          </a:solidFill>
          <a:ln w="25399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8" name="Text 13"/>
          <p:cNvSpPr/>
          <p:nvPr/>
        </p:nvSpPr>
        <p:spPr>
          <a:xfrm>
            <a:off x="9243583" y="2411313"/>
            <a:ext cx="2078581" cy="5905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Psychická příprava</a:t>
            </a:r>
            <a:endParaRPr lang="en-US" sz="1850" dirty="0"/>
          </a:p>
        </p:txBody>
      </p:sp>
      <p:sp>
        <p:nvSpPr>
          <p:cNvPr id="19" name="Text 14"/>
          <p:cNvSpPr/>
          <p:nvPr/>
        </p:nvSpPr>
        <p:spPr>
          <a:xfrm>
            <a:off x="9243583" y="3190875"/>
            <a:ext cx="2078581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Přiměřené vysvětlení, přítomnost rodiče, nácvik spolupráce</a:t>
            </a:r>
            <a:endParaRPr lang="en-US" sz="1450" dirty="0"/>
          </a:p>
        </p:txBody>
      </p:sp>
      <p:sp>
        <p:nvSpPr>
          <p:cNvPr id="20" name="Shape 15"/>
          <p:cNvSpPr/>
          <p:nvPr/>
        </p:nvSpPr>
        <p:spPr>
          <a:xfrm>
            <a:off x="6332776" y="4501555"/>
            <a:ext cx="5203794" cy="1517948"/>
          </a:xfrm>
          <a:prstGeom prst="roundRect">
            <a:avLst>
              <a:gd name="adj" fmla="val 11207"/>
            </a:avLst>
          </a:prstGeom>
          <a:solidFill>
            <a:srgbClr val="FFFFFF"/>
          </a:solidFill>
          <a:ln w="25399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21" name="Text 16"/>
          <p:cNvSpPr/>
          <p:nvPr/>
        </p:nvSpPr>
        <p:spPr>
          <a:xfrm>
            <a:off x="6547182" y="4715966"/>
            <a:ext cx="4774981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Hodnoticí škály</a:t>
            </a:r>
            <a:endParaRPr lang="en-US" sz="1850" dirty="0"/>
          </a:p>
        </p:txBody>
      </p:sp>
      <p:sp>
        <p:nvSpPr>
          <p:cNvPr id="22" name="Text 17"/>
          <p:cNvSpPr/>
          <p:nvPr/>
        </p:nvSpPr>
        <p:spPr>
          <a:xfrm>
            <a:off x="6547182" y="5200253"/>
            <a:ext cx="4774981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FLACC, VAS, Wongova škála – monitoring bolesti a stavu</a:t>
            </a:r>
            <a:endParaRPr lang="en-US" sz="14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2140148"/>
            <a:ext cx="6296860" cy="8151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51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Kapitola IV</a:t>
            </a:r>
            <a:endParaRPr lang="en-US" sz="5100" dirty="0"/>
          </a:p>
        </p:txBody>
      </p:sp>
      <p:sp>
        <p:nvSpPr>
          <p:cNvPr id="4" name="Text 1"/>
          <p:cNvSpPr/>
          <p:nvPr/>
        </p:nvSpPr>
        <p:spPr>
          <a:xfrm>
            <a:off x="661475" y="3238798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Etiopatogeneze a léčba</a:t>
            </a:r>
            <a:endParaRPr lang="en-US" sz="3700" dirty="0"/>
          </a:p>
        </p:txBody>
      </p:sp>
      <p:sp>
        <p:nvSpPr>
          <p:cNvPr id="5" name="Text 2"/>
          <p:cNvSpPr/>
          <p:nvPr/>
        </p:nvSpPr>
        <p:spPr>
          <a:xfrm>
            <a:off x="661475" y="4112915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Systémová onemocnění, diagnostické algoritmy, farmakoterapie a prevence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445915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Systémová onemocnění – přehled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661475" y="2414588"/>
            <a:ext cx="5339820" cy="1404243"/>
          </a:xfrm>
          <a:prstGeom prst="roundRect">
            <a:avLst>
              <a:gd name="adj" fmla="val 12114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4" name="Text 2"/>
          <p:cNvSpPr/>
          <p:nvPr/>
        </p:nvSpPr>
        <p:spPr>
          <a:xfrm>
            <a:off x="856832" y="2609949"/>
            <a:ext cx="4949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Dýchací soustava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856832" y="3018631"/>
            <a:ext cx="4949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Bronchitida, astma, pneumonie, bronchiolitida – nejčastější příčiny hospitalizace dětí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6190301" y="2414588"/>
            <a:ext cx="5339919" cy="1404243"/>
          </a:xfrm>
          <a:prstGeom prst="roundRect">
            <a:avLst>
              <a:gd name="adj" fmla="val 12114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6385658" y="2609949"/>
            <a:ext cx="49492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KVS &amp; GIT</a:t>
            </a:r>
            <a:endParaRPr lang="en-US" sz="1850" dirty="0"/>
          </a:p>
        </p:txBody>
      </p:sp>
      <p:sp>
        <p:nvSpPr>
          <p:cNvPr id="8" name="Text 6"/>
          <p:cNvSpPr/>
          <p:nvPr/>
        </p:nvSpPr>
        <p:spPr>
          <a:xfrm>
            <a:off x="6385658" y="3018631"/>
            <a:ext cx="49492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Vrozené srdeční vady, gastroenteritidy, celiakie, IBD – vyžadují specifický monitorovací přístup</a:t>
            </a:r>
            <a:endParaRPr lang="en-US" sz="1450" dirty="0"/>
          </a:p>
        </p:txBody>
      </p:sp>
      <p:sp>
        <p:nvSpPr>
          <p:cNvPr id="9" name="Shape 7"/>
          <p:cNvSpPr/>
          <p:nvPr/>
        </p:nvSpPr>
        <p:spPr>
          <a:xfrm>
            <a:off x="661475" y="4007842"/>
            <a:ext cx="5339820" cy="1404243"/>
          </a:xfrm>
          <a:prstGeom prst="roundRect">
            <a:avLst>
              <a:gd name="adj" fmla="val 12114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856832" y="4203204"/>
            <a:ext cx="4949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CNS &amp; Krev</a:t>
            </a:r>
            <a:endParaRPr lang="en-US" sz="1850" dirty="0"/>
          </a:p>
        </p:txBody>
      </p:sp>
      <p:sp>
        <p:nvSpPr>
          <p:cNvPr id="11" name="Text 9"/>
          <p:cNvSpPr/>
          <p:nvPr/>
        </p:nvSpPr>
        <p:spPr>
          <a:xfrm>
            <a:off x="856832" y="4611886"/>
            <a:ext cx="4949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Epilepsie, meningitida, anémie, leukémie – nutná úzká spolupráce multidisciplinárního týmu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6190301" y="4007842"/>
            <a:ext cx="5339919" cy="1404243"/>
          </a:xfrm>
          <a:prstGeom prst="roundRect">
            <a:avLst>
              <a:gd name="adj" fmla="val 12114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6385658" y="4203204"/>
            <a:ext cx="49492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Endokrinní &amp; metabolické</a:t>
            </a:r>
            <a:endParaRPr lang="en-US" sz="1850" dirty="0"/>
          </a:p>
        </p:txBody>
      </p:sp>
      <p:sp>
        <p:nvSpPr>
          <p:cNvPr id="14" name="Text 12"/>
          <p:cNvSpPr/>
          <p:nvPr/>
        </p:nvSpPr>
        <p:spPr>
          <a:xfrm>
            <a:off x="6385658" y="4611886"/>
            <a:ext cx="49492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Diabetes mellitus 1. typu, hypotyreóza, fenylketonurie – celoživotní management a edukace</a:t>
            </a:r>
            <a:endParaRPr lang="en-US" sz="14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65646"/>
            <a:ext cx="10868745" cy="526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Diagnostika a léčebné algoritmy</a:t>
            </a:r>
            <a:endParaRPr lang="en-US" sz="33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857871"/>
            <a:ext cx="6920831" cy="389304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99411" y="1466453"/>
            <a:ext cx="3537060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Klíčové principy léčby</a:t>
            </a:r>
            <a:endParaRPr lang="en-US" sz="1650" dirty="0"/>
          </a:p>
        </p:txBody>
      </p:sp>
      <p:sp>
        <p:nvSpPr>
          <p:cNvPr id="5" name="Text 2"/>
          <p:cNvSpPr/>
          <p:nvPr/>
        </p:nvSpPr>
        <p:spPr>
          <a:xfrm>
            <a:off x="7999411" y="1879402"/>
            <a:ext cx="3537060" cy="2957711"/>
          </a:xfrm>
          <a:prstGeom prst="rect">
            <a:avLst/>
          </a:prstGeom>
          <a:noFill/>
          <a:ln/>
        </p:spPr>
        <p:txBody>
          <a:bodyPr wrap="square" lIns="0" tIns="67338" rIns="0" bIns="0" rtlCol="0" anchor="t">
            <a:normAutofit/>
          </a:bodyPr>
          <a:lstStyle/>
          <a:p>
            <a:pPr marL="264160" indent="-264160" algn="l">
              <a:lnSpc>
                <a:spcPct val="126000"/>
              </a:lnSpc>
              <a:buSzPct val="100000"/>
              <a:buChar char="•"/>
            </a:pPr>
            <a:r>
              <a:rPr lang="en-US" sz="13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Etiologie určuje terapii</a:t>
            </a:r>
            <a:r>
              <a:rPr lang="en-US" sz="13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– virové vs. bakteriální infekce mají zcela odlišný léčebný přístup</a:t>
            </a:r>
            <a:endParaRPr lang="en-US" sz="1300" dirty="0"/>
          </a:p>
          <a:p>
            <a:pPr marL="264160" indent="-264160" algn="l">
              <a:lnSpc>
                <a:spcPct val="126000"/>
              </a:lnSpc>
              <a:buSzPct val="100000"/>
              <a:buChar char="•"/>
            </a:pPr>
            <a:r>
              <a:rPr lang="en-US" sz="13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Farmakoterapie u dětí</a:t>
            </a:r>
            <a:r>
              <a:rPr lang="en-US" sz="13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: dávkování dle tělesné hmotnosti (mg/kg), věku a renálních funkcí</a:t>
            </a:r>
            <a:endParaRPr lang="en-US" sz="1300" dirty="0"/>
          </a:p>
          <a:p>
            <a:pPr marL="264160" indent="-264160" algn="l">
              <a:lnSpc>
                <a:spcPct val="126000"/>
              </a:lnSpc>
              <a:buSzPct val="100000"/>
              <a:buChar char="•"/>
            </a:pPr>
            <a:r>
              <a:rPr lang="en-US" sz="13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Enterální výživa</a:t>
            </a:r>
            <a:r>
              <a:rPr lang="en-US" sz="13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– sondou (NGS, PEG) při neschopnosti perorálního příjmu</a:t>
            </a:r>
            <a:endParaRPr lang="en-US" sz="1300" dirty="0"/>
          </a:p>
          <a:p>
            <a:pPr marL="264160" indent="-264160" algn="l">
              <a:lnSpc>
                <a:spcPct val="126000"/>
              </a:lnSpc>
              <a:buSzPct val="100000"/>
              <a:buChar char="•"/>
            </a:pPr>
            <a:r>
              <a:rPr lang="en-US" sz="13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Parenterální výživa</a:t>
            </a:r>
            <a:r>
              <a:rPr lang="en-US" sz="13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– centrálním žilním vstupem při selhání GIT nebo závažném katabolismu</a:t>
            </a:r>
            <a:endParaRPr lang="en-US" sz="1300" dirty="0"/>
          </a:p>
        </p:txBody>
      </p:sp>
      <p:sp>
        <p:nvSpPr>
          <p:cNvPr id="6" name="Shape 3"/>
          <p:cNvSpPr/>
          <p:nvPr/>
        </p:nvSpPr>
        <p:spPr>
          <a:xfrm>
            <a:off x="7999411" y="5005784"/>
            <a:ext cx="3537060" cy="1117798"/>
          </a:xfrm>
          <a:prstGeom prst="roundRect">
            <a:avLst>
              <a:gd name="adj" fmla="val 13554"/>
            </a:avLst>
          </a:prstGeom>
          <a:solidFill>
            <a:srgbClr val="FFCCD1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67682" y="5234682"/>
            <a:ext cx="210338" cy="168275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546291" y="5182791"/>
            <a:ext cx="2821909" cy="7637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00000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U dětí nikdy nepřepočítávej dávku z dospělé – vždy použij pediatrické tabulky!</a:t>
            </a:r>
            <a:endParaRPr lang="en-US" sz="13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31217"/>
            <a:ext cx="10868745" cy="5352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5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Prevence a edukace</a:t>
            </a:r>
            <a:endParaRPr lang="en-US" sz="3350" dirty="0"/>
          </a:p>
        </p:txBody>
      </p:sp>
      <p:sp>
        <p:nvSpPr>
          <p:cNvPr id="3" name="Shape 1"/>
          <p:cNvSpPr/>
          <p:nvPr/>
        </p:nvSpPr>
        <p:spPr>
          <a:xfrm>
            <a:off x="661475" y="1473895"/>
            <a:ext cx="385356" cy="385366"/>
          </a:xfrm>
          <a:prstGeom prst="roundRect">
            <a:avLst>
              <a:gd name="adj" fmla="val 40007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159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4" name="Text 2"/>
          <p:cNvSpPr/>
          <p:nvPr/>
        </p:nvSpPr>
        <p:spPr>
          <a:xfrm>
            <a:off x="725717" y="1505992"/>
            <a:ext cx="256871" cy="32117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1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1202005" y="1532731"/>
            <a:ext cx="2991867" cy="267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Očkování dle kalendáře</a:t>
            </a:r>
            <a:endParaRPr lang="en-US" sz="1650" dirty="0"/>
          </a:p>
        </p:txBody>
      </p:sp>
      <p:sp>
        <p:nvSpPr>
          <p:cNvPr id="6" name="Text 4"/>
          <p:cNvSpPr/>
          <p:nvPr/>
        </p:nvSpPr>
        <p:spPr>
          <a:xfrm>
            <a:off x="1202005" y="1955502"/>
            <a:ext cx="2991867" cy="7837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Pravidelné i nepovinné vakcinace – základ primární prevence infekčních onemocnění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661475" y="3049687"/>
            <a:ext cx="385356" cy="385366"/>
          </a:xfrm>
          <a:prstGeom prst="roundRect">
            <a:avLst>
              <a:gd name="adj" fmla="val 40007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159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8" name="Text 6"/>
          <p:cNvSpPr/>
          <p:nvPr/>
        </p:nvSpPr>
        <p:spPr>
          <a:xfrm>
            <a:off x="725717" y="3081784"/>
            <a:ext cx="256871" cy="32117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2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1202005" y="3108523"/>
            <a:ext cx="2991867" cy="267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Edukace rodičů</a:t>
            </a:r>
            <a:endParaRPr lang="en-US" sz="1650" dirty="0"/>
          </a:p>
        </p:txBody>
      </p:sp>
      <p:sp>
        <p:nvSpPr>
          <p:cNvPr id="10" name="Text 8"/>
          <p:cNvSpPr/>
          <p:nvPr/>
        </p:nvSpPr>
        <p:spPr>
          <a:xfrm>
            <a:off x="1202005" y="3531295"/>
            <a:ext cx="2991867" cy="104497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Porozumění léčebnému režimu, správná aplikace léků a domácí ošetřování jsou klíčem k úspěšné léčbě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61475" y="4886722"/>
            <a:ext cx="385356" cy="385366"/>
          </a:xfrm>
          <a:prstGeom prst="roundRect">
            <a:avLst>
              <a:gd name="adj" fmla="val 40007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159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725717" y="4918819"/>
            <a:ext cx="256871" cy="321171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0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3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1202005" y="4945559"/>
            <a:ext cx="2991867" cy="267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Prevence úrazů a otrav</a:t>
            </a:r>
            <a:endParaRPr lang="en-US" sz="1650" dirty="0"/>
          </a:p>
        </p:txBody>
      </p:sp>
      <p:sp>
        <p:nvSpPr>
          <p:cNvPr id="14" name="Text 12"/>
          <p:cNvSpPr/>
          <p:nvPr/>
        </p:nvSpPr>
        <p:spPr>
          <a:xfrm>
            <a:off x="1202005" y="5368330"/>
            <a:ext cx="2991867" cy="78372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Bezpečné prostředí v domácnosti, dohled, edukace v hygieně a bezpečném chování</a:t>
            </a:r>
            <a:endParaRPr lang="en-US" sz="1300" dirty="0"/>
          </a:p>
        </p:txBody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8120" y="1867098"/>
            <a:ext cx="6918350" cy="3891657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661716"/>
            <a:ext cx="6296860" cy="118139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74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Zvláštnosti</a:t>
            </a:r>
            <a:endParaRPr lang="en-US" sz="7400" dirty="0"/>
          </a:p>
        </p:txBody>
      </p:sp>
      <p:sp>
        <p:nvSpPr>
          <p:cNvPr id="4" name="Text 1"/>
          <p:cNvSpPr/>
          <p:nvPr/>
        </p:nvSpPr>
        <p:spPr>
          <a:xfrm>
            <a:off x="5233360" y="3126581"/>
            <a:ext cx="6296860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Ošetřovatelské péče na pediatrii</a:t>
            </a:r>
            <a:endParaRPr lang="en-US" sz="3700" dirty="0"/>
          </a:p>
        </p:txBody>
      </p:sp>
      <p:sp>
        <p:nvSpPr>
          <p:cNvPr id="5" name="Text 2"/>
          <p:cNvSpPr/>
          <p:nvPr/>
        </p:nvSpPr>
        <p:spPr>
          <a:xfrm>
            <a:off x="5233360" y="4591348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Specifika péče o invazivní vstupy, management bolesti, bariérová opatření a prevence komplikací</a:t>
            </a:r>
            <a:endParaRPr lang="en-US" sz="14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80033"/>
            <a:ext cx="10868745" cy="54451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Intenzivní a specifická péče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661475" y="1526084"/>
            <a:ext cx="5221851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Invazivní vstupy a bolest</a:t>
            </a:r>
            <a:endParaRPr lang="en-US" sz="17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1978918"/>
            <a:ext cx="5221851" cy="135493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30946" y="2172196"/>
            <a:ext cx="4759107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PORT &amp; PICC</a:t>
            </a:r>
            <a:endParaRPr lang="en-US" sz="1700" dirty="0"/>
          </a:p>
        </p:txBody>
      </p:sp>
      <p:sp>
        <p:nvSpPr>
          <p:cNvPr id="6" name="Text 3"/>
          <p:cNvSpPr/>
          <p:nvPr/>
        </p:nvSpPr>
        <p:spPr>
          <a:xfrm>
            <a:off x="930946" y="2604988"/>
            <a:ext cx="4759107" cy="5355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Péče o centrální žilní vstupy – asepse, průchodnost, prevence infekce</a:t>
            </a:r>
            <a:endParaRPr lang="en-US" sz="13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3494484"/>
            <a:ext cx="5221851" cy="108714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930946" y="3687762"/>
            <a:ext cx="4759107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Epidurální katétr</a:t>
            </a:r>
            <a:endParaRPr lang="en-US" sz="1700" dirty="0"/>
          </a:p>
        </p:txBody>
      </p:sp>
      <p:sp>
        <p:nvSpPr>
          <p:cNvPr id="9" name="Text 5"/>
          <p:cNvSpPr/>
          <p:nvPr/>
        </p:nvSpPr>
        <p:spPr>
          <a:xfrm>
            <a:off x="930946" y="4120555"/>
            <a:ext cx="4759107" cy="2677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Sledování místa vpichu, analgesie, riziko infekce a dislokace</a:t>
            </a:r>
            <a:endParaRPr lang="en-US" sz="13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4742259"/>
            <a:ext cx="5221851" cy="1354931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930946" y="4935538"/>
            <a:ext cx="4759107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Management bolesti</a:t>
            </a:r>
            <a:endParaRPr lang="en-US" sz="1700" dirty="0"/>
          </a:p>
        </p:txBody>
      </p:sp>
      <p:sp>
        <p:nvSpPr>
          <p:cNvPr id="12" name="Text 7"/>
          <p:cNvSpPr/>
          <p:nvPr/>
        </p:nvSpPr>
        <p:spPr>
          <a:xfrm>
            <a:off x="930946" y="5368330"/>
            <a:ext cx="4759107" cy="53558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Hodnoticí škály dle věku (FLACC, obličejová škála), farmakologická i nefarmakologická léčba</a:t>
            </a:r>
            <a:endParaRPr lang="en-US" sz="1350" dirty="0"/>
          </a:p>
        </p:txBody>
      </p:sp>
      <p:sp>
        <p:nvSpPr>
          <p:cNvPr id="13" name="Text 8"/>
          <p:cNvSpPr/>
          <p:nvPr/>
        </p:nvSpPr>
        <p:spPr>
          <a:xfrm>
            <a:off x="6314719" y="1526084"/>
            <a:ext cx="5221851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Bariérová péče a imobilita</a:t>
            </a:r>
            <a:endParaRPr lang="en-US" sz="1700" dirty="0"/>
          </a:p>
        </p:txBody>
      </p:sp>
      <p:sp>
        <p:nvSpPr>
          <p:cNvPr id="14" name="Shape 9"/>
          <p:cNvSpPr/>
          <p:nvPr/>
        </p:nvSpPr>
        <p:spPr>
          <a:xfrm>
            <a:off x="6314719" y="1978918"/>
            <a:ext cx="2530610" cy="1622723"/>
          </a:xfrm>
          <a:prstGeom prst="roundRect">
            <a:avLst>
              <a:gd name="adj" fmla="val 9664"/>
            </a:avLst>
          </a:prstGeom>
          <a:solidFill>
            <a:srgbClr val="FFFFFF"/>
          </a:solidFill>
          <a:ln w="19050">
            <a:solidFill>
              <a:srgbClr val="E5B2B7"/>
            </a:solidFill>
            <a:prstDash val="solid"/>
          </a:ln>
          <a:effectLst>
            <a:outerShdw blurRad="127" dist="2286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5" name="Text 10"/>
          <p:cNvSpPr/>
          <p:nvPr/>
        </p:nvSpPr>
        <p:spPr>
          <a:xfrm>
            <a:off x="6507992" y="2172196"/>
            <a:ext cx="2144064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Bariérová opatření</a:t>
            </a:r>
            <a:endParaRPr lang="en-US" sz="1700" dirty="0"/>
          </a:p>
        </p:txBody>
      </p:sp>
      <p:sp>
        <p:nvSpPr>
          <p:cNvPr id="16" name="Text 11"/>
          <p:cNvSpPr/>
          <p:nvPr/>
        </p:nvSpPr>
        <p:spPr>
          <a:xfrm>
            <a:off x="6507992" y="2604988"/>
            <a:ext cx="2144064" cy="8033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Ochrana před HAI – dezinfekce, izolace, OOPP dle standardu</a:t>
            </a:r>
            <a:endParaRPr lang="en-US" sz="1350" dirty="0"/>
          </a:p>
        </p:txBody>
      </p:sp>
      <p:sp>
        <p:nvSpPr>
          <p:cNvPr id="17" name="Shape 12"/>
          <p:cNvSpPr/>
          <p:nvPr/>
        </p:nvSpPr>
        <p:spPr>
          <a:xfrm>
            <a:off x="9005960" y="1978918"/>
            <a:ext cx="2530610" cy="1622723"/>
          </a:xfrm>
          <a:prstGeom prst="roundRect">
            <a:avLst>
              <a:gd name="adj" fmla="val 9664"/>
            </a:avLst>
          </a:prstGeom>
          <a:solidFill>
            <a:srgbClr val="FFFFFF"/>
          </a:solidFill>
          <a:ln w="19050">
            <a:solidFill>
              <a:srgbClr val="E5B2B7"/>
            </a:solidFill>
            <a:prstDash val="solid"/>
          </a:ln>
          <a:effectLst>
            <a:outerShdw blurRad="127" dist="2286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8" name="Text 13"/>
          <p:cNvSpPr/>
          <p:nvPr/>
        </p:nvSpPr>
        <p:spPr>
          <a:xfrm>
            <a:off x="9199233" y="2172196"/>
            <a:ext cx="2144064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Prevence dekubitů</a:t>
            </a:r>
            <a:endParaRPr lang="en-US" sz="1700" dirty="0"/>
          </a:p>
        </p:txBody>
      </p:sp>
      <p:sp>
        <p:nvSpPr>
          <p:cNvPr id="19" name="Text 14"/>
          <p:cNvSpPr/>
          <p:nvPr/>
        </p:nvSpPr>
        <p:spPr>
          <a:xfrm>
            <a:off x="9199233" y="2604988"/>
            <a:ext cx="2144064" cy="8033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Polohování, speciální matrace, hodnoticí škály (Waterlow pro děti)</a:t>
            </a:r>
            <a:endParaRPr lang="en-US" sz="1350" dirty="0"/>
          </a:p>
        </p:txBody>
      </p:sp>
      <p:sp>
        <p:nvSpPr>
          <p:cNvPr id="20" name="Shape 15"/>
          <p:cNvSpPr/>
          <p:nvPr/>
        </p:nvSpPr>
        <p:spPr>
          <a:xfrm>
            <a:off x="6314719" y="3762276"/>
            <a:ext cx="5221851" cy="1087140"/>
          </a:xfrm>
          <a:prstGeom prst="roundRect">
            <a:avLst>
              <a:gd name="adj" fmla="val 14426"/>
            </a:avLst>
          </a:prstGeom>
          <a:solidFill>
            <a:srgbClr val="FFFFFF"/>
          </a:solidFill>
          <a:ln w="19050">
            <a:solidFill>
              <a:srgbClr val="E5B2B7"/>
            </a:solidFill>
            <a:prstDash val="solid"/>
          </a:ln>
          <a:effectLst>
            <a:outerShdw blurRad="127" dist="2286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21" name="Text 16"/>
          <p:cNvSpPr/>
          <p:nvPr/>
        </p:nvSpPr>
        <p:spPr>
          <a:xfrm>
            <a:off x="6507992" y="3955554"/>
            <a:ext cx="4835305" cy="27215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Kontraktura &amp; atrofie</a:t>
            </a:r>
            <a:endParaRPr lang="en-US" sz="1700" dirty="0"/>
          </a:p>
        </p:txBody>
      </p:sp>
      <p:sp>
        <p:nvSpPr>
          <p:cNvPr id="22" name="Text 17"/>
          <p:cNvSpPr/>
          <p:nvPr/>
        </p:nvSpPr>
        <p:spPr>
          <a:xfrm>
            <a:off x="6507992" y="4388346"/>
            <a:ext cx="4835305" cy="26779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8000"/>
              </a:lnSpc>
              <a:buNone/>
            </a:pPr>
            <a:r>
              <a:rPr lang="en-US" sz="13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Pasivní i aktivní rehabilitace, spolupráce s fyzioterapeutem</a:t>
            </a:r>
            <a:endParaRPr lang="en-US" sz="13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547416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Práce v dětských zařízeních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516088"/>
            <a:ext cx="2009923" cy="124221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994547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Multidisciplinární tým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4403229"/>
            <a:ext cx="346542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Lékař, sestra, fyzioterapeut, psycholog, sociální pracovník a herní terapeut – každý přináší klíčovou roli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3135" y="2516088"/>
            <a:ext cx="2009923" cy="1242219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63135" y="3994547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Komunikace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4363135" y="4403229"/>
            <a:ext cx="346542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Přiměřená věku dítěte, otevřená a empatická – rodiče jsou partnery, ne jen doprovod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4794" y="2516088"/>
            <a:ext cx="2009923" cy="1242219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64794" y="3994547"/>
            <a:ext cx="346542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Dlouhodobě nemocné děti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8064794" y="4403229"/>
            <a:ext cx="3465426" cy="90725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Péče o psychiku, smysluplné aktivity, podpora rodiny a citlivý přístup při nepříznivé prognóze</a:t>
            </a:r>
            <a:endParaRPr lang="en-US" sz="14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5562"/>
            <a:ext cx="10868745" cy="44301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5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Rodič jako součást týmu: FCC v praxi</a:t>
            </a:r>
            <a:endParaRPr lang="en-US" sz="2750" dirty="0"/>
          </a:p>
        </p:txBody>
      </p:sp>
      <p:sp>
        <p:nvSpPr>
          <p:cNvPr id="3" name="Shape 1"/>
          <p:cNvSpPr/>
          <p:nvPr/>
        </p:nvSpPr>
        <p:spPr>
          <a:xfrm>
            <a:off x="661475" y="2628999"/>
            <a:ext cx="1466020" cy="215305"/>
          </a:xfrm>
          <a:prstGeom prst="roundRect">
            <a:avLst>
              <a:gd name="adj" fmla="val 47407"/>
            </a:avLst>
          </a:prstGeom>
          <a:solidFill>
            <a:srgbClr val="FFCCD1"/>
          </a:solidFill>
          <a:ln/>
        </p:spPr>
      </p:sp>
      <p:sp>
        <p:nvSpPr>
          <p:cNvPr id="4" name="Text 2"/>
          <p:cNvSpPr/>
          <p:nvPr/>
        </p:nvSpPr>
        <p:spPr>
          <a:xfrm>
            <a:off x="746503" y="2671465"/>
            <a:ext cx="1905548" cy="130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8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FAMILY-CENTERED CARE</a:t>
            </a:r>
            <a:endParaRPr lang="en-US" sz="850" dirty="0"/>
          </a:p>
        </p:txBody>
      </p:sp>
      <p:sp>
        <p:nvSpPr>
          <p:cNvPr id="5" name="Text 3"/>
          <p:cNvSpPr/>
          <p:nvPr/>
        </p:nvSpPr>
        <p:spPr>
          <a:xfrm>
            <a:off x="661475" y="2886770"/>
            <a:ext cx="5822110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5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Charta práv hospitalizovaných dětí (EACH)</a:t>
            </a:r>
            <a:endParaRPr lang="en-US" sz="1350" dirty="0"/>
          </a:p>
        </p:txBody>
      </p:sp>
      <p:sp>
        <p:nvSpPr>
          <p:cNvPr id="6" name="Text 4"/>
          <p:cNvSpPr/>
          <p:nvPr/>
        </p:nvSpPr>
        <p:spPr>
          <a:xfrm>
            <a:off x="661475" y="3214489"/>
            <a:ext cx="5822110" cy="1699121"/>
          </a:xfrm>
          <a:prstGeom prst="rect">
            <a:avLst/>
          </a:prstGeom>
          <a:noFill/>
          <a:ln/>
        </p:spPr>
        <p:txBody>
          <a:bodyPr wrap="square" lIns="0" tIns="56706" rIns="0" bIns="0" rtlCol="0" anchor="t">
            <a:normAutofit/>
          </a:bodyPr>
          <a:lstStyle/>
          <a:p>
            <a:pPr marL="223520" indent="-223520" algn="l">
              <a:lnSpc>
                <a:spcPct val="117000"/>
              </a:lnSpc>
              <a:buSzPct val="100000"/>
              <a:buChar char="•"/>
            </a:pPr>
            <a:r>
              <a:rPr lang="en-US" sz="11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Dítě má právo být hospitalizováno </a:t>
            </a:r>
            <a:r>
              <a:rPr lang="en-US" sz="11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s doprovodem</a:t>
            </a:r>
            <a:r>
              <a:rPr lang="en-US" sz="11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do 15 let a udržovat </a:t>
            </a:r>
            <a:r>
              <a:rPr lang="en-US" sz="11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kontakt s rodičem</a:t>
            </a:r>
            <a:r>
              <a:rPr lang="en-US" sz="11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po celou dobu</a:t>
            </a:r>
            <a:endParaRPr lang="en-US" sz="1100" dirty="0"/>
          </a:p>
          <a:p>
            <a:pPr marL="223520" indent="-223520" algn="l">
              <a:lnSpc>
                <a:spcPct val="117000"/>
              </a:lnSpc>
              <a:buSzPct val="100000"/>
              <a:buChar char="•"/>
            </a:pPr>
            <a:r>
              <a:rPr lang="en-US" sz="11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Rodič zmírňuje stres z odloučení a aktivně pomáhá s </a:t>
            </a:r>
            <a:r>
              <a:rPr lang="en-US" sz="11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krmením, hygienou a denním režimem</a:t>
            </a:r>
            <a:endParaRPr lang="en-US" sz="1100" dirty="0"/>
          </a:p>
          <a:p>
            <a:pPr marL="223520" indent="-223520" algn="l">
              <a:lnSpc>
                <a:spcPct val="117000"/>
              </a:lnSpc>
              <a:buSzPct val="100000"/>
              <a:buChar char="•"/>
            </a:pPr>
            <a:r>
              <a:rPr lang="en-US" sz="11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Sestra přebírá roli </a:t>
            </a:r>
            <a:r>
              <a:rPr lang="en-US" sz="11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emoční opory i pro rodiče</a:t>
            </a:r>
            <a:r>
              <a:rPr lang="en-US" sz="11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– pracuje s jejich obavami a nejistotami</a:t>
            </a:r>
            <a:endParaRPr lang="en-US" sz="1100" dirty="0"/>
          </a:p>
          <a:p>
            <a:pPr marL="223520" indent="-223520" algn="l">
              <a:lnSpc>
                <a:spcPct val="117000"/>
              </a:lnSpc>
              <a:buSzPct val="100000"/>
              <a:buChar char="•"/>
            </a:pPr>
            <a:r>
              <a:rPr lang="en-US" sz="11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Rodič je </a:t>
            </a:r>
            <a:r>
              <a:rPr lang="en-US" sz="1100" b="1" dirty="0">
                <a:solidFill>
                  <a:srgbClr val="4A4A4A"/>
                </a:solidFill>
                <a:latin typeface="DM Sans Bold" pitchFamily="34" charset="0"/>
                <a:ea typeface="DM Sans Bold" pitchFamily="34" charset="-122"/>
                <a:cs typeface="DM Sans Bold" pitchFamily="34" charset="-120"/>
              </a:rPr>
              <a:t>nejlepším tlumočníkem</a:t>
            </a:r>
            <a:r>
              <a:rPr lang="en-US" sz="110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 potřeb a reakcí dítěte – jeho znalost dítěte je nenahraditelná</a:t>
            </a:r>
            <a:endParaRPr lang="en-US" sz="11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802" y="1247577"/>
            <a:ext cx="4700668" cy="496520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77813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9C5461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Klíčové dovednosti sestry v pediatrii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661475" y="2046486"/>
            <a:ext cx="3496877" cy="2765127"/>
          </a:xfrm>
          <a:prstGeom prst="roundRect">
            <a:avLst>
              <a:gd name="adj" fmla="val 6152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4" name="Shape 2"/>
          <p:cNvSpPr/>
          <p:nvPr/>
        </p:nvSpPr>
        <p:spPr>
          <a:xfrm>
            <a:off x="856832" y="2241848"/>
            <a:ext cx="567021" cy="567035"/>
          </a:xfrm>
          <a:prstGeom prst="ellipse">
            <a:avLst/>
          </a:prstGeom>
          <a:solidFill>
            <a:srgbClr val="E199BB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2800" y="2397720"/>
            <a:ext cx="255085" cy="255091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56832" y="2997895"/>
            <a:ext cx="310616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ABCDE přístup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56832" y="3406577"/>
            <a:ext cx="310616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Airway – Breathing – Circulation – Disability – Exposure: systematický postup v akutních situacích platný i v pediatrii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4347359" y="2046486"/>
            <a:ext cx="3496877" cy="2765127"/>
          </a:xfrm>
          <a:prstGeom prst="roundRect">
            <a:avLst>
              <a:gd name="adj" fmla="val 6152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4542716" y="2241848"/>
            <a:ext cx="567021" cy="567035"/>
          </a:xfrm>
          <a:prstGeom prst="ellipse">
            <a:avLst/>
          </a:prstGeom>
          <a:solidFill>
            <a:srgbClr val="E199BB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98684" y="2397720"/>
            <a:ext cx="255085" cy="25509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4542716" y="2997895"/>
            <a:ext cx="310616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Příprava &amp; monitoring</a:t>
            </a:r>
            <a:endParaRPr lang="en-US" sz="1850" dirty="0"/>
          </a:p>
        </p:txBody>
      </p:sp>
      <p:sp>
        <p:nvSpPr>
          <p:cNvPr id="12" name="Text 8"/>
          <p:cNvSpPr/>
          <p:nvPr/>
        </p:nvSpPr>
        <p:spPr>
          <a:xfrm>
            <a:off x="4542716" y="3406577"/>
            <a:ext cx="310616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Psychická i somatická příprava na výkon, sledování bolesti věkově adekvátními škálami, bezpečné prostředí</a:t>
            </a:r>
            <a:endParaRPr lang="en-US" sz="1450" dirty="0"/>
          </a:p>
        </p:txBody>
      </p:sp>
      <p:sp>
        <p:nvSpPr>
          <p:cNvPr id="13" name="Shape 9"/>
          <p:cNvSpPr/>
          <p:nvPr/>
        </p:nvSpPr>
        <p:spPr>
          <a:xfrm>
            <a:off x="8033244" y="2046486"/>
            <a:ext cx="3496877" cy="2765127"/>
          </a:xfrm>
          <a:prstGeom prst="roundRect">
            <a:avLst>
              <a:gd name="adj" fmla="val 6152"/>
            </a:avLst>
          </a:prstGeom>
          <a:solidFill>
            <a:srgbClr val="FFCCD1"/>
          </a:solidFill>
          <a:ln w="6350">
            <a:solidFill>
              <a:srgbClr val="E5B2B7"/>
            </a:solidFill>
            <a:prstDash val="solid"/>
          </a:ln>
          <a:effectLst>
            <a:outerShdw blurRad="127" dist="24130" dir="2700000" algn="bl" rotWithShape="0">
              <a:srgbClr val="E5B2B7">
                <a:alpha val="100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8228600" y="2241848"/>
            <a:ext cx="567021" cy="567035"/>
          </a:xfrm>
          <a:prstGeom prst="ellipse">
            <a:avLst/>
          </a:prstGeom>
          <a:solidFill>
            <a:srgbClr val="E199BB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84568" y="2397720"/>
            <a:ext cx="255085" cy="255091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8228600" y="2997895"/>
            <a:ext cx="310616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4A4A4A"/>
                </a:solidFill>
                <a:latin typeface="DM Sans SemiBold" pitchFamily="34" charset="0"/>
                <a:ea typeface="DM Sans SemiBold" pitchFamily="34" charset="-122"/>
                <a:cs typeface="DM Sans SemiBold" pitchFamily="34" charset="-120"/>
              </a:rPr>
              <a:t>Edukace rodiny</a:t>
            </a:r>
            <a:endParaRPr lang="en-US" sz="1850" dirty="0"/>
          </a:p>
        </p:txBody>
      </p:sp>
      <p:sp>
        <p:nvSpPr>
          <p:cNvPr id="17" name="Text 12"/>
          <p:cNvSpPr/>
          <p:nvPr/>
        </p:nvSpPr>
        <p:spPr>
          <a:xfrm>
            <a:off x="8228600" y="3406577"/>
            <a:ext cx="310616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A4A4A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Cílem je plná samostatnost rodiny v domácím prostředí – zvládnutí léčebného režimu, pomůcek i ošetřovatelských úkonů</a:t>
            </a:r>
            <a:endParaRPr lang="en-US" sz="1450" dirty="0"/>
          </a:p>
        </p:txBody>
      </p:sp>
      <p:sp>
        <p:nvSpPr>
          <p:cNvPr id="18" name="Shape 13"/>
          <p:cNvSpPr/>
          <p:nvPr/>
        </p:nvSpPr>
        <p:spPr>
          <a:xfrm>
            <a:off x="661475" y="5024239"/>
            <a:ext cx="10868745" cy="755948"/>
          </a:xfrm>
          <a:prstGeom prst="roundRect">
            <a:avLst>
              <a:gd name="adj" fmla="val 22504"/>
            </a:avLst>
          </a:prstGeom>
          <a:solidFill>
            <a:srgbClr val="FFCCD1"/>
          </a:solidFill>
          <a:ln/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482" y="5291931"/>
            <a:ext cx="236234" cy="189012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1275723" y="5260479"/>
            <a:ext cx="10675075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DM Sans" pitchFamily="34" charset="0"/>
                <a:ea typeface="DM Sans" pitchFamily="34" charset="-122"/>
                <a:cs typeface="DM Sans" pitchFamily="34" charset="-120"/>
              </a:rPr>
              <a:t>Sestra v pediatrii není jen ošetřovatelka – je průvodkyní dítěte i celé rodiny na cestě k uzdravení.</a:t>
            </a:r>
            <a:endParaRPr lang="en-US" sz="14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1070</Words>
  <Application>Microsoft Office PowerPoint</Application>
  <PresentationFormat>Širokoúhlá obrazovka</PresentationFormat>
  <Paragraphs>170</Paragraphs>
  <Slides>20</Slides>
  <Notes>20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6" baseType="lpstr">
      <vt:lpstr>DM Sans SemiBold</vt:lpstr>
      <vt:lpstr>Arial</vt:lpstr>
      <vt:lpstr>DM Sans</vt:lpstr>
      <vt:lpstr>Twemoji Mozilla</vt:lpstr>
      <vt:lpstr>DM Sans Bold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2026-08-30T18:52:29Z</dcterms:created>
  <dcterms:modified xsi:type="dcterms:W3CDTF">2026-08-30T18:53:14Z</dcterms:modified>
</cp:coreProperties>
</file>