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90" r:id="rId3"/>
    <p:sldId id="291" r:id="rId4"/>
    <p:sldId id="292" r:id="rId5"/>
    <p:sldId id="293" r:id="rId6"/>
    <p:sldId id="277" r:id="rId7"/>
    <p:sldId id="297" r:id="rId8"/>
    <p:sldId id="295" r:id="rId9"/>
    <p:sldId id="296" r:id="rId10"/>
    <p:sldId id="294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8597E-0167-4705-A84B-F1E715F10581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9F757-AB2F-4B1A-9C03-7C5249873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9866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38C5C1-6F8D-4B2E-9F47-2563537DE0C7}" type="slidenum">
              <a:rPr lang="cs-CZ" smtClean="0"/>
              <a:pPr eaLnBrk="1" hangingPunct="1"/>
              <a:t>6</a:t>
            </a:fld>
            <a:endParaRPr lang="cs-CZ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6CABF9-E3BA-CE20-1BB5-5060D153A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6609B99-572A-8331-4D8A-7824A5F89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62DC8C4-F00F-20C4-E71E-53DE862AC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1FD073-7E23-7F29-918E-FD8FC8FBC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FF790C-F27A-3BA6-1781-DD0D676E3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082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F3F240-391A-6669-D131-4BCF7E4C8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131B71-6E74-C69B-0E28-C9CA76541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0D0417F-A776-715A-EF24-C952E2A53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574ACD1-2DC1-CA39-011A-CE57FAA6B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2128209-1A9F-655A-12F7-091B142D0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747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3CFC2B-D2AA-0F42-2485-CD3240285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B5FE9B-3976-12B1-35CC-5446EF08D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4CF3DE-BFD1-87EB-1CF8-0573FCC3E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D55CFD-B6B4-8B85-AB9D-505769B9B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B9DD520-3508-6CB0-C812-7C8879D95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516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6A93CA-C8EC-31F6-CC81-3B71B50E1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670BD2-AAF9-37AA-1BE9-E9BCBA36C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D3FD46B-17C9-41F0-2799-AAF6DE312B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0C789FA-7E51-268D-D303-B37D2949C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24DA2F-609F-141C-33FD-7391BB1BD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1763F0-042D-AEB3-E57C-C95294711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820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5CCF85-7AEF-D5D7-D8B2-8EC4FB1B9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516D5BD-D4BD-EC55-3DEB-F5B9A60ED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F4B3040-FDE6-963E-9E7A-B307AF510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0865BAA-B4B5-CD97-3F9A-A9F2B6E528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5EBCDBD-8A1E-4B41-A0B7-60988B43EC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2B5188A-D826-EC8F-45C0-6FEB9244A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0D6F616-31AA-4D33-970A-CE7689D85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D467BE6-72A8-F9EE-1BD8-19E36D5E1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83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E58CAD-8058-3DD6-C068-C8213DF1A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B7A680E-2E74-3692-4A35-D91FEC0FF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7F926C2-D579-E5BF-970D-8FB3DC2B2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81C663-6FBA-AB1F-B874-A63744C31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140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FED58F3-CDA6-3AFC-DEDF-3D9130255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31F8B3E-E87F-37C2-0E8C-FE914194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5CBDFC6-FBFF-D858-FE10-591C6CB4A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11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A2AB79-65C5-DC4B-0180-6E8F67174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FDB5B7E-2A7A-E989-86F5-5A9B345152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2CB1BA7-1F45-19C2-B93C-8960A6A5EA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E1EE3B-B097-6337-F47E-7BC4FF5C4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9222F27-82E2-7FAB-9889-3C94C9E2D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CD4156-F244-DC8F-6EE1-0B449A1E2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17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ED37DE-397E-D69C-3A5C-9AEE3119F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0E5FB82-21BE-2442-EC4D-95E03FDC2B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74396E5-E97A-33EF-C380-EE0A166446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13D2147-C3D4-D498-D652-610AF83D1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5328669-629B-ACBF-1848-9278DFEA1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7740181-F5A2-2D06-715F-5D207B6EB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75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A9F33E-DC84-A1CD-8352-AB34D6FFD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799A381-B2E8-138E-C002-C941E0E8B4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C8357B-081A-158B-F946-C99A4ECFD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ABBBAE-E516-D5AF-B2E3-9CC01C27C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4046A05-1616-1C6A-E3FE-ACBCB41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07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3F2F3F5-EBA4-3DC6-D6B7-A02A60A62E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9614AFF-B08D-3ADB-A30C-CD4C7D551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E2E63E-A044-9DF3-4877-70A34F49E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4594B6B-7918-2F3A-5F17-6B3329224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5E095A-F66F-F014-2A03-57E00A533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34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6052A81-7C7B-0C7B-4321-6306C6BA9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D0593C8-BA6F-CE7F-70A8-E38689EE9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E7E8A2-B2BC-0B5E-CB11-AC928AE3F8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EF8A7-FFEB-461F-AD41-F0E8033FF444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7B65EF-0E1E-4CAC-8922-F2BB432934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15F83A-B212-0B7B-D155-6B1C531910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680A-10A8-4D36-9097-402B36EA04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8320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A0ACD4-458D-1A5E-D4B3-C77A744016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92452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cs-CZ" dirty="0"/>
              <a:t>Rovnovážná poloha tuhého tělesa</a:t>
            </a:r>
            <a:br>
              <a:rPr lang="cs-CZ" dirty="0"/>
            </a:br>
            <a:r>
              <a:rPr lang="cs-CZ" dirty="0"/>
              <a:t>(Fyz65)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9A7E940-DB09-1EED-226C-B3BD7DF81D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95098" y="4667513"/>
            <a:ext cx="5801802" cy="1033572"/>
          </a:xfrm>
        </p:spPr>
        <p:txBody>
          <a:bodyPr/>
          <a:lstStyle/>
          <a:p>
            <a:r>
              <a:rPr lang="cs-CZ" sz="2400" b="1" dirty="0">
                <a:solidFill>
                  <a:srgbClr val="595959"/>
                </a:solidFill>
                <a:latin typeface="+mj-lt"/>
                <a:ea typeface="+mj-ea"/>
                <a:cs typeface="Times New Roman" pitchFamily="18" charset="0"/>
              </a:rPr>
              <a:t>Podmínky rovnovážné polohy tuhého tělesa</a:t>
            </a:r>
          </a:p>
          <a:p>
            <a:r>
              <a:rPr lang="cs-CZ" sz="2400" b="1" dirty="0">
                <a:solidFill>
                  <a:srgbClr val="595959"/>
                </a:solidFill>
                <a:latin typeface="+mj-lt"/>
                <a:ea typeface="+mj-ea"/>
                <a:cs typeface="Times New Roman" pitchFamily="18" charset="0"/>
              </a:rPr>
              <a:t>Případy rovnovážných poloh tuhého tělesa</a:t>
            </a:r>
          </a:p>
          <a:p>
            <a:endParaRPr lang="cs-CZ" dirty="0"/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1087307" y="5937919"/>
            <a:ext cx="1257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17. 7. 2025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599214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47755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6298076-30ED-E6A7-D515-B476C99AA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B6FE4-69B5-40EB-A57E-B1D7D9519891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3876C92-9D92-599F-CD1B-ABB3DEB7CD55}"/>
              </a:ext>
            </a:extLst>
          </p:cNvPr>
          <p:cNvSpPr txBox="1"/>
          <p:nvPr/>
        </p:nvSpPr>
        <p:spPr>
          <a:xfrm>
            <a:off x="479376" y="548680"/>
            <a:ext cx="1116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595959"/>
                </a:solidFill>
                <a:latin typeface="+mj-lt"/>
                <a:ea typeface="+mj-ea"/>
                <a:cs typeface="Times New Roman" pitchFamily="18" charset="0"/>
              </a:rPr>
              <a:t>Podmínky rovnovážné polohy tuhého tělesa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706D80B-EAF9-CBAA-693A-4B17DE7083EB}"/>
              </a:ext>
            </a:extLst>
          </p:cNvPr>
          <p:cNvSpPr txBox="1"/>
          <p:nvPr/>
        </p:nvSpPr>
        <p:spPr>
          <a:xfrm>
            <a:off x="479376" y="1196752"/>
            <a:ext cx="11305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Těleso je v rovnovážné poloze, jestliže se pohybový účinek všech sil působících na těleso navzájem ruší a těleso je v klidu.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CF6AC90-B01C-C4D6-51CE-DFFB783FC60D}"/>
                  </a:ext>
                </a:extLst>
              </p:cNvPr>
              <p:cNvSpPr txBox="1"/>
              <p:nvPr/>
            </p:nvSpPr>
            <p:spPr>
              <a:xfrm>
                <a:off x="515380" y="1871322"/>
                <a:ext cx="11161240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Podmínka rovnováhy sil:</a:t>
                </a:r>
              </a:p>
              <a:p>
                <a:r>
                  <a:rPr lang="cs-CZ" dirty="0"/>
                  <a:t>Těleso je v rovnovážné poloze, je-li výslednice všech sil působící na těleso rovna nule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CF6AC90-B01C-C4D6-51CE-DFFB783FC6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380" y="1871322"/>
                <a:ext cx="11161240" cy="1046440"/>
              </a:xfrm>
              <a:prstGeom prst="rect">
                <a:avLst/>
              </a:prstGeom>
              <a:blipFill>
                <a:blip r:embed="rId2"/>
                <a:stretch>
                  <a:fillRect l="-492" t="-34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9770887-AAE7-2501-9AEC-64EC0BC8149C}"/>
                  </a:ext>
                </a:extLst>
              </p:cNvPr>
              <p:cNvSpPr txBox="1"/>
              <p:nvPr/>
            </p:nvSpPr>
            <p:spPr>
              <a:xfrm>
                <a:off x="593999" y="3291369"/>
                <a:ext cx="1116124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Podmínka rovnováhy momentů sil:</a:t>
                </a:r>
              </a:p>
              <a:p>
                <a:r>
                  <a:rPr lang="cs-CZ" dirty="0"/>
                  <a:t>Těleso točivé kolem nehybné osy je v rovnovážné poloze, je-li vzhledem k této ose výsledný moment všech sil působících na těleso nulový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𝑴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9770887-AAE7-2501-9AEC-64EC0BC814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99" y="3291369"/>
                <a:ext cx="11161240" cy="1323439"/>
              </a:xfrm>
              <a:prstGeom prst="rect">
                <a:avLst/>
              </a:prstGeom>
              <a:blipFill>
                <a:blip r:embed="rId3"/>
                <a:stretch>
                  <a:fillRect l="-437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A7E82F57-7EC8-F30F-B125-04C24B27EEF3}"/>
              </a:ext>
            </a:extLst>
          </p:cNvPr>
          <p:cNvSpPr txBox="1"/>
          <p:nvPr/>
        </p:nvSpPr>
        <p:spPr>
          <a:xfrm>
            <a:off x="593999" y="5216056"/>
            <a:ext cx="10967198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Tuhé těleso je v rovnovážné poloze, jestliže je vektorový součet všech sil, které na těleso působí, i vektorový součet všech momentů těchto sil rovný nule. Současně musí být těleso v klidu.</a:t>
            </a:r>
          </a:p>
        </p:txBody>
      </p:sp>
    </p:spTree>
    <p:extLst>
      <p:ext uri="{BB962C8B-B14F-4D97-AF65-F5344CB8AC3E}">
        <p14:creationId xmlns:p14="http://schemas.microsoft.com/office/powerpoint/2010/main" val="1459570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DC238A38-1132-A59F-9E1C-839BBEDDD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B6FE4-69B5-40EB-A57E-B1D7D9519891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BFF3727-D430-D760-396E-F5A8CB0C2845}"/>
              </a:ext>
            </a:extLst>
          </p:cNvPr>
          <p:cNvSpPr txBox="1"/>
          <p:nvPr/>
        </p:nvSpPr>
        <p:spPr>
          <a:xfrm>
            <a:off x="479376" y="548680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595959"/>
                </a:solidFill>
                <a:latin typeface="+mj-lt"/>
                <a:ea typeface="+mj-ea"/>
                <a:cs typeface="Times New Roman" pitchFamily="18" charset="0"/>
              </a:rPr>
              <a:t>Případy rovnovážných poloh tuhého tělesa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66AD7B7-6E2A-8BA0-F92C-CA1ACD593795}"/>
              </a:ext>
            </a:extLst>
          </p:cNvPr>
          <p:cNvSpPr txBox="1"/>
          <p:nvPr/>
        </p:nvSpPr>
        <p:spPr>
          <a:xfrm>
            <a:off x="483925" y="1125400"/>
            <a:ext cx="11377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tuhé těleso vychýlíme z rovnovážné polohy, změní se rozložení sil působících na těleso vzhledem k ose, přičemž podmínky rovnováhy nemusí být splněny. Mohou nastat tyto tři případy: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1C69A-A8AE-2405-7516-65B53238EE76}"/>
              </a:ext>
            </a:extLst>
          </p:cNvPr>
          <p:cNvSpPr txBox="1"/>
          <p:nvPr/>
        </p:nvSpPr>
        <p:spPr>
          <a:xfrm>
            <a:off x="481254" y="1886786"/>
            <a:ext cx="11305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Stálou (stabilní) rovnovážnou polohu </a:t>
            </a:r>
            <a:r>
              <a:rPr lang="cs-CZ" dirty="0"/>
              <a:t>má těleso, které se po vychýlení z této polohy vrací zpět do této polohy. Tuto polohu má například kulička v nejnižším bodě kulové misky nebo těleso otáčivé kolem vodorovné osy umístěné nad těžištěm tuhého tělesa – viz obrázek.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DECC19B-E273-00DB-4F29-B281ECB23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471" y="3140968"/>
            <a:ext cx="765905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32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98D2FB7-1A46-9002-3EEC-29252FE09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B6FE4-69B5-40EB-A57E-B1D7D9519891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E6545ED-F06F-6DA1-283B-0588193D9A6C}"/>
              </a:ext>
            </a:extLst>
          </p:cNvPr>
          <p:cNvSpPr txBox="1"/>
          <p:nvPr/>
        </p:nvSpPr>
        <p:spPr>
          <a:xfrm>
            <a:off x="407368" y="548680"/>
            <a:ext cx="11305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Vratkou neboli labilní rovnovážnou polohu </a:t>
            </a:r>
            <a:r>
              <a:rPr lang="cs-CZ" dirty="0"/>
              <a:t> má těleso, které se po vychýlení z této polohy do ní nevrací, ale přechází do nové stálé polohy. Tuto polohu má kulička v nejvyšším bodě převrácené kulové misky nebo těleso otáčivé kolem vodorovné osy umístěné pod těžištěm tuhého tělesa  - viz obrázek.</a:t>
            </a:r>
            <a:endParaRPr lang="cs-CZ" b="1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CED4E4A-1A7E-4872-3F36-B48D8354B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110" y="1988840"/>
            <a:ext cx="9277781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1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FBB33F2-E9FA-E43A-202C-A92175848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B6FE4-69B5-40EB-A57E-B1D7D9519891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4875529-A638-B106-E1E1-18D9D33AE3E0}"/>
              </a:ext>
            </a:extLst>
          </p:cNvPr>
          <p:cNvSpPr txBox="1"/>
          <p:nvPr/>
        </p:nvSpPr>
        <p:spPr>
          <a:xfrm>
            <a:off x="407368" y="404664"/>
            <a:ext cx="11449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Volnou neboli indiferentní rovnovážnou polohu</a:t>
            </a:r>
            <a:r>
              <a:rPr lang="cs-CZ" dirty="0"/>
              <a:t> má těleso, které zůstává po vychýlení v jakékoliv nové poloze. Tuto polohu má například kulička na vodorovné rovině nebo těleso otáčivé kolem vodorovné osy procházející těžištěm - viz  obrázek.</a:t>
            </a:r>
            <a:endParaRPr lang="cs-CZ" b="1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9E5FDB4-63D6-4888-D518-70DC1E5C2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00" y="1844824"/>
            <a:ext cx="9906801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493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Zástupný symbol pro obsah 2"/>
          <p:cNvSpPr txBox="1">
            <a:spLocks/>
          </p:cNvSpPr>
          <p:nvPr/>
        </p:nvSpPr>
        <p:spPr bwMode="auto">
          <a:xfrm>
            <a:off x="1992313" y="333376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endParaRPr lang="cs-CZ" sz="3200">
              <a:latin typeface="Calibri" pitchFamily="34" charset="0"/>
            </a:endParaRPr>
          </a:p>
        </p:txBody>
      </p:sp>
      <p:sp>
        <p:nvSpPr>
          <p:cNvPr id="2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112125" y="6232228"/>
            <a:ext cx="2133600" cy="365125"/>
          </a:xfrm>
        </p:spPr>
        <p:txBody>
          <a:bodyPr/>
          <a:lstStyle/>
          <a:p>
            <a:pPr>
              <a:defRPr/>
            </a:pPr>
            <a:fld id="{90B20491-C6EB-4F02-A40B-8E724C69EDBB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A553553-C1A3-3C40-CD3E-15299353E2EA}"/>
              </a:ext>
            </a:extLst>
          </p:cNvPr>
          <p:cNvSpPr txBox="1"/>
          <p:nvPr/>
        </p:nvSpPr>
        <p:spPr>
          <a:xfrm>
            <a:off x="263352" y="333376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595959"/>
                </a:solidFill>
                <a:latin typeface="+mj-lt"/>
                <a:ea typeface="+mj-ea"/>
                <a:cs typeface="Times New Roman" pitchFamily="18" charset="0"/>
              </a:rPr>
              <a:t>Stabilita podepřených těles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9BEB394-5AC0-B149-7C53-FBC58ED1B6AD}"/>
              </a:ext>
            </a:extLst>
          </p:cNvPr>
          <p:cNvSpPr txBox="1"/>
          <p:nvPr/>
        </p:nvSpPr>
        <p:spPr>
          <a:xfrm>
            <a:off x="335360" y="980728"/>
            <a:ext cx="11449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Těleso </a:t>
            </a:r>
            <a:r>
              <a:rPr lang="cs-CZ" b="1" dirty="0"/>
              <a:t>podepřené na ploše </a:t>
            </a:r>
            <a:r>
              <a:rPr lang="cs-CZ" dirty="0"/>
              <a:t>je ve stálé rovnovážné poloze, jestliže svislá těžnice prochází podstavou tělesa.</a:t>
            </a:r>
          </a:p>
          <a:p>
            <a:r>
              <a:rPr lang="cs-CZ" dirty="0"/>
              <a:t>Ve stálé rovnovážné poloze je také těleso podepřené alespoň ve třech bodech, které neleží na společné přímce, pokud svislá těžnice protíná plochu vymezenou těmito body.</a:t>
            </a:r>
          </a:p>
          <a:p>
            <a:r>
              <a:rPr lang="cs-CZ" dirty="0"/>
              <a:t>Těleso, které je ve stálé rovnovážné poloze, může mít různou stabilitu. </a:t>
            </a:r>
          </a:p>
          <a:p>
            <a:r>
              <a:rPr lang="cs-CZ" b="1" dirty="0"/>
              <a:t>Stabilita tělesa je určena mechanickou prací, kterou je třeba vykonat, abychom podepřené těleso přemístili z rovnovážné polohy stálé do rovnovážné polohy vratké (labilní).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DF12A1AD-E379-A715-395F-FD1E640F04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955652"/>
            <a:ext cx="5084434" cy="35283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E93F6065-4F13-7869-A7D7-1C0A4A4EDE70}"/>
                  </a:ext>
                </a:extLst>
              </p:cNvPr>
              <p:cNvSpPr txBox="1"/>
              <p:nvPr/>
            </p:nvSpPr>
            <p:spPr>
              <a:xfrm>
                <a:off x="5319218" y="2785999"/>
                <a:ext cx="643684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Otáčíme-li kvádr (viz obrázek) o hmotnosti m kolem jedné jeho hrany jako osy otáčení ze stálé polohy do polohy vratké, jeho těžiště T vystoupí z původní výšky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do nové výšky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400" dirty="0"/>
                  <a:t>. Protože při zvedání těžiště o výšku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přemáháme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sz="1400" dirty="0"/>
                  <a:t>, vykonáme mechanickou práci 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𝑚𝑔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r>
                  <a:rPr lang="cs-CZ" sz="1400" dirty="0"/>
                  <a:t>Tato práce, která se rovná přírůstku jeho tíhové (potenciální) energie, je mírou stability tělesa na vodorovné podložce.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E93F6065-4F13-7869-A7D7-1C0A4A4EDE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9218" y="2785999"/>
                <a:ext cx="6436846" cy="2031325"/>
              </a:xfrm>
              <a:prstGeom prst="rect">
                <a:avLst/>
              </a:prstGeom>
              <a:blipFill>
                <a:blip r:embed="rId4"/>
                <a:stretch>
                  <a:fillRect l="-284" t="-601" b="-24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C7930A19-2A24-5CEF-31A4-6D5287C41153}"/>
              </a:ext>
            </a:extLst>
          </p:cNvPr>
          <p:cNvSpPr txBox="1"/>
          <p:nvPr/>
        </p:nvSpPr>
        <p:spPr>
          <a:xfrm>
            <a:off x="5447928" y="4941168"/>
            <a:ext cx="61206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Stabilita podepřeného tělesa je tím větší, čím je hmotnost tělesa, čím níže je jeho těžiště a čím větší je vzdálenost svislé těžnice od překlápěcí hrany.</a:t>
            </a:r>
          </a:p>
          <a:p>
            <a:r>
              <a:rPr lang="cs-CZ" dirty="0"/>
              <a:t>Proto mají velkou stabilitu zejména těžká tělesa s nízko položeným těžištěm a velkou plochou podstavy.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E999F1-E11F-DBD8-4084-FF23CA1D4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599" t="52290" r="6201" b="8406"/>
          <a:stretch/>
        </p:blipFill>
        <p:spPr>
          <a:xfrm>
            <a:off x="134907" y="1344824"/>
            <a:ext cx="5816020" cy="416835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E194C9F-5A27-7CAF-3ECE-71CD07AA48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16" t="8348" r="49940" b="60695"/>
          <a:stretch/>
        </p:blipFill>
        <p:spPr>
          <a:xfrm>
            <a:off x="6241075" y="1796935"/>
            <a:ext cx="5653091" cy="3264130"/>
          </a:xfrm>
          <a:prstGeom prst="rect">
            <a:avLst/>
          </a:prstGeom>
        </p:spPr>
      </p:pic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8D957954-6837-5C1E-3889-1328E40FFCCE}"/>
              </a:ext>
            </a:extLst>
          </p:cNvPr>
          <p:cNvCxnSpPr/>
          <p:nvPr/>
        </p:nvCxnSpPr>
        <p:spPr>
          <a:xfrm>
            <a:off x="6048294" y="206734"/>
            <a:ext cx="0" cy="6400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7273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C02ADC4-E72C-9B3D-B0C6-58A02B9A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918"/>
          <a:stretch/>
        </p:blipFill>
        <p:spPr>
          <a:xfrm>
            <a:off x="2295078" y="78222"/>
            <a:ext cx="6300282" cy="274449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BB85B2E-08F7-6A02-CB29-411591A3E7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120"/>
          <a:stretch/>
        </p:blipFill>
        <p:spPr>
          <a:xfrm>
            <a:off x="2295078" y="2888351"/>
            <a:ext cx="6525569" cy="342165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4C1080A-F364-08DF-01D1-70E9708FC0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43" y="349858"/>
            <a:ext cx="1656715" cy="239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57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A452B9-A6B9-AD6B-E188-767389DA76D5}"/>
              </a:ext>
            </a:extLst>
          </p:cNvPr>
          <p:cNvSpPr txBox="1"/>
          <p:nvPr/>
        </p:nvSpPr>
        <p:spPr>
          <a:xfrm>
            <a:off x="548640" y="341906"/>
            <a:ext cx="834887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4DBBD68-00D8-031E-736E-0C5039EDA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563" b="10144"/>
          <a:stretch/>
        </p:blipFill>
        <p:spPr>
          <a:xfrm>
            <a:off x="1804530" y="341906"/>
            <a:ext cx="7247779" cy="201168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4AD441C-5380-8878-A772-3DE973F957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995" y="2505903"/>
            <a:ext cx="6926079" cy="418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48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F25FF3E-3200-EAA1-77F4-F84670974EB5}"/>
              </a:ext>
            </a:extLst>
          </p:cNvPr>
          <p:cNvSpPr txBox="1"/>
          <p:nvPr/>
        </p:nvSpPr>
        <p:spPr>
          <a:xfrm>
            <a:off x="5308821" y="3044279"/>
            <a:ext cx="1574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5982768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552</Words>
  <Application>Microsoft Office PowerPoint</Application>
  <PresentationFormat>Širokoúhlá obrazovka</PresentationFormat>
  <Paragraphs>40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Motiv Office</vt:lpstr>
      <vt:lpstr>Rovnovážná poloha tuhého tělesa (Fyz65)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11</cp:revision>
  <dcterms:created xsi:type="dcterms:W3CDTF">2024-12-28T13:13:08Z</dcterms:created>
  <dcterms:modified xsi:type="dcterms:W3CDTF">2025-07-17T09:51:44Z</dcterms:modified>
</cp:coreProperties>
</file>