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1" r:id="rId8"/>
    <p:sldId id="265" r:id="rId9"/>
    <p:sldId id="262" r:id="rId10"/>
    <p:sldId id="263" r:id="rId11"/>
    <p:sldId id="26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3/14/2023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3/14/2023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236EC65-4D16-A9DF-1F10-B7CE72F7110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KOMUNISMUS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19752BB-965B-E5EF-F7B7-813F5BE7492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03011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77838FB-8D68-18FD-89F9-2567F7420B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KOMUNISMUS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8158FA5-C07E-71BF-7EBC-C7A569A0B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- politická ideologie</a:t>
            </a:r>
          </a:p>
          <a:p>
            <a:r>
              <a:rPr lang="cs-CZ" dirty="0"/>
              <a:t>Z latinského </a:t>
            </a:r>
            <a:r>
              <a:rPr lang="cs-CZ" dirty="0" err="1"/>
              <a:t>communis</a:t>
            </a:r>
            <a:r>
              <a:rPr lang="cs-CZ" dirty="0"/>
              <a:t> – </a:t>
            </a:r>
            <a:r>
              <a:rPr lang="cs-CZ" i="1" dirty="0"/>
              <a:t>společný</a:t>
            </a:r>
          </a:p>
          <a:p>
            <a:r>
              <a:rPr lang="cs-CZ" dirty="0"/>
              <a:t>Teoretici – </a:t>
            </a:r>
            <a:r>
              <a:rPr lang="cs-CZ" b="1" dirty="0"/>
              <a:t>Karl Marx, Fridrich Engels</a:t>
            </a:r>
          </a:p>
          <a:p>
            <a:pPr lvl="1"/>
            <a:r>
              <a:rPr lang="cs-CZ" dirty="0"/>
              <a:t>Nadřazenost dělnické třídy</a:t>
            </a:r>
          </a:p>
          <a:p>
            <a:pPr lvl="1"/>
            <a:r>
              <a:rPr lang="cs-CZ" dirty="0"/>
              <a:t>Revolučnost</a:t>
            </a:r>
          </a:p>
          <a:p>
            <a:pPr lvl="1"/>
            <a:r>
              <a:rPr lang="cs-CZ" dirty="0"/>
              <a:t>Svržení kapitalismu</a:t>
            </a:r>
          </a:p>
          <a:p>
            <a:r>
              <a:rPr lang="cs-CZ" dirty="0"/>
              <a:t>Komunistický manifest</a:t>
            </a:r>
          </a:p>
        </p:txBody>
      </p:sp>
    </p:spTree>
    <p:extLst>
      <p:ext uri="{BB962C8B-B14F-4D97-AF65-F5344CB8AC3E}">
        <p14:creationId xmlns:p14="http://schemas.microsoft.com/office/powerpoint/2010/main" val="31075926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FFDA04-A722-1FFC-36D9-2C6107D441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HISTORIE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964D49C-85FC-74E1-7833-424FF3574E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1864 Londýn – První internacionála</a:t>
            </a:r>
          </a:p>
          <a:p>
            <a:pPr lvl="1"/>
            <a:r>
              <a:rPr lang="cs-CZ" dirty="0"/>
              <a:t>= Mezinárodní asociace pracujících</a:t>
            </a:r>
          </a:p>
          <a:p>
            <a:r>
              <a:rPr lang="cs-CZ" b="1" dirty="0"/>
              <a:t>1889 – Druhá internacionála</a:t>
            </a:r>
          </a:p>
          <a:p>
            <a:pPr lvl="1"/>
            <a:r>
              <a:rPr lang="cs-CZ" dirty="0"/>
              <a:t>=Dělnická internacionála</a:t>
            </a:r>
          </a:p>
          <a:p>
            <a:pPr lvl="1"/>
            <a:r>
              <a:rPr lang="cs-CZ" dirty="0"/>
              <a:t>Prosadili 1. květen jako svátek práce a 8. březen jako mezinárodní den žen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39668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CBA79D6-DBCE-3A6E-B768-C31C72216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SITUACE V RUSKU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2BF582D-FEDE-2371-A7C5-DFC3008425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1903 – Lenin se odděluje od Ruské sociálně demokratické dělnické strany (menševici)=&gt; vznik Ruské komunistické strany (bolševici)</a:t>
            </a:r>
          </a:p>
          <a:p>
            <a:r>
              <a:rPr lang="cs-CZ" dirty="0"/>
              <a:t>Listopad 1917 – Velká říjnová socialistická revoluce</a:t>
            </a:r>
          </a:p>
          <a:p>
            <a:r>
              <a:rPr lang="cs-CZ" dirty="0"/>
              <a:t>1922 – Sovětský svaz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85803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6CF87F-84D4-2F9D-20B8-63B4233B82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LENIN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C2F896-3ECF-7514-DEAB-1F3D921087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Vladimír Iljič </a:t>
            </a:r>
            <a:r>
              <a:rPr lang="cs-CZ" dirty="0" err="1"/>
              <a:t>Uljanov</a:t>
            </a:r>
            <a:endParaRPr lang="cs-CZ" dirty="0"/>
          </a:p>
          <a:p>
            <a:r>
              <a:rPr lang="cs-CZ" dirty="0"/>
              <a:t>Organizátor bolševického převratu</a:t>
            </a:r>
          </a:p>
          <a:p>
            <a:r>
              <a:rPr lang="cs-CZ" dirty="0"/>
              <a:t>Spolupracovník – L. D. Trocký</a:t>
            </a:r>
          </a:p>
          <a:p>
            <a:r>
              <a:rPr lang="cs-CZ" dirty="0"/>
              <a:t>Nutné zlikvidovat imperialismus (nejvyšší forma kapitalismu)</a:t>
            </a:r>
          </a:p>
          <a:p>
            <a:r>
              <a:rPr lang="cs-CZ" dirty="0"/>
              <a:t>Stát a revoluce – teoretické základy reálného socialismu</a:t>
            </a:r>
          </a:p>
          <a:p>
            <a:r>
              <a:rPr lang="cs-CZ" dirty="0" err="1"/>
              <a:t>Čeka</a:t>
            </a:r>
            <a:r>
              <a:rPr lang="cs-CZ" dirty="0"/>
              <a:t> – tajná policie</a:t>
            </a:r>
          </a:p>
          <a:p>
            <a:r>
              <a:rPr lang="cs-CZ" b="1" dirty="0"/>
              <a:t>1919 – Třetí internacionála – Kominterna </a:t>
            </a:r>
            <a:r>
              <a:rPr lang="cs-CZ" dirty="0"/>
              <a:t>– koordinace mezinárodního hnutí</a:t>
            </a:r>
          </a:p>
          <a:p>
            <a:r>
              <a:rPr lang="cs-CZ" dirty="0"/>
              <a:t>1922 – odchod z politiky, 1924 – Lenin umírá</a:t>
            </a:r>
          </a:p>
        </p:txBody>
      </p:sp>
    </p:spTree>
    <p:extLst>
      <p:ext uri="{BB962C8B-B14F-4D97-AF65-F5344CB8AC3E}">
        <p14:creationId xmlns:p14="http://schemas.microsoft.com/office/powerpoint/2010/main" val="32369979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65B8BB-8BC5-569C-F70C-5C29A2FE26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LENIN</a:t>
            </a:r>
          </a:p>
        </p:txBody>
      </p:sp>
      <p:pic>
        <p:nvPicPr>
          <p:cNvPr id="3074" name="Picture 2" descr="Vladimír Iljič Lenin ve Švýcarsku,1917">
            <a:extLst>
              <a:ext uri="{FF2B5EF4-FFF2-40B4-BE49-F238E27FC236}">
                <a16:creationId xmlns:a16="http://schemas.microsoft.com/office/drawing/2014/main" id="{F9108304-EB36-F048-636B-AF0D21059DB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2664968"/>
            <a:ext cx="2438400" cy="3102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504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E2E007-80E5-9AED-DCBA-8A19099FF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STALIN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C74B8E3-D3A0-C30F-A863-BDE3ACF931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Josif Vissarionovič </a:t>
            </a:r>
            <a:r>
              <a:rPr lang="cs-CZ" dirty="0" err="1"/>
              <a:t>Džugašvili</a:t>
            </a:r>
            <a:endParaRPr lang="cs-CZ" dirty="0"/>
          </a:p>
          <a:p>
            <a:r>
              <a:rPr lang="cs-CZ" dirty="0"/>
              <a:t>Soupeř Trockého, nástupce Lenina</a:t>
            </a:r>
          </a:p>
          <a:p>
            <a:r>
              <a:rPr lang="cs-CZ" dirty="0"/>
              <a:t>Drsné čistky</a:t>
            </a:r>
          </a:p>
          <a:p>
            <a:r>
              <a:rPr lang="cs-CZ" dirty="0"/>
              <a:t>Kult osobnosti</a:t>
            </a:r>
          </a:p>
          <a:p>
            <a:r>
              <a:rPr lang="cs-CZ" dirty="0"/>
              <a:t>Programy kolektivizace a industrializace SSSR=&gt; hladomor na Ukrajině, gulagy</a:t>
            </a:r>
          </a:p>
          <a:p>
            <a:r>
              <a:rPr lang="cs-CZ" dirty="0"/>
              <a:t>1953 – Stalin umírá</a:t>
            </a:r>
          </a:p>
        </p:txBody>
      </p:sp>
    </p:spTree>
    <p:extLst>
      <p:ext uri="{BB962C8B-B14F-4D97-AF65-F5344CB8AC3E}">
        <p14:creationId xmlns:p14="http://schemas.microsoft.com/office/powerpoint/2010/main" val="13030956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DE8F105-D40A-E956-79DF-5CC19CFB3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STALIN</a:t>
            </a:r>
          </a:p>
        </p:txBody>
      </p:sp>
      <p:pic>
        <p:nvPicPr>
          <p:cNvPr id="2050" name="Picture 2" descr="Stalin v roce 1945">
            <a:extLst>
              <a:ext uri="{FF2B5EF4-FFF2-40B4-BE49-F238E27FC236}">
                <a16:creationId xmlns:a16="http://schemas.microsoft.com/office/drawing/2014/main" id="{FBD43D38-88EA-DAC7-EBA1-8CB3FD31E74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588" y="2557463"/>
            <a:ext cx="2838823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81187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F8EDA1A-EF6F-7232-3386-3DC2CCE10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TROCKÝ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B12C2F0-6F4B-3B4B-3471-EAA7745CC5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Lev </a:t>
            </a:r>
            <a:r>
              <a:rPr lang="cs-CZ" dirty="0" err="1"/>
              <a:t>Davidovič</a:t>
            </a:r>
            <a:r>
              <a:rPr lang="cs-CZ" dirty="0"/>
              <a:t> </a:t>
            </a:r>
            <a:r>
              <a:rPr lang="cs-CZ" dirty="0" err="1"/>
              <a:t>Bronštejn</a:t>
            </a:r>
            <a:endParaRPr lang="cs-CZ" dirty="0"/>
          </a:p>
          <a:p>
            <a:r>
              <a:rPr lang="cs-CZ" dirty="0"/>
              <a:t>Nejbližší spolupracovník Lenina, měl na starosti bojové akce</a:t>
            </a:r>
          </a:p>
          <a:p>
            <a:r>
              <a:rPr lang="cs-CZ" dirty="0"/>
              <a:t>V nemilosti Stalina =&gt; odchod do Turecka, později do Mexika</a:t>
            </a:r>
          </a:p>
          <a:p>
            <a:r>
              <a:rPr lang="cs-CZ" dirty="0"/>
              <a:t>Věřil v nastolení komunismu po celém světě=&gt; permanentní revoluce</a:t>
            </a:r>
          </a:p>
          <a:p>
            <a:r>
              <a:rPr lang="cs-CZ" dirty="0"/>
              <a:t>Podpora násilného chování, krvavé čistky</a:t>
            </a:r>
          </a:p>
          <a:p>
            <a:r>
              <a:rPr lang="cs-CZ" dirty="0"/>
              <a:t>Přísný centralismus</a:t>
            </a:r>
          </a:p>
          <a:p>
            <a:r>
              <a:rPr lang="cs-CZ" b="1" dirty="0"/>
              <a:t>1938 – Čtvrtá internacionála</a:t>
            </a:r>
          </a:p>
          <a:p>
            <a:r>
              <a:rPr lang="cs-CZ" dirty="0"/>
              <a:t>1940 – zabit v Mexiku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65128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17631D-4B53-A89E-909E-DC46072DE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TROCKÝ</a:t>
            </a: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DD1F8121-1B1C-CF8D-94F1-8C21CBEB914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9441" y="2557463"/>
            <a:ext cx="2233117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01873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37E324B-6432-DCF3-B484-0D10F5160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ODKAZY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04E07F0-C641-DAF2-7E5C-482FAE483A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1) https://cs.wikipedia.org/wiki/Vladimir_Ilji%C4%8D_Lenin#/media/Soubor:Lenin_in_Switzerland.jpg</a:t>
            </a:r>
          </a:p>
          <a:p>
            <a:r>
              <a:rPr lang="cs-CZ" dirty="0"/>
              <a:t>2) https://cs.wikipedia.org/wiki/Josif_Vissarionovi%C4%8D_Stalin#/media/Soubor:CroppedStalin1943.jpg</a:t>
            </a:r>
          </a:p>
          <a:p>
            <a:r>
              <a:rPr lang="cs-CZ" dirty="0"/>
              <a:t>3) https://cs.wikipedia.org/wiki/Lev_Davidovi%C4%8D_Trockij#/media/Soubor:Bundesarchiv_Bild_183-R15068,_Leo_Dawidowitsch_Trotzki.jpg</a:t>
            </a:r>
          </a:p>
        </p:txBody>
      </p:sp>
    </p:spTree>
    <p:extLst>
      <p:ext uri="{BB962C8B-B14F-4D97-AF65-F5344CB8AC3E}">
        <p14:creationId xmlns:p14="http://schemas.microsoft.com/office/powerpoint/2010/main" val="16160600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65</TotalTime>
  <Words>252</Words>
  <Application>Microsoft Office PowerPoint</Application>
  <PresentationFormat>Širokoúhlá obrazovka</PresentationFormat>
  <Paragraphs>51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4" baseType="lpstr">
      <vt:lpstr>Arial</vt:lpstr>
      <vt:lpstr>Garamond</vt:lpstr>
      <vt:lpstr>Organika</vt:lpstr>
      <vt:lpstr>KOMUNISMUS</vt:lpstr>
      <vt:lpstr>KOMUNISMUS</vt:lpstr>
      <vt:lpstr>HISTORIE</vt:lpstr>
      <vt:lpstr>SITUACE V RUSKU</vt:lpstr>
      <vt:lpstr>LENIN</vt:lpstr>
      <vt:lpstr>LENIN</vt:lpstr>
      <vt:lpstr>STALIN</vt:lpstr>
      <vt:lpstr>STALIN</vt:lpstr>
      <vt:lpstr>TROCKÝ</vt:lpstr>
      <vt:lpstr>TROCKÝ</vt:lpstr>
      <vt:lpstr>ODKAZY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KOMUNISMUS</dc:title>
  <dc:creator>Pc</dc:creator>
  <cp:lastModifiedBy>BLAŽKOVÁ</cp:lastModifiedBy>
  <cp:revision>1</cp:revision>
  <dcterms:created xsi:type="dcterms:W3CDTF">2023-03-13T17:03:47Z</dcterms:created>
  <dcterms:modified xsi:type="dcterms:W3CDTF">2023-03-14T06:26:02Z</dcterms:modified>
</cp:coreProperties>
</file>