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4" r:id="rId3"/>
    <p:sldId id="275" r:id="rId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 showOutlineIcons="0">
    <p:restoredLeft sz="34587" autoAdjust="0"/>
    <p:restoredTop sz="86405" autoAdjust="0"/>
  </p:normalViewPr>
  <p:slideViewPr>
    <p:cSldViewPr>
      <p:cViewPr varScale="1">
        <p:scale>
          <a:sx n="71" d="100"/>
          <a:sy n="71" d="100"/>
        </p:scale>
        <p:origin x="235" y="5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22.10.2026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22.10.2026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22.10.2026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22.10.2026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22.10.2026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22.10.2026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22.10.2026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22.10.2026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22.10.2026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22.10.2026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22.10.2026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22.10.2026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1775520" y="332656"/>
                <a:ext cx="6912768" cy="20005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Příklad:</a:t>
                </a:r>
              </a:p>
              <a:p>
                <a:r>
                  <a:rPr lang="cs-CZ" dirty="0"/>
                  <a:t>Těleso padá volným pádem z výšky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 panose="02040503050406030204" pitchFamily="18" charset="0"/>
                      </a:rPr>
                      <m:t>ℎ</m:t>
                    </m:r>
                  </m:oMath>
                </a14:m>
                <a:r>
                  <a:rPr lang="cs-CZ" dirty="0"/>
                  <a:t> = 80 m. Určete za jakou dobu dopadne na povrch Země a dále určete rychlost, jakou bude mít těleso v okamžiku dopadu. Odpor vzduchu neuvažujte.</a:t>
                </a:r>
              </a:p>
              <a:p>
                <a:endParaRPr lang="cs-CZ" sz="800" strike="sngStrike" dirty="0"/>
              </a:p>
              <a:p>
                <a:r>
                  <a:rPr lang="cs-CZ" dirty="0"/>
                  <a:t>Řešení: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a:rPr lang="cs-CZ" i="1">
                          <a:latin typeface="Cambria Math" panose="02040503050406030204" pitchFamily="18" charset="0"/>
                        </a:rPr>
                        <m:t>ℎ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=80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g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=?,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5520" y="332656"/>
                <a:ext cx="6912768" cy="2000548"/>
              </a:xfrm>
              <a:prstGeom prst="rect">
                <a:avLst/>
              </a:prstGeom>
              <a:blipFill>
                <a:blip r:embed="rId2"/>
                <a:stretch>
                  <a:fillRect l="-705" t="-1829" r="-882" b="-30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/>
          <p:cNvCxnSpPr/>
          <p:nvPr/>
        </p:nvCxnSpPr>
        <p:spPr>
          <a:xfrm>
            <a:off x="1775520" y="1916832"/>
            <a:ext cx="691276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1775520" y="2492896"/>
                <a:ext cx="8568952" cy="20056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eriod"/>
                </a:pPr>
                <a:r>
                  <a:rPr lang="cs-CZ" b="1" dirty="0"/>
                  <a:t>Výpočet doby dopadu </a:t>
                </a:r>
                <a14:m>
                  <m:oMath xmlns:m="http://schemas.openxmlformats.org/officeDocument/2006/math">
                    <m:r>
                      <a:rPr lang="cs-CZ" b="1" i="1" dirty="0">
                        <a:latin typeface="Cambria Math" panose="02040503050406030204" pitchFamily="18" charset="0"/>
                      </a:rPr>
                      <m:t>𝒕</m:t>
                    </m:r>
                  </m:oMath>
                </a14:m>
                <a:r>
                  <a:rPr lang="cs-CZ" b="1" dirty="0"/>
                  <a:t>:</a:t>
                </a:r>
              </a:p>
              <a:p>
                <a:r>
                  <a:rPr lang="cs-CZ" dirty="0"/>
                  <a:t>k výpočtu použijeme vztah pro výpočet dráhy rovnoměrně zrychleného pohybu</a:t>
                </a:r>
              </a:p>
              <a:p>
                <a:pPr/>
                <a14:m>
                  <m:oMathPara xmlns:m="http://schemas.openxmlformats.org/officeDocument/2006/math">
                    <m:oMath>
                      <m:r>
                        <a:rPr lang="cs-CZ" i="1">
                          <a:latin typeface="Cambria Math" panose="02040503050406030204" pitchFamily="18" charset="0"/>
                        </a:rPr>
                        <m:t>ℎ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ze kterého vyjádříme čas t</a:t>
                </a:r>
              </a:p>
              <a:p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ℎ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i="1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</a:rPr>
                      <m:t>        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     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2.</m:t>
                            </m:r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ℎ</m:t>
                            </m:r>
                          </m:num>
                          <m:den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𝑔</m:t>
                            </m:r>
                          </m:den>
                        </m:f>
                      </m:e>
                    </m:rad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</m:t>
                    </m:r>
                  </m:oMath>
                </a14:m>
                <a:r>
                  <a:rPr lang="cs-CZ" dirty="0"/>
                  <a:t>po dosazení    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2.80 </m:t>
                            </m:r>
                            <m:r>
                              <m:rPr>
                                <m:sty m:val="p"/>
                              </m:rPr>
                              <a:rPr lang="cs-CZ">
                                <a:latin typeface="Cambria Math" panose="02040503050406030204" pitchFamily="18" charset="0"/>
                              </a:rPr>
                              <m:t>m</m:t>
                            </m:r>
                          </m:num>
                          <m:den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10 </m:t>
                            </m:r>
                            <m:r>
                              <m:rPr>
                                <m:sty m:val="p"/>
                              </m:rPr>
                              <a:rPr lang="cs-CZ">
                                <a:latin typeface="Cambria Math" panose="02040503050406030204" pitchFamily="18" charset="0"/>
                              </a:rPr>
                              <m:t>m</m:t>
                            </m:r>
                            <m:r>
                              <a:rPr lang="cs-CZ">
                                <a:latin typeface="Cambria Math" panose="02040503050406030204" pitchFamily="18" charset="0"/>
                              </a:rPr>
                              <m:t>.</m:t>
                            </m:r>
                            <m:sSup>
                              <m:sSupPr>
                                <m:ctrlPr>
                                  <a:rPr lang="cs-CZ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cs-CZ">
                                    <a:latin typeface="Cambria Math" panose="02040503050406030204" pitchFamily="18" charset="0"/>
                                  </a:rPr>
                                  <m:t>s</m:t>
                                </m:r>
                              </m:e>
                              <m:sup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−2</m:t>
                                </m:r>
                              </m:sup>
                            </m:sSup>
                          </m:den>
                        </m:f>
                      </m:e>
                    </m:rad>
                    <m:r>
                      <a:rPr lang="cs-CZ" i="1">
                        <a:latin typeface="Cambria Math" panose="02040503050406030204" pitchFamily="18" charset="0"/>
                      </a:rPr>
                      <m:t>           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    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𝒕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𝟒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𝐬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5520" y="2492896"/>
                <a:ext cx="8568952" cy="2005614"/>
              </a:xfrm>
              <a:prstGeom prst="rect">
                <a:avLst/>
              </a:prstGeom>
              <a:blipFill>
                <a:blip r:embed="rId3"/>
                <a:stretch>
                  <a:fillRect l="-569" t="-18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775520" y="4653137"/>
                <a:ext cx="8640960" cy="946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2. Výpočet dopadové rychlosti </a:t>
                </a:r>
                <a14:m>
                  <m:oMath xmlns:m="http://schemas.openxmlformats.org/officeDocument/2006/math">
                    <m:r>
                      <a:rPr lang="cs-CZ" b="1" i="1" dirty="0">
                        <a:latin typeface="Cambria Math" panose="02040503050406030204" pitchFamily="18" charset="0"/>
                      </a:rPr>
                      <m:t>𝒗</m:t>
                    </m:r>
                  </m:oMath>
                </a14:m>
                <a:r>
                  <a:rPr lang="cs-CZ" b="1" dirty="0"/>
                  <a:t>:</a:t>
                </a:r>
              </a:p>
              <a:p>
                <a:r>
                  <a:rPr lang="cs-CZ" dirty="0"/>
                  <a:t>K výpočtu použijeme </a:t>
                </a:r>
                <a:r>
                  <a:rPr lang="cs-CZ" dirty="0" err="1"/>
                  <a:t>vztyh</a:t>
                </a:r>
                <a:r>
                  <a:rPr lang="cs-CZ" dirty="0"/>
                  <a:t> pro výpočet rychlosti rovnoměrně zrychleného pohybu</a:t>
                </a:r>
              </a:p>
              <a:p>
                <a:pPr/>
                <a14:m>
                  <m:oMathPara xmlns:m="http://schemas.openxmlformats.org/officeDocument/2006/math">
                    <m:oMath>
                      <m:r>
                        <a:rPr lang="cs-CZ" i="1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          →           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.4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s</m:t>
                      </m:r>
                      <m: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→       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</m:t>
                      </m:r>
                      <m:r>
                        <a:rPr lang="cs-CZ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𝒗</m:t>
                      </m:r>
                      <m:r>
                        <a:rPr lang="cs-CZ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𝟒𝟎</m:t>
                      </m:r>
                      <m:r>
                        <a:rPr lang="cs-CZ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𝐦</m:t>
                      </m:r>
                      <m:r>
                        <a:rPr lang="cs-CZ" b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𝐬</m:t>
                          </m:r>
                        </m:e>
                        <m:sup>
                          <m:r>
                            <a:rPr lang="cs-CZ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p>
                      </m:sSup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5520" y="4653137"/>
                <a:ext cx="8640960" cy="946991"/>
              </a:xfrm>
              <a:prstGeom prst="rect">
                <a:avLst/>
              </a:prstGeom>
              <a:blipFill>
                <a:blip r:embed="rId4"/>
                <a:stretch>
                  <a:fillRect l="-564" t="-320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/>
          <p:cNvSpPr txBox="1"/>
          <p:nvPr/>
        </p:nvSpPr>
        <p:spPr>
          <a:xfrm>
            <a:off x="1883532" y="5949280"/>
            <a:ext cx="8352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Těleso padající z výšky 80 m dosáhne povrchu Země za 4 s a dopadne rychlostí 40 m.s</a:t>
            </a:r>
            <a:r>
              <a:rPr lang="cs-CZ" b="1" baseline="30000" dirty="0"/>
              <a:t>-1</a:t>
            </a:r>
          </a:p>
        </p:txBody>
      </p:sp>
      <p:cxnSp>
        <p:nvCxnSpPr>
          <p:cNvPr id="2" name="Přímá spojnice 1">
            <a:extLst>
              <a:ext uri="{FF2B5EF4-FFF2-40B4-BE49-F238E27FC236}">
                <a16:creationId xmlns:a16="http://schemas.microsoft.com/office/drawing/2014/main" id="{B7872672-7D7A-7D02-AB03-5B1FE07027C4}"/>
              </a:ext>
            </a:extLst>
          </p:cNvPr>
          <p:cNvCxnSpPr/>
          <p:nvPr/>
        </p:nvCxnSpPr>
        <p:spPr>
          <a:xfrm>
            <a:off x="1775520" y="2359764"/>
            <a:ext cx="691276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18800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1775520" y="404665"/>
                <a:ext cx="6912768" cy="17235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Příklad:</a:t>
                </a:r>
              </a:p>
              <a:p>
                <a:r>
                  <a:rPr lang="cs-CZ" dirty="0"/>
                  <a:t>Jak hluboká je propast Macocha, jestliže volně puštěný kámen dopadne na její dno za dobu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=5,25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s</m:t>
                    </m:r>
                    <m:r>
                      <a:rPr lang="cs-CZ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cs-CZ" dirty="0"/>
                  <a:t> Odpor vzduchu neuvažujte.</a:t>
                </a:r>
              </a:p>
              <a:p>
                <a:endParaRPr lang="cs-CZ" sz="800" strike="sngStrike" dirty="0"/>
              </a:p>
              <a:p>
                <a:r>
                  <a:rPr lang="cs-CZ" dirty="0"/>
                  <a:t>Řešení: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a:rPr lang="cs-CZ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=5,25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g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ℎ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5520" y="404665"/>
                <a:ext cx="6912768" cy="1723549"/>
              </a:xfrm>
              <a:prstGeom prst="rect">
                <a:avLst/>
              </a:prstGeom>
              <a:blipFill>
                <a:blip r:embed="rId2"/>
                <a:stretch>
                  <a:fillRect l="-705" t="-1767" b="-7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/>
          <p:cNvCxnSpPr/>
          <p:nvPr/>
        </p:nvCxnSpPr>
        <p:spPr>
          <a:xfrm>
            <a:off x="1777480" y="1700808"/>
            <a:ext cx="6910809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1775520" y="2564905"/>
                <a:ext cx="8640960" cy="25383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 výpočtu použijeme vztah pro výpočet dráhy rovnoměrně zrychleného pohybu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>
                      <m:r>
                        <a:rPr lang="cs-CZ" i="1">
                          <a:latin typeface="Cambria Math" panose="02040503050406030204" pitchFamily="18" charset="0"/>
                        </a:rPr>
                        <m:t>ℎ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po dosazení 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>
                      <m:r>
                        <a:rPr lang="cs-CZ" i="1">
                          <a:latin typeface="Cambria Math" panose="02040503050406030204" pitchFamily="18" charset="0"/>
                        </a:rPr>
                        <m:t>ℎ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.10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5,25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         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ℎ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≅138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5520" y="2564905"/>
                <a:ext cx="8640960" cy="2538387"/>
              </a:xfrm>
              <a:prstGeom prst="rect">
                <a:avLst/>
              </a:prstGeom>
              <a:blipFill>
                <a:blip r:embed="rId3"/>
                <a:stretch>
                  <a:fillRect l="-564" t="-14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/>
          <p:cNvSpPr txBox="1"/>
          <p:nvPr/>
        </p:nvSpPr>
        <p:spPr>
          <a:xfrm>
            <a:off x="1775520" y="5229200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Propast Macocha je hluboká přibližně 138 m.</a:t>
            </a:r>
          </a:p>
        </p:txBody>
      </p:sp>
      <p:cxnSp>
        <p:nvCxnSpPr>
          <p:cNvPr id="2" name="Přímá spojnice 1">
            <a:extLst>
              <a:ext uri="{FF2B5EF4-FFF2-40B4-BE49-F238E27FC236}">
                <a16:creationId xmlns:a16="http://schemas.microsoft.com/office/drawing/2014/main" id="{A6D09A2B-BA9D-30D6-6E5B-127A638B08E9}"/>
              </a:ext>
            </a:extLst>
          </p:cNvPr>
          <p:cNvCxnSpPr/>
          <p:nvPr/>
        </p:nvCxnSpPr>
        <p:spPr>
          <a:xfrm>
            <a:off x="1777480" y="2146218"/>
            <a:ext cx="6910809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08402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703512" y="332657"/>
                <a:ext cx="6984776" cy="18774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Příklad</a:t>
                </a:r>
              </a:p>
              <a:p>
                <a:r>
                  <a:rPr lang="cs-CZ" dirty="0"/>
                  <a:t>Pneumatické kladivo padá z volným pádem z výšky 1,5 m. Jak velkou rychlostí dopadne?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a:rPr lang="cs-CZ" i="1">
                          <a:latin typeface="Cambria Math" panose="02040503050406030204" pitchFamily="18" charset="0"/>
                        </a:rPr>
                        <m:t>ℎ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=1,5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g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3512" y="332657"/>
                <a:ext cx="6984776" cy="1877437"/>
              </a:xfrm>
              <a:prstGeom prst="rect">
                <a:avLst/>
              </a:prstGeom>
              <a:blipFill>
                <a:blip r:embed="rId2"/>
                <a:stretch>
                  <a:fillRect l="-698" t="-1948" b="-3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/>
          <p:cNvCxnSpPr/>
          <p:nvPr/>
        </p:nvCxnSpPr>
        <p:spPr>
          <a:xfrm>
            <a:off x="1775520" y="1796647"/>
            <a:ext cx="698477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1775520" y="2492897"/>
                <a:ext cx="8424936" cy="28782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Ze zadaných údajů nelze rychlost dopadu vypočítat přímo. Proto nejdříve ze vztahu pro dráhu rovnoměrně zrychleného pohybu vypočítáme čas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. </a:t>
                </a:r>
              </a:p>
              <a:p>
                <a:endParaRPr lang="cs-CZ" dirty="0"/>
              </a:p>
              <a:p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ℎ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i="1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</a:rPr>
                      <m:t>           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       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2.</m:t>
                            </m:r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ℎ</m:t>
                            </m:r>
                          </m:num>
                          <m:den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𝑔</m:t>
                            </m:r>
                          </m:den>
                        </m:f>
                      </m:e>
                    </m:rad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</m:t>
                    </m:r>
                  </m:oMath>
                </a14:m>
                <a:r>
                  <a:rPr lang="cs-CZ" dirty="0"/>
                  <a:t>po dosazení  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2.1,5 </m:t>
                            </m:r>
                            <m:r>
                              <m:rPr>
                                <m:sty m:val="p"/>
                              </m:rPr>
                              <a:rPr lang="cs-CZ">
                                <a:latin typeface="Cambria Math" panose="02040503050406030204" pitchFamily="18" charset="0"/>
                              </a:rPr>
                              <m:t>m</m:t>
                            </m:r>
                          </m:num>
                          <m:den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10 </m:t>
                            </m:r>
                            <m:r>
                              <m:rPr>
                                <m:sty m:val="p"/>
                              </m:rPr>
                              <a:rPr lang="cs-CZ">
                                <a:latin typeface="Cambria Math" panose="02040503050406030204" pitchFamily="18" charset="0"/>
                              </a:rPr>
                              <m:t>m</m:t>
                            </m:r>
                            <m:r>
                              <a:rPr lang="cs-CZ">
                                <a:latin typeface="Cambria Math" panose="02040503050406030204" pitchFamily="18" charset="0"/>
                              </a:rPr>
                              <m:t>.</m:t>
                            </m:r>
                            <m:sSup>
                              <m:sSupPr>
                                <m:ctrlPr>
                                  <a:rPr lang="cs-CZ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cs-CZ">
                                    <a:latin typeface="Cambria Math" panose="02040503050406030204" pitchFamily="18" charset="0"/>
                                  </a:rPr>
                                  <m:t>s</m:t>
                                </m:r>
                              </m:e>
                              <m:sup>
                                <m:r>
                                  <a:rPr lang="cs-CZ">
                                    <a:latin typeface="Cambria Math" panose="02040503050406030204" pitchFamily="18" charset="0"/>
                                  </a:rPr>
                                  <m:t>−2</m:t>
                                </m:r>
                              </m:sup>
                            </m:sSup>
                          </m:den>
                        </m:f>
                      </m:e>
                    </m:rad>
                    <m:r>
                      <a:rPr lang="cs-CZ" i="1">
                        <a:latin typeface="Cambria Math" panose="02040503050406030204" pitchFamily="18" charset="0"/>
                      </a:rPr>
                      <m:t>          </m:t>
                    </m:r>
                    <m:r>
                      <a:rPr lang="cs-CZ" b="1" i="1">
                        <a:latin typeface="Cambria Math" panose="02040503050406030204" pitchFamily="18" charset="0"/>
                      </a:rPr>
                      <m:t>𝒕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≅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𝟎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𝟓𝟓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𝐬</m:t>
                    </m:r>
                  </m:oMath>
                </a14:m>
                <a:endParaRPr lang="cs-CZ" b="1" dirty="0"/>
              </a:p>
              <a:p>
                <a:endParaRPr lang="cs-CZ" b="1" dirty="0"/>
              </a:p>
              <a:p>
                <a:r>
                  <a:rPr lang="cs-CZ" dirty="0"/>
                  <a:t>Vypočtenou hodnotu času dosadíme do vztahu pro rychlost rovnoměrně zrychleného pohybu</a:t>
                </a:r>
              </a:p>
              <a:p>
                <a:endParaRPr lang="cs-CZ" dirty="0"/>
              </a:p>
              <a:p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      </m:t>
                    </m:r>
                  </m:oMath>
                </a14:m>
                <a:r>
                  <a:rPr lang="cs-CZ" dirty="0"/>
                  <a:t> po dosazení     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</a:rPr>
                      <m:t>.0,55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s</m:t>
                    </m:r>
                    <m:r>
                      <a:rPr lang="cs-CZ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>
                        <a:latin typeface="Cambria Math" panose="02040503050406030204" pitchFamily="18" charset="0"/>
                      </a:rPr>
                      <m:t>𝟓</m:t>
                    </m:r>
                    <m:r>
                      <a:rPr lang="cs-CZ" b="1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1">
                        <a:latin typeface="Cambria Math" panose="02040503050406030204" pitchFamily="18" charset="0"/>
                      </a:rPr>
                      <m:t>𝟓</m:t>
                    </m:r>
                    <m:r>
                      <a:rPr lang="cs-CZ" b="1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>
                        <a:latin typeface="Cambria Math" panose="02040503050406030204" pitchFamily="18" charset="0"/>
                      </a:rPr>
                      <m:t>𝐦</m:t>
                    </m:r>
                    <m:r>
                      <a:rPr lang="cs-CZ" b="1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>
                            <a:latin typeface="Cambria Math" panose="02040503050406030204" pitchFamily="18" charset="0"/>
                          </a:rPr>
                          <m:t>𝐬</m:t>
                        </m:r>
                      </m:e>
                      <m:sup>
                        <m:r>
                          <a:rPr lang="cs-CZ" b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5520" y="2492897"/>
                <a:ext cx="8424936" cy="2878224"/>
              </a:xfrm>
              <a:prstGeom prst="rect">
                <a:avLst/>
              </a:prstGeom>
              <a:blipFill>
                <a:blip r:embed="rId3"/>
                <a:stretch>
                  <a:fillRect l="-579" t="-1271" b="-25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" name="Přímá spojnice 1">
            <a:extLst>
              <a:ext uri="{FF2B5EF4-FFF2-40B4-BE49-F238E27FC236}">
                <a16:creationId xmlns:a16="http://schemas.microsoft.com/office/drawing/2014/main" id="{3505FDAA-BF58-ADF4-0E4C-C6B432F8F96B}"/>
              </a:ext>
            </a:extLst>
          </p:cNvPr>
          <p:cNvCxnSpPr/>
          <p:nvPr/>
        </p:nvCxnSpPr>
        <p:spPr>
          <a:xfrm>
            <a:off x="1775520" y="2276872"/>
            <a:ext cx="698477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0659BCE-7C20-C061-658A-52D8D129F02A}"/>
                  </a:ext>
                </a:extLst>
              </p:cNvPr>
              <p:cNvSpPr txBox="1"/>
              <p:nvPr/>
            </p:nvSpPr>
            <p:spPr>
              <a:xfrm>
                <a:off x="1775520" y="5691818"/>
                <a:ext cx="5112568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Pneumatické kladivo dopadne rychlostí 5,5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𝐦</m:t>
                        </m:r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𝐬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0659BCE-7C20-C061-658A-52D8D129F0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5520" y="5691818"/>
                <a:ext cx="5112568" cy="375552"/>
              </a:xfrm>
              <a:prstGeom prst="rect">
                <a:avLst/>
              </a:prstGeom>
              <a:blipFill>
                <a:blip r:embed="rId4"/>
                <a:stretch>
                  <a:fillRect l="-954" t="-8197" b="-262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6088234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810</TotalTime>
  <Words>361</Words>
  <Application>Microsoft Office PowerPoint</Application>
  <PresentationFormat>Širokoúhlá obrazovka</PresentationFormat>
  <Paragraphs>43</Paragraphs>
  <Slides>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7" baseType="lpstr">
      <vt:lpstr>Arial</vt:lpstr>
      <vt:lpstr>Calibri</vt:lpstr>
      <vt:lpstr>Cambria Math</vt:lpstr>
      <vt:lpstr>Motiv sady Office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Volný pád</dc:title>
  <dc:creator>test</dc:creator>
  <cp:lastModifiedBy>ucebna 7</cp:lastModifiedBy>
  <cp:revision>85</cp:revision>
  <dcterms:created xsi:type="dcterms:W3CDTF">2022-10-08T13:17:37Z</dcterms:created>
  <dcterms:modified xsi:type="dcterms:W3CDTF">2026-10-22T06:47:43Z</dcterms:modified>
</cp:coreProperties>
</file>