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Roboto" panose="020B0604020202020204" charset="0"/>
      <p:regular r:id="rId17"/>
      <p:bold r:id="rId18"/>
    </p:embeddedFont>
    <p:embeddedFont>
      <p:font typeface="Host Grotesk Medium" panose="020B0604020202020204" charset="-18"/>
      <p:regular r:id="rId19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2" d="100"/>
          <a:sy n="72" d="100"/>
        </p:scale>
        <p:origin x="52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9177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358277"/>
            <a:ext cx="6867049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Zavedení nosogastrické sondy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793790" y="4276011"/>
            <a:ext cx="75564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Komplexní průvodce pro zdravotnický personál — od přípravy pacienta až po péči po výkonu.</a:t>
            </a:r>
            <a:endParaRPr lang="en-US" sz="15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121813"/>
            <a:ext cx="62622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Co je nosogastrická sonda?</a:t>
            </a:r>
            <a:endParaRPr lang="en-US" sz="3900" dirty="0"/>
          </a:p>
        </p:txBody>
      </p:sp>
      <p:sp>
        <p:nvSpPr>
          <p:cNvPr id="4" name="Shape 1"/>
          <p:cNvSpPr/>
          <p:nvPr/>
        </p:nvSpPr>
        <p:spPr>
          <a:xfrm>
            <a:off x="650915" y="3039547"/>
            <a:ext cx="3821906" cy="3068122"/>
          </a:xfrm>
          <a:prstGeom prst="roundRect">
            <a:avLst>
              <a:gd name="adj" fmla="val 4658"/>
            </a:avLst>
          </a:prstGeom>
          <a:solidFill>
            <a:srgbClr val="95CCDA"/>
          </a:solidFill>
          <a:ln/>
        </p:spPr>
      </p:sp>
      <p:sp>
        <p:nvSpPr>
          <p:cNvPr id="5" name="Text 2"/>
          <p:cNvSpPr/>
          <p:nvPr/>
        </p:nvSpPr>
        <p:spPr>
          <a:xfrm>
            <a:off x="849273" y="323790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Definice výkonu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849273" y="3746421"/>
            <a:ext cx="3425190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Zavedení </a:t>
            </a:r>
            <a:r>
              <a:rPr lang="en-US" sz="15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latexové, gumové nebo silikonové sondy</a:t>
            </a: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přes nos do žaludku pacienta. Jedná se o léčebnou metodu využívanou v akutní i dlouhodobé péči na celé řadě klinických pracovišť.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4821674" y="3237905"/>
            <a:ext cx="2670810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Základní charakteristika</a:t>
            </a:r>
            <a:endParaRPr lang="en-US" sz="1950" dirty="0"/>
          </a:p>
        </p:txBody>
      </p:sp>
      <p:sp>
        <p:nvSpPr>
          <p:cNvPr id="8" name="Text 5"/>
          <p:cNvSpPr/>
          <p:nvPr/>
        </p:nvSpPr>
        <p:spPr>
          <a:xfrm>
            <a:off x="4821674" y="3746421"/>
            <a:ext cx="3536156" cy="22918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Sonda prochází nosní dutinou přes hltan a jícen do žaludku</a:t>
            </a:r>
            <a:endParaRPr lang="en-US" sz="1550" dirty="0"/>
          </a:p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Materiál: latex, guma nebo silikon</a:t>
            </a:r>
            <a:endParaRPr lang="en-US" sz="1550" dirty="0"/>
          </a:p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Výkon provádí nebo asistuje sestra dle ordinace lékaře</a:t>
            </a:r>
            <a:endParaRPr lang="en-US" sz="1550" dirty="0"/>
          </a:p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Délka zavedení se odměřuje individuálně</a:t>
            </a:r>
            <a:endParaRPr lang="en-US" sz="15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661398"/>
            <a:ext cx="5381149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Důvody zavedení sondy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2678311"/>
            <a:ext cx="1304282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Nosogastrická sonda se zavádí z řady klinických indikací — vždy na základě ordinace lékaře.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93790" y="3199209"/>
            <a:ext cx="4215289" cy="1734145"/>
          </a:xfrm>
          <a:prstGeom prst="roundRect">
            <a:avLst>
              <a:gd name="adj" fmla="val 4807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99768" y="340518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🍽️</a:t>
            </a: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Výživa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999768" y="3834408"/>
            <a:ext cx="3803333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Pacienti neschopní přijímat dostatečné množství potravy a tekutin ústy bez nebezpečí aspirace.</a:t>
            </a:r>
            <a:endParaRPr lang="en-US" sz="1550" dirty="0"/>
          </a:p>
        </p:txBody>
      </p:sp>
      <p:sp>
        <p:nvSpPr>
          <p:cNvPr id="7" name="Shape 5"/>
          <p:cNvSpPr/>
          <p:nvPr/>
        </p:nvSpPr>
        <p:spPr>
          <a:xfrm>
            <a:off x="5207437" y="3199209"/>
            <a:ext cx="4215408" cy="1734145"/>
          </a:xfrm>
          <a:prstGeom prst="roundRect">
            <a:avLst>
              <a:gd name="adj" fmla="val 4807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13415" y="340518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💊</a:t>
            </a: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Léky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5413415" y="3834408"/>
            <a:ext cx="3803452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Podávání léků přímo do zažívacího ústrojí, pokud perorální cesta není možná.</a:t>
            </a:r>
            <a:endParaRPr lang="en-US" sz="1550" dirty="0"/>
          </a:p>
        </p:txBody>
      </p:sp>
      <p:sp>
        <p:nvSpPr>
          <p:cNvPr id="10" name="Shape 8"/>
          <p:cNvSpPr/>
          <p:nvPr/>
        </p:nvSpPr>
        <p:spPr>
          <a:xfrm>
            <a:off x="9621203" y="3199209"/>
            <a:ext cx="4215289" cy="1734145"/>
          </a:xfrm>
          <a:prstGeom prst="roundRect">
            <a:avLst>
              <a:gd name="adj" fmla="val 4807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827181" y="340518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🩺</a:t>
            </a: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Prevence</a:t>
            </a:r>
            <a:endParaRPr lang="en-US" sz="1950" dirty="0"/>
          </a:p>
        </p:txBody>
      </p:sp>
      <p:sp>
        <p:nvSpPr>
          <p:cNvPr id="12" name="Text 10"/>
          <p:cNvSpPr/>
          <p:nvPr/>
        </p:nvSpPr>
        <p:spPr>
          <a:xfrm>
            <a:off x="9827181" y="3834408"/>
            <a:ext cx="3803333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Prevence nevolnosti, zvracení a distenze (roztažení) žaludku — zejména po operacích.</a:t>
            </a:r>
            <a:endParaRPr lang="en-US" sz="1550" dirty="0"/>
          </a:p>
        </p:txBody>
      </p:sp>
      <p:sp>
        <p:nvSpPr>
          <p:cNvPr id="13" name="Shape 11"/>
          <p:cNvSpPr/>
          <p:nvPr/>
        </p:nvSpPr>
        <p:spPr>
          <a:xfrm>
            <a:off x="793790" y="5131713"/>
            <a:ext cx="6422112" cy="1436489"/>
          </a:xfrm>
          <a:prstGeom prst="roundRect">
            <a:avLst>
              <a:gd name="adj" fmla="val 5803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99768" y="533769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⚗️</a:t>
            </a: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Výplach</a:t>
            </a:r>
            <a:endParaRPr lang="en-US" sz="1950" dirty="0"/>
          </a:p>
        </p:txBody>
      </p:sp>
      <p:sp>
        <p:nvSpPr>
          <p:cNvPr id="15" name="Text 13"/>
          <p:cNvSpPr/>
          <p:nvPr/>
        </p:nvSpPr>
        <p:spPr>
          <a:xfrm>
            <a:off x="999768" y="5766911"/>
            <a:ext cx="60101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Výplach žaludku při otravě nebo předávkování léky — urgentní indikace.</a:t>
            </a:r>
            <a:endParaRPr lang="en-US" sz="1550" dirty="0"/>
          </a:p>
        </p:txBody>
      </p:sp>
      <p:sp>
        <p:nvSpPr>
          <p:cNvPr id="16" name="Shape 14"/>
          <p:cNvSpPr/>
          <p:nvPr/>
        </p:nvSpPr>
        <p:spPr>
          <a:xfrm>
            <a:off x="7414260" y="5131713"/>
            <a:ext cx="6422231" cy="1436489"/>
          </a:xfrm>
          <a:prstGeom prst="roundRect">
            <a:avLst>
              <a:gd name="adj" fmla="val 5803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620238" y="533769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🔬</a:t>
            </a: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Diagnostika</a:t>
            </a:r>
            <a:endParaRPr lang="en-US" sz="1950" dirty="0"/>
          </a:p>
        </p:txBody>
      </p:sp>
      <p:sp>
        <p:nvSpPr>
          <p:cNvPr id="18" name="Text 16"/>
          <p:cNvSpPr/>
          <p:nvPr/>
        </p:nvSpPr>
        <p:spPr>
          <a:xfrm>
            <a:off x="7620238" y="5766911"/>
            <a:ext cx="601027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Odběr žaludečního obsahu nebo aplikace kontrastní látky před RTG vyšetřením.</a:t>
            </a:r>
            <a:endParaRPr lang="en-US" sz="1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121813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Potřebné pomůcky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793790" y="3237905"/>
            <a:ext cx="2195751" cy="9304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Ochranné prostředky a hygiena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793790" y="4366736"/>
            <a:ext cx="2195751" cy="13988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Ústenka</a:t>
            </a:r>
            <a:endParaRPr lang="en-US" sz="1550" dirty="0"/>
          </a:p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Rukavice</a:t>
            </a:r>
            <a:endParaRPr lang="en-US" sz="1550" dirty="0"/>
          </a:p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Emitní miska</a:t>
            </a:r>
            <a:endParaRPr lang="en-US" sz="1550" dirty="0"/>
          </a:p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Buničitá vata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3481268" y="3237905"/>
            <a:ext cx="2195751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Sonda a fixace</a:t>
            </a:r>
            <a:endParaRPr lang="en-US" sz="1950" dirty="0"/>
          </a:p>
        </p:txBody>
      </p:sp>
      <p:sp>
        <p:nvSpPr>
          <p:cNvPr id="7" name="Text 4"/>
          <p:cNvSpPr/>
          <p:nvPr/>
        </p:nvSpPr>
        <p:spPr>
          <a:xfrm>
            <a:off x="3481268" y="3746421"/>
            <a:ext cx="2195751" cy="22918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Žaludeční sonda (velikost dle ordinace)</a:t>
            </a:r>
            <a:endParaRPr lang="en-US" sz="1550" dirty="0"/>
          </a:p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Náplast k fixaci sondy</a:t>
            </a:r>
            <a:endParaRPr lang="en-US" sz="1550" dirty="0"/>
          </a:p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Odvodný sáček</a:t>
            </a:r>
            <a:endParaRPr lang="en-US" sz="1550" dirty="0"/>
          </a:p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Zátka na sondu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6168747" y="3237905"/>
            <a:ext cx="2195751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Ostatní pomůcky</a:t>
            </a:r>
            <a:endParaRPr lang="en-US" sz="1950" dirty="0"/>
          </a:p>
        </p:txBody>
      </p:sp>
      <p:sp>
        <p:nvSpPr>
          <p:cNvPr id="9" name="Text 6"/>
          <p:cNvSpPr/>
          <p:nvPr/>
        </p:nvSpPr>
        <p:spPr>
          <a:xfrm>
            <a:off x="6168747" y="3746421"/>
            <a:ext cx="2195751" cy="206359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Mesocain gel (anestetický)</a:t>
            </a:r>
            <a:endParaRPr lang="en-US" sz="1550" dirty="0"/>
          </a:p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Ústní lopatka</a:t>
            </a:r>
            <a:endParaRPr lang="en-US" sz="1550" dirty="0"/>
          </a:p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Janettova stříkačka</a:t>
            </a:r>
            <a:endParaRPr lang="en-US" sz="1550" dirty="0"/>
          </a:p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Fonendoskop</a:t>
            </a:r>
            <a:endParaRPr lang="en-US" sz="1550" dirty="0"/>
          </a:p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Sklenka s vodou</a:t>
            </a:r>
            <a:endParaRPr lang="en-US" sz="15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06993" y="501253"/>
            <a:ext cx="4419124" cy="5524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300"/>
              </a:lnSpc>
              <a:buNone/>
            </a:pPr>
            <a:r>
              <a:rPr lang="en-US" sz="3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 pacienta</a:t>
            </a:r>
            <a:endParaRPr lang="en-US" sz="3450" dirty="0"/>
          </a:p>
        </p:txBody>
      </p:sp>
      <p:sp>
        <p:nvSpPr>
          <p:cNvPr id="3" name="Text 1"/>
          <p:cNvSpPr/>
          <p:nvPr/>
        </p:nvSpPr>
        <p:spPr>
          <a:xfrm>
            <a:off x="706993" y="1368504"/>
            <a:ext cx="13216414" cy="2506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Důsledná edukace pacienta před výkonem je klíčová pro jeho spolupráci a snížení úzkosti. Pacient musí být plně informován a musí poskytnout souhlas.</a:t>
            </a:r>
            <a:endParaRPr lang="en-US" sz="1350" dirty="0"/>
          </a:p>
        </p:txBody>
      </p:sp>
      <p:sp>
        <p:nvSpPr>
          <p:cNvPr id="4" name="Shape 2"/>
          <p:cNvSpPr/>
          <p:nvPr/>
        </p:nvSpPr>
        <p:spPr>
          <a:xfrm>
            <a:off x="706993" y="1796177"/>
            <a:ext cx="13216414" cy="1060490"/>
          </a:xfrm>
          <a:prstGeom prst="roundRect">
            <a:avLst>
              <a:gd name="adj" fmla="val 7001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29853" y="1819037"/>
            <a:ext cx="706993" cy="1014770"/>
          </a:xfrm>
          <a:prstGeom prst="roundRect">
            <a:avLst>
              <a:gd name="adj" fmla="val 6621"/>
            </a:avLst>
          </a:prstGeom>
          <a:solidFill>
            <a:srgbClr val="D9EDF2"/>
          </a:solidFill>
          <a:ln/>
        </p:spPr>
      </p:sp>
      <p:sp>
        <p:nvSpPr>
          <p:cNvPr id="6" name="Text 4"/>
          <p:cNvSpPr/>
          <p:nvPr/>
        </p:nvSpPr>
        <p:spPr>
          <a:xfrm>
            <a:off x="947023" y="2160746"/>
            <a:ext cx="265033" cy="331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2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</a:t>
            </a:r>
            <a:endParaRPr lang="en-US" sz="2050" dirty="0"/>
          </a:p>
        </p:txBody>
      </p:sp>
      <p:sp>
        <p:nvSpPr>
          <p:cNvPr id="7" name="Text 5"/>
          <p:cNvSpPr/>
          <p:nvPr/>
        </p:nvSpPr>
        <p:spPr>
          <a:xfrm>
            <a:off x="1594247" y="1995726"/>
            <a:ext cx="2209562" cy="276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Informování o výkonu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1594247" y="2366367"/>
            <a:ext cx="12129611" cy="2506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Vysvětlit důvod zavedení sondy a způsob provedení výkonu srozumitelným jazykem.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706993" y="3014067"/>
            <a:ext cx="13216414" cy="1060490"/>
          </a:xfrm>
          <a:prstGeom prst="roundRect">
            <a:avLst>
              <a:gd name="adj" fmla="val 7001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729853" y="3036927"/>
            <a:ext cx="706993" cy="1014770"/>
          </a:xfrm>
          <a:prstGeom prst="roundRect">
            <a:avLst>
              <a:gd name="adj" fmla="val 6621"/>
            </a:avLst>
          </a:prstGeom>
          <a:solidFill>
            <a:srgbClr val="D9EDF2"/>
          </a:solidFill>
          <a:ln/>
        </p:spPr>
      </p:sp>
      <p:sp>
        <p:nvSpPr>
          <p:cNvPr id="11" name="Text 9"/>
          <p:cNvSpPr/>
          <p:nvPr/>
        </p:nvSpPr>
        <p:spPr>
          <a:xfrm>
            <a:off x="947023" y="3378637"/>
            <a:ext cx="265033" cy="331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2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</a:t>
            </a:r>
            <a:endParaRPr lang="en-US" sz="2050" dirty="0"/>
          </a:p>
        </p:txBody>
      </p:sp>
      <p:sp>
        <p:nvSpPr>
          <p:cNvPr id="12" name="Text 10"/>
          <p:cNvSpPr/>
          <p:nvPr/>
        </p:nvSpPr>
        <p:spPr>
          <a:xfrm>
            <a:off x="1594247" y="3213616"/>
            <a:ext cx="3343870" cy="276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Upozornění na nepříjemné pocity</a:t>
            </a:r>
            <a:endParaRPr lang="en-US" sz="1700" dirty="0"/>
          </a:p>
        </p:txBody>
      </p:sp>
      <p:sp>
        <p:nvSpPr>
          <p:cNvPr id="13" name="Text 11"/>
          <p:cNvSpPr/>
          <p:nvPr/>
        </p:nvSpPr>
        <p:spPr>
          <a:xfrm>
            <a:off x="1594247" y="3584258"/>
            <a:ext cx="12129611" cy="2506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Pacient musí být předem seznámen s tím, že výkon je nepříjemný — dávení, tlak v nose a hrdle.</a:t>
            </a:r>
            <a:endParaRPr lang="en-US" sz="1350" dirty="0"/>
          </a:p>
        </p:txBody>
      </p:sp>
      <p:sp>
        <p:nvSpPr>
          <p:cNvPr id="14" name="Shape 12"/>
          <p:cNvSpPr/>
          <p:nvPr/>
        </p:nvSpPr>
        <p:spPr>
          <a:xfrm>
            <a:off x="706993" y="4231958"/>
            <a:ext cx="13216414" cy="1060490"/>
          </a:xfrm>
          <a:prstGeom prst="roundRect">
            <a:avLst>
              <a:gd name="adj" fmla="val 7001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729853" y="4254818"/>
            <a:ext cx="706993" cy="1014770"/>
          </a:xfrm>
          <a:prstGeom prst="roundRect">
            <a:avLst>
              <a:gd name="adj" fmla="val 6621"/>
            </a:avLst>
          </a:prstGeom>
          <a:solidFill>
            <a:srgbClr val="D9EDF2"/>
          </a:solidFill>
          <a:ln/>
        </p:spPr>
      </p:sp>
      <p:sp>
        <p:nvSpPr>
          <p:cNvPr id="16" name="Text 14"/>
          <p:cNvSpPr/>
          <p:nvPr/>
        </p:nvSpPr>
        <p:spPr>
          <a:xfrm>
            <a:off x="947023" y="4596527"/>
            <a:ext cx="265033" cy="331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2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</a:t>
            </a:r>
            <a:endParaRPr lang="en-US" sz="2050" dirty="0"/>
          </a:p>
        </p:txBody>
      </p:sp>
      <p:sp>
        <p:nvSpPr>
          <p:cNvPr id="17" name="Text 15"/>
          <p:cNvSpPr/>
          <p:nvPr/>
        </p:nvSpPr>
        <p:spPr>
          <a:xfrm>
            <a:off x="1594247" y="4431506"/>
            <a:ext cx="2209562" cy="276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Spolupráce pacienta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1594247" y="4802148"/>
            <a:ext cx="12129611" cy="2506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Zdůraznit nutnost spolupráce — zejména správné </a:t>
            </a:r>
            <a:r>
              <a:rPr lang="en-US" sz="13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dýchání a polykání</a:t>
            </a:r>
            <a:r>
              <a:rPr lang="en-US" sz="13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během zavádění.</a:t>
            </a:r>
            <a:endParaRPr lang="en-US" sz="1350" dirty="0"/>
          </a:p>
        </p:txBody>
      </p:sp>
      <p:sp>
        <p:nvSpPr>
          <p:cNvPr id="19" name="Shape 17"/>
          <p:cNvSpPr/>
          <p:nvPr/>
        </p:nvSpPr>
        <p:spPr>
          <a:xfrm>
            <a:off x="706993" y="5449848"/>
            <a:ext cx="13216414" cy="1060490"/>
          </a:xfrm>
          <a:prstGeom prst="roundRect">
            <a:avLst>
              <a:gd name="adj" fmla="val 7001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729853" y="5472708"/>
            <a:ext cx="706993" cy="1014770"/>
          </a:xfrm>
          <a:prstGeom prst="roundRect">
            <a:avLst>
              <a:gd name="adj" fmla="val 6621"/>
            </a:avLst>
          </a:prstGeom>
          <a:solidFill>
            <a:srgbClr val="D9EDF2"/>
          </a:solidFill>
          <a:ln/>
        </p:spPr>
      </p:sp>
      <p:sp>
        <p:nvSpPr>
          <p:cNvPr id="21" name="Text 19"/>
          <p:cNvSpPr/>
          <p:nvPr/>
        </p:nvSpPr>
        <p:spPr>
          <a:xfrm>
            <a:off x="947023" y="5814417"/>
            <a:ext cx="265033" cy="331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2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4</a:t>
            </a:r>
            <a:endParaRPr lang="en-US" sz="2050" dirty="0"/>
          </a:p>
        </p:txBody>
      </p:sp>
      <p:sp>
        <p:nvSpPr>
          <p:cNvPr id="22" name="Text 20"/>
          <p:cNvSpPr/>
          <p:nvPr/>
        </p:nvSpPr>
        <p:spPr>
          <a:xfrm>
            <a:off x="1594247" y="5649397"/>
            <a:ext cx="2209562" cy="276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Informovaný souhlas</a:t>
            </a:r>
            <a:endParaRPr lang="en-US" sz="1700" dirty="0"/>
          </a:p>
        </p:txBody>
      </p:sp>
      <p:sp>
        <p:nvSpPr>
          <p:cNvPr id="23" name="Text 21"/>
          <p:cNvSpPr/>
          <p:nvPr/>
        </p:nvSpPr>
        <p:spPr>
          <a:xfrm>
            <a:off x="1594247" y="6020038"/>
            <a:ext cx="12129611" cy="2506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Zajistit podpis informovaného souhlasu s výkonem dle platné legislativy a standardů pracoviště.</a:t>
            </a:r>
            <a:endParaRPr lang="en-US" sz="1350" dirty="0"/>
          </a:p>
        </p:txBody>
      </p:sp>
      <p:sp>
        <p:nvSpPr>
          <p:cNvPr id="24" name="Shape 22"/>
          <p:cNvSpPr/>
          <p:nvPr/>
        </p:nvSpPr>
        <p:spPr>
          <a:xfrm>
            <a:off x="706993" y="6667738"/>
            <a:ext cx="13216414" cy="1060490"/>
          </a:xfrm>
          <a:prstGeom prst="roundRect">
            <a:avLst>
              <a:gd name="adj" fmla="val 7001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729853" y="6690598"/>
            <a:ext cx="706993" cy="1014770"/>
          </a:xfrm>
          <a:prstGeom prst="roundRect">
            <a:avLst>
              <a:gd name="adj" fmla="val 6621"/>
            </a:avLst>
          </a:prstGeom>
          <a:solidFill>
            <a:srgbClr val="D9EDF2"/>
          </a:solidFill>
          <a:ln/>
        </p:spPr>
      </p:sp>
      <p:sp>
        <p:nvSpPr>
          <p:cNvPr id="26" name="Text 24"/>
          <p:cNvSpPr/>
          <p:nvPr/>
        </p:nvSpPr>
        <p:spPr>
          <a:xfrm>
            <a:off x="947023" y="7032308"/>
            <a:ext cx="265033" cy="331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20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5</a:t>
            </a:r>
            <a:endParaRPr lang="en-US" sz="2050" dirty="0"/>
          </a:p>
        </p:txBody>
      </p:sp>
      <p:sp>
        <p:nvSpPr>
          <p:cNvPr id="27" name="Text 25"/>
          <p:cNvSpPr/>
          <p:nvPr/>
        </p:nvSpPr>
        <p:spPr>
          <a:xfrm>
            <a:off x="1594247" y="6867287"/>
            <a:ext cx="2209562" cy="276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Psychická příprava</a:t>
            </a:r>
            <a:endParaRPr lang="en-US" sz="1700" dirty="0"/>
          </a:p>
        </p:txBody>
      </p:sp>
      <p:sp>
        <p:nvSpPr>
          <p:cNvPr id="28" name="Text 26"/>
          <p:cNvSpPr/>
          <p:nvPr/>
        </p:nvSpPr>
        <p:spPr>
          <a:xfrm>
            <a:off x="1594247" y="7237928"/>
            <a:ext cx="12129611" cy="2506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Psychická podpora — klidné prostředí, trpělivost sestry, ujištění pacienta o průběhu výkonu.</a:t>
            </a:r>
            <a:endParaRPr lang="en-US" sz="13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576864"/>
            <a:ext cx="7734300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Asistence sestry — před výkonem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2593777"/>
            <a:ext cx="396835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01</a:t>
            </a:r>
            <a:endParaRPr lang="en-US" sz="1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908102"/>
            <a:ext cx="4215289" cy="2286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93790" y="305300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Psychická podpora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793790" y="3482221"/>
            <a:ext cx="4215289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Uklidnění a povzbuzení pacienta před zahájením výkonu, zodpovězení případných dotazů.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5207437" y="2593777"/>
            <a:ext cx="396835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02</a:t>
            </a:r>
            <a:endParaRPr lang="en-US" sz="15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7437" y="2908102"/>
            <a:ext cx="4215408" cy="2286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207437" y="305300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Fowlerova poloha</a:t>
            </a:r>
            <a:endParaRPr lang="en-US" sz="1950" dirty="0"/>
          </a:p>
        </p:txBody>
      </p:sp>
      <p:sp>
        <p:nvSpPr>
          <p:cNvPr id="10" name="Text 6"/>
          <p:cNvSpPr/>
          <p:nvPr/>
        </p:nvSpPr>
        <p:spPr>
          <a:xfrm>
            <a:off x="5207437" y="3482221"/>
            <a:ext cx="4215408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Uložení pacienta do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Fowlerovy polohy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(polosed, 45–90°) — pokud je pacient při vědomí. Usnadňuje průchod sondy a snižuje riziko aspirace.</a:t>
            </a:r>
            <a:endParaRPr lang="en-US" sz="1550" dirty="0"/>
          </a:p>
        </p:txBody>
      </p:sp>
      <p:sp>
        <p:nvSpPr>
          <p:cNvPr id="11" name="Text 7"/>
          <p:cNvSpPr/>
          <p:nvPr/>
        </p:nvSpPr>
        <p:spPr>
          <a:xfrm>
            <a:off x="9621203" y="2593777"/>
            <a:ext cx="396835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03</a:t>
            </a:r>
            <a:endParaRPr lang="en-US" sz="155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1203" y="2927985"/>
            <a:ext cx="4215289" cy="2286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9621203" y="3053001"/>
            <a:ext cx="302418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Kontrola nosních průduchů</a:t>
            </a:r>
            <a:endParaRPr lang="en-US" sz="1950" dirty="0"/>
          </a:p>
        </p:txBody>
      </p:sp>
      <p:sp>
        <p:nvSpPr>
          <p:cNvPr id="14" name="Text 9"/>
          <p:cNvSpPr/>
          <p:nvPr/>
        </p:nvSpPr>
        <p:spPr>
          <a:xfrm>
            <a:off x="9621203" y="3482221"/>
            <a:ext cx="4215289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Zjistit průchodnost obou nosních průduchů, přítomnost překážek nebo deformit nosní přepážky.</a:t>
            </a:r>
            <a:endParaRPr lang="en-US" sz="1550" dirty="0"/>
          </a:p>
        </p:txBody>
      </p:sp>
      <p:sp>
        <p:nvSpPr>
          <p:cNvPr id="15" name="Text 10"/>
          <p:cNvSpPr/>
          <p:nvPr/>
        </p:nvSpPr>
        <p:spPr>
          <a:xfrm>
            <a:off x="793790" y="5020032"/>
            <a:ext cx="396835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04</a:t>
            </a:r>
            <a:endParaRPr lang="en-US" sz="1550" dirty="0"/>
          </a:p>
        </p:txBody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5314593"/>
            <a:ext cx="6422112" cy="22860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793790" y="5479256"/>
            <a:ext cx="2569369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Odměření délky sondy</a:t>
            </a:r>
            <a:endParaRPr lang="en-US" sz="1950" dirty="0"/>
          </a:p>
        </p:txBody>
      </p:sp>
      <p:sp>
        <p:nvSpPr>
          <p:cNvPr id="18" name="Text 12"/>
          <p:cNvSpPr/>
          <p:nvPr/>
        </p:nvSpPr>
        <p:spPr>
          <a:xfrm>
            <a:off x="793790" y="5908477"/>
            <a:ext cx="6422112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Změřit vzdálenost: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nos → ušní lalůček → konec sterna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Tato délka určuje, jak hluboko sondu zavést.</a:t>
            </a:r>
            <a:endParaRPr lang="en-US" sz="1550" dirty="0"/>
          </a:p>
        </p:txBody>
      </p:sp>
      <p:sp>
        <p:nvSpPr>
          <p:cNvPr id="19" name="Text 13"/>
          <p:cNvSpPr/>
          <p:nvPr/>
        </p:nvSpPr>
        <p:spPr>
          <a:xfrm>
            <a:off x="7414260" y="5020032"/>
            <a:ext cx="396835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05</a:t>
            </a:r>
            <a:endParaRPr lang="en-US" sz="1550" dirty="0"/>
          </a:p>
        </p:txBody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4260" y="5314593"/>
            <a:ext cx="6422231" cy="22860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7414260" y="547925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 pomůcek</a:t>
            </a:r>
            <a:endParaRPr lang="en-US" sz="1950" dirty="0"/>
          </a:p>
        </p:txBody>
      </p:sp>
      <p:sp>
        <p:nvSpPr>
          <p:cNvPr id="22" name="Text 15"/>
          <p:cNvSpPr/>
          <p:nvPr/>
        </p:nvSpPr>
        <p:spPr>
          <a:xfrm>
            <a:off x="7414260" y="5908477"/>
            <a:ext cx="64222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Hygienická dezinfekce rukou, nasazení rukavic, přichystání všech potřebných pomůcek na dosah.</a:t>
            </a:r>
            <a:endParaRPr lang="en-US" sz="15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65753"/>
            <a:ext cx="6833830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Asistence sestry — při výkonu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650915" y="2183487"/>
            <a:ext cx="6565106" cy="4780240"/>
          </a:xfrm>
          <a:prstGeom prst="roundRect">
            <a:avLst>
              <a:gd name="adj" fmla="val 2989"/>
            </a:avLst>
          </a:prstGeom>
          <a:solidFill>
            <a:srgbClr val="95CCDA"/>
          </a:solidFill>
          <a:ln/>
        </p:spPr>
      </p:sp>
      <p:sp>
        <p:nvSpPr>
          <p:cNvPr id="4" name="Text 2"/>
          <p:cNvSpPr/>
          <p:nvPr/>
        </p:nvSpPr>
        <p:spPr>
          <a:xfrm>
            <a:off x="849273" y="238184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Postup zavádění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849273" y="2890361"/>
            <a:ext cx="6168390" cy="13988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Potřeme konec sondy </a:t>
            </a:r>
            <a:r>
              <a:rPr lang="en-US" sz="15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anestetickým gelem</a:t>
            </a: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(Mesocain)</a:t>
            </a:r>
            <a:endParaRPr lang="en-US" sz="1550" dirty="0"/>
          </a:p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Asistujeme lékaři nebo zavádíme sondu dle standardu pracoviště</a:t>
            </a:r>
            <a:endParaRPr lang="en-US" sz="1550" dirty="0"/>
          </a:p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Doporučíme pacientovi </a:t>
            </a:r>
            <a:r>
              <a:rPr lang="en-US" sz="15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hluboké nádechy a výdechy</a:t>
            </a:r>
            <a:endParaRPr lang="en-US" sz="1550" dirty="0"/>
          </a:p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Kontinuálně povzbuzujeme pacienta během celého výkonu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564874" y="2381845"/>
            <a:ext cx="4642961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Ověření správného zavedení — 3 metody</a:t>
            </a:r>
            <a:endParaRPr lang="en-US" sz="1950" dirty="0"/>
          </a:p>
        </p:txBody>
      </p:sp>
      <p:sp>
        <p:nvSpPr>
          <p:cNvPr id="7" name="Shape 5"/>
          <p:cNvSpPr/>
          <p:nvPr/>
        </p:nvSpPr>
        <p:spPr>
          <a:xfrm>
            <a:off x="7564874" y="2915245"/>
            <a:ext cx="3040499" cy="2111097"/>
          </a:xfrm>
          <a:prstGeom prst="roundRect">
            <a:avLst>
              <a:gd name="adj" fmla="val 3949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770852" y="312122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1. Insuflace vzduchu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7770852" y="3629739"/>
            <a:ext cx="2628543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Vstříkneme ~30 ml vzduchu a fonendoskopem nad žaludkem sledujeme charakteristický zvuk.</a:t>
            </a:r>
            <a:endParaRPr lang="en-US" sz="1550" dirty="0"/>
          </a:p>
        </p:txBody>
      </p:sp>
      <p:sp>
        <p:nvSpPr>
          <p:cNvPr id="10" name="Shape 8"/>
          <p:cNvSpPr/>
          <p:nvPr/>
        </p:nvSpPr>
        <p:spPr>
          <a:xfrm>
            <a:off x="10803731" y="2915245"/>
            <a:ext cx="3040499" cy="2111097"/>
          </a:xfrm>
          <a:prstGeom prst="roundRect">
            <a:avLst>
              <a:gd name="adj" fmla="val 3949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1009709" y="312122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2. Aspirace obsahu</a:t>
            </a:r>
            <a:endParaRPr lang="en-US" sz="1950" dirty="0"/>
          </a:p>
        </p:txBody>
      </p:sp>
      <p:sp>
        <p:nvSpPr>
          <p:cNvPr id="12" name="Text 10"/>
          <p:cNvSpPr/>
          <p:nvPr/>
        </p:nvSpPr>
        <p:spPr>
          <a:xfrm>
            <a:off x="11009709" y="3629739"/>
            <a:ext cx="2628543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Janettovou stříkačkou aspirujeme žaludeční obsah — jeho přítomnost potvrzuje správnou polohu.</a:t>
            </a:r>
            <a:endParaRPr lang="en-US" sz="1550" dirty="0"/>
          </a:p>
        </p:txBody>
      </p:sp>
      <p:sp>
        <p:nvSpPr>
          <p:cNvPr id="13" name="Shape 11"/>
          <p:cNvSpPr/>
          <p:nvPr/>
        </p:nvSpPr>
        <p:spPr>
          <a:xfrm>
            <a:off x="7564874" y="5224701"/>
            <a:ext cx="6279356" cy="1515785"/>
          </a:xfrm>
          <a:prstGeom prst="roundRect">
            <a:avLst>
              <a:gd name="adj" fmla="val 5499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770852" y="543067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3. Ponoření do vody</a:t>
            </a:r>
            <a:endParaRPr lang="en-US" sz="1950" dirty="0"/>
          </a:p>
        </p:txBody>
      </p:sp>
      <p:sp>
        <p:nvSpPr>
          <p:cNvPr id="15" name="Text 13"/>
          <p:cNvSpPr/>
          <p:nvPr/>
        </p:nvSpPr>
        <p:spPr>
          <a:xfrm>
            <a:off x="7770852" y="5939195"/>
            <a:ext cx="5867400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Ponoříme volný konec sondy pod hladinu vody — při správném zavedení nevychází vzduchové bubliny.</a:t>
            </a:r>
            <a:endParaRPr lang="en-US" sz="15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46653"/>
            <a:ext cx="6153150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Péče o pacienta po výkonu</a:t>
            </a:r>
            <a:endParaRPr lang="en-US" sz="3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68204" y="1869638"/>
            <a:ext cx="297656" cy="29765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438632" y="186356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Fixace sondy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1438632" y="2292787"/>
            <a:ext cx="12397978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Přilepit sondu náplastí na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předem odmastěnou kůži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nosu. Správná fixace předchází samovolnému vytažení nebo posunutí sondy.</a:t>
            </a:r>
            <a:endParaRPr lang="en-US" sz="15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68204" y="2993350"/>
            <a:ext cx="297656" cy="29765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438632" y="2987278"/>
            <a:ext cx="3139083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Napojení na odvodný sáček</a:t>
            </a:r>
            <a:endParaRPr lang="en-US" sz="1950" dirty="0"/>
          </a:p>
        </p:txBody>
      </p:sp>
      <p:sp>
        <p:nvSpPr>
          <p:cNvPr id="8" name="Text 4"/>
          <p:cNvSpPr/>
          <p:nvPr/>
        </p:nvSpPr>
        <p:spPr>
          <a:xfrm>
            <a:off x="1438632" y="3416498"/>
            <a:ext cx="12397978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Připojit sondu na odvodný sáček dle ordinace lékaře. NGS zároveň fixujeme k rameni pacienta pro větší komfort.</a:t>
            </a:r>
            <a:endParaRPr lang="en-US" sz="15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68204" y="4117062"/>
            <a:ext cx="297656" cy="297656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438632" y="4110990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Sledování sliznic</a:t>
            </a:r>
            <a:endParaRPr lang="en-US" sz="1950" dirty="0"/>
          </a:p>
        </p:txBody>
      </p:sp>
      <p:sp>
        <p:nvSpPr>
          <p:cNvPr id="11" name="Text 6"/>
          <p:cNvSpPr/>
          <p:nvPr/>
        </p:nvSpPr>
        <p:spPr>
          <a:xfrm>
            <a:off x="1438632" y="4540210"/>
            <a:ext cx="12397978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Pravidelně kontrolovat změny na sliznici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dutiny ústní a nosní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U rizikových pacientů polohovat sondu každých 6 hodin pro prevenci proleženin.</a:t>
            </a:r>
            <a:endParaRPr lang="en-US" sz="15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68204" y="5538430"/>
            <a:ext cx="297656" cy="297656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438632" y="553235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Hygiena a ošetření</a:t>
            </a:r>
            <a:endParaRPr lang="en-US" sz="1950" dirty="0"/>
          </a:p>
        </p:txBody>
      </p:sp>
      <p:sp>
        <p:nvSpPr>
          <p:cNvPr id="14" name="Text 8"/>
          <p:cNvSpPr/>
          <p:nvPr/>
        </p:nvSpPr>
        <p:spPr>
          <a:xfrm>
            <a:off x="1438632" y="5961578"/>
            <a:ext cx="12397978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Odsávat sekret z nosních průduchů při hromadění, ošetřovat sliznici vhodným přípravkem dle doporučení.</a:t>
            </a:r>
            <a:endParaRPr lang="en-US" sz="1550" dirty="0"/>
          </a:p>
        </p:txBody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68204" y="6662142"/>
            <a:ext cx="297656" cy="297656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1438632" y="6656070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Úklid a dokumentace</a:t>
            </a:r>
            <a:endParaRPr lang="en-US" sz="1950" dirty="0"/>
          </a:p>
        </p:txBody>
      </p:sp>
      <p:sp>
        <p:nvSpPr>
          <p:cNvPr id="17" name="Text 10"/>
          <p:cNvSpPr/>
          <p:nvPr/>
        </p:nvSpPr>
        <p:spPr>
          <a:xfrm>
            <a:off x="1438632" y="7085290"/>
            <a:ext cx="12397978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Uklidit pomůcky, vyměnit znečištěné prádlo, provést záznam do dokumentace pacienta včetně času a způsobu ověření polohy sondy.</a:t>
            </a:r>
            <a:endParaRPr lang="en-US" sz="15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86778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Možné komplikace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1903690"/>
            <a:ext cx="1304282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Zdravotní sestra musí být schopna komplikace rychle rozpoznat a adekvátně na ně reagovat.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93790" y="2424589"/>
            <a:ext cx="4215289" cy="2062282"/>
          </a:xfrm>
          <a:prstGeom prst="roundRect">
            <a:avLst>
              <a:gd name="adj" fmla="val 5321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930" y="2424589"/>
            <a:ext cx="91440" cy="2062282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083588" y="2645807"/>
            <a:ext cx="3508653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⚠️</a:t>
            </a: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Sonda v dýchacích cestách</a:t>
            </a:r>
            <a:endParaRPr lang="en-US" sz="1950" dirty="0"/>
          </a:p>
        </p:txBody>
      </p:sp>
      <p:sp>
        <p:nvSpPr>
          <p:cNvPr id="7" name="Text 4"/>
          <p:cNvSpPr/>
          <p:nvPr/>
        </p:nvSpPr>
        <p:spPr>
          <a:xfrm>
            <a:off x="1083588" y="3075027"/>
            <a:ext cx="3704273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Pacient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okamžitě kašle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dusí se nebo má saturační desaturaci. Sondu ihned vytáhnout! Nikdy nepodávat nic sondou bez ověření správné polohy.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5207437" y="2424589"/>
            <a:ext cx="4215408" cy="2062282"/>
          </a:xfrm>
          <a:prstGeom prst="roundRect">
            <a:avLst>
              <a:gd name="adj" fmla="val 5321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4577" y="2424589"/>
            <a:ext cx="91440" cy="2062282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5497235" y="2645807"/>
            <a:ext cx="310788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🤢</a:t>
            </a: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Komplikace při zavádění</a:t>
            </a:r>
            <a:endParaRPr lang="en-US" sz="1950" dirty="0"/>
          </a:p>
        </p:txBody>
      </p:sp>
      <p:sp>
        <p:nvSpPr>
          <p:cNvPr id="11" name="Text 7"/>
          <p:cNvSpPr/>
          <p:nvPr/>
        </p:nvSpPr>
        <p:spPr>
          <a:xfrm>
            <a:off x="5497235" y="3075027"/>
            <a:ext cx="3704392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Nauzea, stáčení sondy v hrdle, dávení a zvracení. Postup dočasně přerušit, pacienta uklidnit a pokračovat pomalu.</a:t>
            </a:r>
            <a:endParaRPr lang="en-US" sz="1550" dirty="0"/>
          </a:p>
        </p:txBody>
      </p:sp>
      <p:sp>
        <p:nvSpPr>
          <p:cNvPr id="12" name="Shape 8"/>
          <p:cNvSpPr/>
          <p:nvPr/>
        </p:nvSpPr>
        <p:spPr>
          <a:xfrm>
            <a:off x="9621203" y="2424589"/>
            <a:ext cx="4215289" cy="2062282"/>
          </a:xfrm>
          <a:prstGeom prst="roundRect">
            <a:avLst>
              <a:gd name="adj" fmla="val 5321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8343" y="2424589"/>
            <a:ext cx="91440" cy="2062282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9911001" y="2645807"/>
            <a:ext cx="3677841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🫁</a:t>
            </a: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Aspirace žaludečního obsahu</a:t>
            </a:r>
            <a:endParaRPr lang="en-US" sz="1950" dirty="0"/>
          </a:p>
        </p:txBody>
      </p:sp>
      <p:sp>
        <p:nvSpPr>
          <p:cNvPr id="15" name="Text 10"/>
          <p:cNvSpPr/>
          <p:nvPr/>
        </p:nvSpPr>
        <p:spPr>
          <a:xfrm>
            <a:off x="9911001" y="3075027"/>
            <a:ext cx="3704273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Závažná komplikace — obsah žaludku se dostane do dýchacích cest. Hrozí aspirační pneumonie. Riziko snižuje správná poloha pacienta.</a:t>
            </a:r>
            <a:endParaRPr lang="en-US" sz="1550" dirty="0"/>
          </a:p>
        </p:txBody>
      </p:sp>
      <p:sp>
        <p:nvSpPr>
          <p:cNvPr id="16" name="Shape 11"/>
          <p:cNvSpPr/>
          <p:nvPr/>
        </p:nvSpPr>
        <p:spPr>
          <a:xfrm>
            <a:off x="793790" y="4685228"/>
            <a:ext cx="4215289" cy="2657594"/>
          </a:xfrm>
          <a:prstGeom prst="roundRect">
            <a:avLst>
              <a:gd name="adj" fmla="val 4129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930" y="4685228"/>
            <a:ext cx="91440" cy="2657594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1083588" y="4906447"/>
            <a:ext cx="2957632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🩸</a:t>
            </a: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Traumatické poškození</a:t>
            </a:r>
            <a:endParaRPr lang="en-US" sz="1950" dirty="0"/>
          </a:p>
        </p:txBody>
      </p:sp>
      <p:sp>
        <p:nvSpPr>
          <p:cNvPr id="19" name="Text 13"/>
          <p:cNvSpPr/>
          <p:nvPr/>
        </p:nvSpPr>
        <p:spPr>
          <a:xfrm>
            <a:off x="1083588" y="5335667"/>
            <a:ext cx="3704273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Poranění sliznice dutiny ústní nebo nosní při zavádění. Postupovat šetrně, použít dostatečné množství anestetického gelu.</a:t>
            </a:r>
            <a:endParaRPr lang="en-US" sz="1550" dirty="0"/>
          </a:p>
        </p:txBody>
      </p:sp>
      <p:sp>
        <p:nvSpPr>
          <p:cNvPr id="20" name="Shape 14"/>
          <p:cNvSpPr/>
          <p:nvPr/>
        </p:nvSpPr>
        <p:spPr>
          <a:xfrm>
            <a:off x="5207437" y="4685228"/>
            <a:ext cx="4215408" cy="2657594"/>
          </a:xfrm>
          <a:prstGeom prst="roundRect">
            <a:avLst>
              <a:gd name="adj" fmla="val 4129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4577" y="4685228"/>
            <a:ext cx="91440" cy="2657594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5497235" y="4906447"/>
            <a:ext cx="2763441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🔴</a:t>
            </a: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Proleženiny a infekce</a:t>
            </a:r>
            <a:endParaRPr lang="en-US" sz="1950" dirty="0"/>
          </a:p>
        </p:txBody>
      </p:sp>
      <p:sp>
        <p:nvSpPr>
          <p:cNvPr id="23" name="Text 16"/>
          <p:cNvSpPr/>
          <p:nvPr/>
        </p:nvSpPr>
        <p:spPr>
          <a:xfrm>
            <a:off x="5497235" y="5335667"/>
            <a:ext cx="3704392" cy="17859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Při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dlouhodobém zavedení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hrozí dekubity. Náplast přelepit každý den, sondu přepolohovat. Dodržovat aseptický postup pro prevenci nozokomiálních infekcí. Kontrolovat průchodnost — sonda se může ucpat žaludečním obsahem.</a:t>
            </a:r>
            <a:endParaRPr lang="en-US" sz="15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758" y="534829"/>
            <a:ext cx="4752023" cy="5717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500"/>
              </a:lnSpc>
              <a:buNone/>
            </a:pPr>
            <a:r>
              <a:rPr lang="en-US" sz="3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Shrnutí klíčových bodů</a:t>
            </a:r>
            <a:endParaRPr lang="en-US" sz="3600" dirty="0"/>
          </a:p>
        </p:txBody>
      </p:sp>
      <p:sp>
        <p:nvSpPr>
          <p:cNvPr id="4" name="Shape 1"/>
          <p:cNvSpPr/>
          <p:nvPr/>
        </p:nvSpPr>
        <p:spPr>
          <a:xfrm>
            <a:off x="731758" y="1359575"/>
            <a:ext cx="7680484" cy="1031796"/>
          </a:xfrm>
          <a:prstGeom prst="roundRect">
            <a:avLst>
              <a:gd name="adj" fmla="val 744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22258" y="1550075"/>
            <a:ext cx="2287072" cy="2858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📋</a:t>
            </a:r>
            <a:r>
              <a:rPr lang="en-US" sz="18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Indikace</a:t>
            </a:r>
            <a:endParaRPr lang="en-US" sz="1800" dirty="0"/>
          </a:p>
        </p:txBody>
      </p:sp>
      <p:sp>
        <p:nvSpPr>
          <p:cNvPr id="6" name="Text 3"/>
          <p:cNvSpPr/>
          <p:nvPr/>
        </p:nvSpPr>
        <p:spPr>
          <a:xfrm>
            <a:off x="922258" y="1937147"/>
            <a:ext cx="7299484" cy="2637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Výživa, podávání léků, výplach žaludku, diagnostika — vždy na základě lékařské ordinace.</a:t>
            </a:r>
            <a:endParaRPr lang="en-US" sz="1400" dirty="0"/>
          </a:p>
        </p:txBody>
      </p:sp>
      <p:sp>
        <p:nvSpPr>
          <p:cNvPr id="7" name="Shape 4"/>
          <p:cNvSpPr/>
          <p:nvPr/>
        </p:nvSpPr>
        <p:spPr>
          <a:xfrm>
            <a:off x="731758" y="2559963"/>
            <a:ext cx="7680484" cy="1295519"/>
          </a:xfrm>
          <a:prstGeom prst="roundRect">
            <a:avLst>
              <a:gd name="adj" fmla="val 5932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922258" y="2750463"/>
            <a:ext cx="2287072" cy="2858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🗣️</a:t>
            </a:r>
            <a:r>
              <a:rPr lang="en-US" sz="18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Edukace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922258" y="3137535"/>
            <a:ext cx="7299484" cy="5274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Důkladná příprava a psychická podpora pacienta jsou základem bezpečného provedení výkonu.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731758" y="4024074"/>
            <a:ext cx="7680484" cy="1295519"/>
          </a:xfrm>
          <a:prstGeom prst="roundRect">
            <a:avLst>
              <a:gd name="adj" fmla="val 5932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922258" y="4214574"/>
            <a:ext cx="2287072" cy="2858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✅</a:t>
            </a:r>
            <a:r>
              <a:rPr lang="en-US" sz="18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Ověření polohy</a:t>
            </a:r>
            <a:endParaRPr lang="en-US" sz="1800" dirty="0"/>
          </a:p>
        </p:txBody>
      </p:sp>
      <p:sp>
        <p:nvSpPr>
          <p:cNvPr id="12" name="Text 9"/>
          <p:cNvSpPr/>
          <p:nvPr/>
        </p:nvSpPr>
        <p:spPr>
          <a:xfrm>
            <a:off x="922258" y="4601647"/>
            <a:ext cx="7299484" cy="5274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Vždy ověřit třemi metodami: insuflace, aspirace, ponoření do vody — před každým použitím sondy.</a:t>
            </a:r>
            <a:endParaRPr lang="en-US" sz="1400" dirty="0"/>
          </a:p>
        </p:txBody>
      </p:sp>
      <p:sp>
        <p:nvSpPr>
          <p:cNvPr id="13" name="Shape 10"/>
          <p:cNvSpPr/>
          <p:nvPr/>
        </p:nvSpPr>
        <p:spPr>
          <a:xfrm>
            <a:off x="731758" y="5488186"/>
            <a:ext cx="7680484" cy="1031796"/>
          </a:xfrm>
          <a:prstGeom prst="roundRect">
            <a:avLst>
              <a:gd name="adj" fmla="val 744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922258" y="5678686"/>
            <a:ext cx="2287072" cy="2858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👁️</a:t>
            </a:r>
            <a:r>
              <a:rPr lang="en-US" sz="18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Sledování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922258" y="6065758"/>
            <a:ext cx="7299484" cy="2637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Pravidelná kontrola sliznic, fixace, průchodnosti sondy a včasné rozpoznání komplikací.</a:t>
            </a:r>
            <a:endParaRPr lang="en-US" sz="1400" dirty="0"/>
          </a:p>
        </p:txBody>
      </p:sp>
      <p:sp>
        <p:nvSpPr>
          <p:cNvPr id="16" name="Shape 13"/>
          <p:cNvSpPr/>
          <p:nvPr/>
        </p:nvSpPr>
        <p:spPr>
          <a:xfrm>
            <a:off x="731758" y="6709648"/>
            <a:ext cx="7680484" cy="985004"/>
          </a:xfrm>
          <a:prstGeom prst="roundRect">
            <a:avLst>
              <a:gd name="adj" fmla="val 7802"/>
            </a:avLst>
          </a:prstGeom>
          <a:solidFill>
            <a:srgbClr val="FCF2B5"/>
          </a:solidFill>
          <a:ln/>
        </p:spPr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638" y="6968728"/>
            <a:ext cx="228600" cy="182880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1326118" y="6923961"/>
            <a:ext cx="6903244" cy="5274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Sonda zavedená do dýchacích cest je bezprostředně ohrožující stav — při jakémkoliv podezření sondu okamžitě vytáhněte a informujte lékaře!</a:t>
            </a:r>
            <a:endParaRPr 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909</Words>
  <Application>Microsoft Office PowerPoint</Application>
  <PresentationFormat>Vlastní</PresentationFormat>
  <Paragraphs>128</Paragraphs>
  <Slides>10</Slides>
  <Notes>10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Calibri</vt:lpstr>
      <vt:lpstr>Roboto</vt:lpstr>
      <vt:lpstr>Arial</vt:lpstr>
      <vt:lpstr>Host Grotesk Medium</vt:lpstr>
      <vt:lpstr>Host Grotesk Light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subject/>
  <dc:creator>Admin</dc:creator>
  <cp:lastModifiedBy>ŠLAPÁKOVÁ MARTINA Mgr.</cp:lastModifiedBy>
  <cp:revision>2</cp:revision>
  <dcterms:created xsi:type="dcterms:W3CDTF">2026-04-19T13:24:58Z</dcterms:created>
  <dcterms:modified xsi:type="dcterms:W3CDTF">2026-08-28T07:46:20Z</dcterms:modified>
</cp:coreProperties>
</file>