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94" r:id="rId3"/>
    <p:sldId id="295" r:id="rId4"/>
    <p:sldId id="277" r:id="rId5"/>
    <p:sldId id="274" r:id="rId6"/>
    <p:sldId id="273" r:id="rId7"/>
    <p:sldId id="276" r:id="rId8"/>
    <p:sldId id="296" r:id="rId9"/>
    <p:sldId id="297" r:id="rId10"/>
    <p:sldId id="278" r:id="rId11"/>
    <p:sldId id="282" r:id="rId12"/>
    <p:sldId id="283" r:id="rId13"/>
    <p:sldId id="299" r:id="rId14"/>
    <p:sldId id="298" r:id="rId15"/>
    <p:sldId id="285" r:id="rId16"/>
    <p:sldId id="302" r:id="rId17"/>
    <p:sldId id="279" r:id="rId18"/>
    <p:sldId id="300" r:id="rId19"/>
    <p:sldId id="303" r:id="rId20"/>
    <p:sldId id="292" r:id="rId21"/>
    <p:sldId id="286" r:id="rId22"/>
    <p:sldId id="293" r:id="rId2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B6AAFA-CAEE-4E72-918B-7FAF8D18A15D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F3D00B-9051-47DE-8AA7-E577BC1423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795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F36245F-112C-B133-F08F-3B76176A49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657F8DA-5758-A857-2C7B-23AD629FAE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BB6CD8B-919D-E15F-7E57-C5CA50652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A42E023-0F87-5BD8-C688-96B657B79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1949CF3-435B-0A93-D4EE-AB27D7328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2554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D11E61-CFA0-D8FA-1EA9-A10C24B3A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FDDC77-1D2E-CAE1-9AD7-5980B1B7E5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1AA669B-72A6-3FF1-B926-61007416F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C3553C9-3487-EFB2-BA62-0539DC42C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CE53AFF-C11F-C017-4BA4-809886331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5625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609AE43-45D2-88B3-138B-7C5CE554F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A6C8C7D-1A1E-E958-A264-2216877602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4DAED02-C40F-CDD6-547F-F8B45866A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D376E86-FA97-3571-D2FB-F06F0372B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4945D99-1D78-F5FF-11F0-77179D900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6871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70504A8-49A2-E3A7-2448-7CD61DA0E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E3B6A8A-C53C-41AC-9CFB-F25E7CA3E0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3B7C052-7567-ECEB-C6B6-5652C76DCE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7BAEF80-08F0-2D06-9B89-EA31B8A5D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280571F-E163-BE50-0B36-C5A1C9AF2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A3667BA-AC89-D120-BD96-E3CE4B3C3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1989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862F10-9261-A926-A2F7-CE703B0A3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AAC5DBE-7C41-F95A-8852-C23307A839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0C3501C-6526-AB41-E3AF-5EDEA5B9C1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AC527A38-CA3B-134D-5FE3-026613203E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A9E2EAC7-3AAF-71DB-2C4B-184E9FA108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F1217DF-ED72-2E67-5A54-D46F56A7D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23BB26D-B420-9E7F-22D0-BCE545EDE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86F099F5-484B-83D9-20B5-64303EC23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1260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5F5D98-084B-08CC-BA37-70FA33CB6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7535393-C862-E877-16DC-008C746B4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797516C-87C0-8C5E-A150-637B887B1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FDF90A7-3B1D-4829-A85B-E09FF3BC4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9280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70DE81F-AC3A-EE27-CD97-F3E7F4819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144A8373-4A39-E899-D98E-CB5A232E7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4326E8F-27C1-FA50-7D9C-7BFE7B066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5940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31C457-21B6-8D31-E0E8-769329E05B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F80B7BC-1589-BFE5-F600-6AE2CA6DE5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41B01BA-98E4-D941-9B28-354C4DD608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D6DA356-B172-DA5A-6033-BAE29D896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93FD6FA-7086-14FA-7B44-F6F2E822C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4B281D9-D801-1DCF-E53A-FCA769BC8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1320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CD00D3-05BB-EE59-32AA-19848FFAD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66677D0D-7F88-AB94-2B65-B81D63419F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8C0207F-AB1A-4E4B-0B7B-13A4014837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CAE573B-FDB1-1EE6-A5FC-68284A1B0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3929ADE-5508-6803-1539-1663E07C0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DE25583-D2C1-2C01-1073-53AB7D32C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1212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AE1730-4BE7-C3E3-FCA8-5347FA016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C0C96D-48C0-A363-A999-2FE454B204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432CA3E-2CD3-8A01-8AD3-0D0D941BD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E041867-6DB7-8258-986A-DEAA2D296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DE4A239-853C-A970-A03F-EAD623328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0317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E18311D-9124-A0C4-97A0-8F3AF8CD35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62B907C-5D2D-DD1C-8F11-6F5BC96537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A2A5831-692C-7CAB-A2F1-47E114ADE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134EA8-CC5C-6481-0726-475112AF5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217B6BB-B548-6787-BF5A-F7166864D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2409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4DA899C-6765-20A8-E409-FCB29BB94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16AB0A5-AB65-8EFE-B9C7-6C6AD9356D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FFCDA0E-5014-AB17-F297-7DAA2A4804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BAC05-7A28-4028-96A8-26B005AB1D4C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168FFAD-C09D-71B0-C6C9-0C3F3ED0D8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8E74A5A-C608-7322-6545-DCF42100C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6989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support.microsoft.com/cs-cz/windows/experience/connectivity-networking/connect-to-a-wi-fi-network-in-windows?utm_source=chatgpt.co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learn.microsoft.com/en-us/windows-server/administration/windows-commands/ipconfig?utm_source=chatgpt.com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learn.microsoft.com/en-us/windows-server/administration/windows-commands/nslookup?utm_source=chatgpt.com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support.microsoft.com/cs-cz/windows/experience/connectivity-networking/essential-network-settings-and-tasks-in-windows?utm_source=chatgpt.com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856ACE5-DB3C-A949-4FFD-2BB05C96E4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69419" y="1852653"/>
            <a:ext cx="5253162" cy="957594"/>
          </a:xfrm>
        </p:spPr>
        <p:txBody>
          <a:bodyPr>
            <a:normAutofit fontScale="90000"/>
          </a:bodyPr>
          <a:lstStyle/>
          <a:p>
            <a:r>
              <a:rPr lang="cs-CZ" sz="3600" dirty="0"/>
              <a:t>Nastavení sítě ve Windows 11</a:t>
            </a:r>
            <a:br>
              <a:rPr lang="cs-CZ" sz="3600" dirty="0"/>
            </a:br>
            <a:r>
              <a:rPr lang="cs-CZ" sz="3600"/>
              <a:t>IKT 114</a:t>
            </a:r>
            <a:endParaRPr lang="cs-CZ" sz="36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C1653CC-CC08-B190-4ACB-AA27B54B8C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75221" y="2961322"/>
            <a:ext cx="5841558" cy="3455381"/>
          </a:xfrm>
        </p:spPr>
        <p:txBody>
          <a:bodyPr>
            <a:normAutofit fontScale="62500" lnSpcReduction="20000"/>
          </a:bodyPr>
          <a:lstStyle/>
          <a:p>
            <a:r>
              <a:rPr lang="cs-CZ" dirty="0"/>
              <a:t>Co by měl umět běžný uživatel</a:t>
            </a:r>
          </a:p>
          <a:p>
            <a:r>
              <a:rPr lang="cs-CZ" dirty="0"/>
              <a:t>Kabelové a Wi-Fi připojení </a:t>
            </a:r>
          </a:p>
          <a:p>
            <a:r>
              <a:rPr lang="cs-CZ" dirty="0"/>
              <a:t>Ikony na hlavním panelu</a:t>
            </a:r>
          </a:p>
          <a:p>
            <a:r>
              <a:rPr lang="cs-CZ" dirty="0"/>
              <a:t>Správa uložené Wi-Fi sítě</a:t>
            </a:r>
          </a:p>
          <a:p>
            <a:r>
              <a:rPr lang="cs-CZ" dirty="0"/>
              <a:t>Režim Letadlo</a:t>
            </a:r>
          </a:p>
          <a:p>
            <a:r>
              <a:rPr lang="cs-CZ" dirty="0"/>
              <a:t>Zapnutí a vypnutí Wi-Fi a síťového adaptéru</a:t>
            </a:r>
          </a:p>
          <a:p>
            <a:r>
              <a:rPr lang="cs-CZ" dirty="0"/>
              <a:t>Jak rozlišit problém s připojením k síti od problému s internetem</a:t>
            </a:r>
          </a:p>
          <a:p>
            <a:r>
              <a:rPr lang="cs-CZ" dirty="0" err="1"/>
              <a:t>Ipconfig</a:t>
            </a:r>
            <a:endParaRPr lang="cs-CZ" dirty="0"/>
          </a:p>
          <a:p>
            <a:r>
              <a:rPr lang="cs-CZ" dirty="0"/>
              <a:t>Ping</a:t>
            </a:r>
          </a:p>
          <a:p>
            <a:r>
              <a:rPr lang="cs-CZ" dirty="0" err="1"/>
              <a:t>Nslookup</a:t>
            </a:r>
            <a:endParaRPr lang="cs-CZ" dirty="0"/>
          </a:p>
          <a:p>
            <a:r>
              <a:rPr lang="cs-CZ" dirty="0"/>
              <a:t>DNS</a:t>
            </a:r>
          </a:p>
          <a:p>
            <a:r>
              <a:rPr lang="cs-CZ" dirty="0"/>
              <a:t>DHCP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C5A38A6-CF88-4064-7BB2-FDBD616B8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5A7133C9-59EB-F251-CBDA-85085A4D1A57}"/>
              </a:ext>
            </a:extLst>
          </p:cNvPr>
          <p:cNvSpPr txBox="1"/>
          <p:nvPr/>
        </p:nvSpPr>
        <p:spPr>
          <a:xfrm>
            <a:off x="866692" y="6114552"/>
            <a:ext cx="1304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20. 8. 2026</a:t>
            </a:r>
          </a:p>
        </p:txBody>
      </p:sp>
    </p:spTree>
    <p:extLst>
      <p:ext uri="{BB962C8B-B14F-4D97-AF65-F5344CB8AC3E}">
        <p14:creationId xmlns:p14="http://schemas.microsoft.com/office/powerpoint/2010/main" val="412380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26423613-C78B-4125-88EE-1879728DA5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0769959"/>
              </p:ext>
            </p:extLst>
          </p:nvPr>
        </p:nvGraphicFramePr>
        <p:xfrm>
          <a:off x="500932" y="2103330"/>
          <a:ext cx="4683318" cy="4233654"/>
        </p:xfrm>
        <a:graphic>
          <a:graphicData uri="http://schemas.openxmlformats.org/drawingml/2006/table">
            <a:tbl>
              <a:tblPr/>
              <a:tblGrid>
                <a:gridCol w="4683318">
                  <a:extLst>
                    <a:ext uri="{9D8B030D-6E8A-4147-A177-3AD203B41FA5}">
                      <a16:colId xmlns:a16="http://schemas.microsoft.com/office/drawing/2014/main" val="3163743954"/>
                    </a:ext>
                  </a:extLst>
                </a:gridCol>
              </a:tblGrid>
              <a:tr h="28533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800" b="1" dirty="0"/>
                        <a:t>Běžný uživatel by měl vědět a umět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76209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Rozlišit kabelové a Wi‑Fi připojení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749218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Připojit síťový kabel do konektoru RJ‑45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063124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Vybrat správnou Wi‑Fi síť podle názvu (SSID)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657043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Zadat heslo k Wi‑Fi a chránit je před zneužitím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224743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400" dirty="0"/>
                        <a:t>Poznat podle ikony, zda je počítač připojen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962853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Zkontrolovat, zda není zapnutý režim Letadlo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904863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Zapnout a vypnout Wi‑Fi nebo síťový adaptér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649573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Otevřít nastavení sítě ve Windows 11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26267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Rozlišit problém s připojením k síti od problému s internetem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542355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Provést jednoduchou kontrolu kabelu a restart počítače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672798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Použít nástroj Windows pro řešení potíží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834152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Popsat závadu a oznámit ji správci sítě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5194308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919EA182-0B42-B92E-02CB-1BD7F821E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055" y="343008"/>
            <a:ext cx="836664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Běžný uživatel by měl zvládnout základní připojení počítače k již připravené síti. Nastavení a správu celé sítě by měl ponechat pověřenému IT pracovníkovi.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86FA6A52-93E8-59CC-B1CF-A4F1392DAA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132994"/>
              </p:ext>
            </p:extLst>
          </p:nvPr>
        </p:nvGraphicFramePr>
        <p:xfrm>
          <a:off x="7203882" y="2103330"/>
          <a:ext cx="4107745" cy="4407708"/>
        </p:xfrm>
        <a:graphic>
          <a:graphicData uri="http://schemas.openxmlformats.org/drawingml/2006/table">
            <a:tbl>
              <a:tblPr/>
              <a:tblGrid>
                <a:gridCol w="4107745">
                  <a:extLst>
                    <a:ext uri="{9D8B030D-6E8A-4147-A177-3AD203B41FA5}">
                      <a16:colId xmlns:a16="http://schemas.microsoft.com/office/drawing/2014/main" val="524155048"/>
                    </a:ext>
                  </a:extLst>
                </a:gridCol>
              </a:tblGrid>
              <a:tr h="28533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800" b="1" dirty="0"/>
                        <a:t>Pověřený IT pracovník by měl zajišťovat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76209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Instalaci a konfiguraci přepínačů a směrovačů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749218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400" dirty="0"/>
                        <a:t>Návrh struktury a zabezpečení sítě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063124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Nastavení názvu Wi‑Fi, pásem a přístupových bodů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657043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Nastavení WPA2/WPA3 a změnu hesel síťových zařízení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224743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Nastavení DHCP, DNS, NAT, VLAN a směrování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962853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Ruční přidělování a správu IP adres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904863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Správu uživatelských oprávnění a přístupu k síti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649573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Nastavení firewallu, VPN a vzdáleného přístupu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26267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Diagnostiku poruch síťové infrastruktury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542355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Aktualizace firmwaru a konfigurace síťových zařízení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672798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Sledování provozu, výkonu a bezpečnostních událostí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834152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Ochranu sítě před útoky a neoprávněným přístupem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51943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2620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FF6274A8-A927-74D4-F692-458895112C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004" y="1096720"/>
            <a:ext cx="5923416" cy="4293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Kabelové a Wi‑Fi připojení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Kabelové připojení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je připojen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síťovým kabelem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Používá konektor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RJ‑45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Připojení bývá rychlé a stabilní.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Omezuje pohyb zařízení. </a:t>
            </a:r>
          </a:p>
          <a:p>
            <a:pPr marL="285750" indent="-285750" fontAlgn="ctr">
              <a:buFont typeface="Arial" panose="020B0604020202020204" pitchFamily="34" charset="0"/>
              <a:buChar char="•"/>
            </a:pPr>
            <a:r>
              <a:rPr lang="cs-CZ" dirty="0"/>
              <a:t>Vhodné pro stolní počítače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Wi‑Fi připojení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se připojuje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bez kabelu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pomocí rádiových vln.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Uživatel vybírá název sítě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SSID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 obvykle zadává heslo.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Umožňuje volný pohyb zařízení.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Rychlost a stabilitu ovlivňuje vzdálenost, překážky a rušení. 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dirty="0"/>
              <a:t>Vhodné pro notebooky a mobilní zařízení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E2DBB57-757C-D0F8-4380-0DDB2B8A1C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00" t="4869" b="12696"/>
          <a:stretch>
            <a:fillRect/>
          </a:stretch>
        </p:blipFill>
        <p:spPr>
          <a:xfrm>
            <a:off x="7954471" y="3647154"/>
            <a:ext cx="2680479" cy="244800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906BB4DF-4BD7-3217-EA9B-273F793A68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69" r="50361" b="12696"/>
          <a:stretch>
            <a:fillRect/>
          </a:stretch>
        </p:blipFill>
        <p:spPr>
          <a:xfrm>
            <a:off x="7954471" y="345999"/>
            <a:ext cx="2619221" cy="24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49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1728D846-48FC-F248-3703-5E8DB48E7BD0}"/>
              </a:ext>
            </a:extLst>
          </p:cNvPr>
          <p:cNvSpPr txBox="1"/>
          <p:nvPr/>
        </p:nvSpPr>
        <p:spPr>
          <a:xfrm>
            <a:off x="558579" y="405825"/>
            <a:ext cx="5118652" cy="2564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Připojení kabelem Ethernet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Síťový kabel se připojuje do konektoru RJ‑45.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Windows připojení většinou nastaví automaticky.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síťové kartě nebo přepínači mohou svítit kontrolky spojení.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Pokud připojení nefunguje, je třeba zkontrolovat zasunutí kabelu a případné poškození.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D68B02D-E015-BF57-B167-F174B3622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94" b="20579"/>
          <a:stretch>
            <a:fillRect/>
          </a:stretch>
        </p:blipFill>
        <p:spPr>
          <a:xfrm>
            <a:off x="2213408" y="3429000"/>
            <a:ext cx="7765185" cy="2614543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1313D758-9D3D-2027-F858-A01359014D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03" b="33218"/>
          <a:stretch>
            <a:fillRect/>
          </a:stretch>
        </p:blipFill>
        <p:spPr>
          <a:xfrm rot="10800000" flipV="1">
            <a:off x="6366344" y="648030"/>
            <a:ext cx="5143500" cy="1117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585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B1B4C685-38BB-3758-4199-C49DA7FD019B}"/>
              </a:ext>
            </a:extLst>
          </p:cNvPr>
          <p:cNvSpPr txBox="1"/>
          <p:nvPr/>
        </p:nvSpPr>
        <p:spPr>
          <a:xfrm>
            <a:off x="296187" y="198048"/>
            <a:ext cx="6094674" cy="32480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Připojení k Wi‑Fi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Postup: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Kliknout na ikonu sítě na hlavním panelu. 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Otevřít seznam dostupných Wi‑Fi sítí. 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Vybrat správný název sítě – SSID. 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Zvolit </a:t>
            </a: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Připojit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Zadat heslo. 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Zkontrolovat, zda je připojení úspěšné.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Tento postup odpovídá aktuálním pokynům Microsoftu pro Windows 11. </a:t>
            </a:r>
            <a:r>
              <a:rPr lang="cs-CZ" sz="18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Připojení k síti Wi‑Fi ve Windows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8A7FBA5-49D1-BCC2-939A-35697F36F6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01" b="12232"/>
          <a:stretch>
            <a:fillRect/>
          </a:stretch>
        </p:blipFill>
        <p:spPr>
          <a:xfrm>
            <a:off x="8061680" y="382051"/>
            <a:ext cx="2889403" cy="2880000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0EEF18EA-1693-C966-BDBA-A1D7EC9046DD}"/>
              </a:ext>
            </a:extLst>
          </p:cNvPr>
          <p:cNvSpPr txBox="1"/>
          <p:nvPr/>
        </p:nvSpPr>
        <p:spPr>
          <a:xfrm>
            <a:off x="296187" y="3871963"/>
            <a:ext cx="6094674" cy="2256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Bezpečné připojování k Wi‑Fi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SzPct val="100000"/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Připojovat se pouze ke známým sítím. </a:t>
            </a:r>
          </a:p>
          <a:p>
            <a:pPr marL="342900" lvl="0" indent="-342900">
              <a:lnSpc>
                <a:spcPct val="107000"/>
              </a:lnSpc>
              <a:buSzPct val="100000"/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Ověřit správný název školní nebo domácí sítě. </a:t>
            </a:r>
          </a:p>
          <a:p>
            <a:pPr marL="342900" lvl="0" indent="-342900">
              <a:lnSpc>
                <a:spcPct val="107000"/>
              </a:lnSpc>
              <a:buSzPct val="100000"/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Nesdělovat heslo neoprávněným osobám. </a:t>
            </a:r>
          </a:p>
          <a:p>
            <a:pPr marL="342900" lvl="0" indent="-342900">
              <a:lnSpc>
                <a:spcPct val="107000"/>
              </a:lnSpc>
              <a:buSzPct val="100000"/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veřejné Wi‑Fi neposkytovat zbytečně citlivé údaje. </a:t>
            </a:r>
          </a:p>
          <a:p>
            <a:pPr marL="342900" lvl="0" indent="-342900">
              <a:lnSpc>
                <a:spcPct val="107000"/>
              </a:lnSpc>
              <a:buSzPct val="100000"/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Nepovolovat automatické připojování k neznámým sítím. </a:t>
            </a:r>
          </a:p>
          <a:p>
            <a:pPr marL="342900" lvl="0" indent="-342900">
              <a:lnSpc>
                <a:spcPct val="107000"/>
              </a:lnSpc>
              <a:buSzPct val="100000"/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Dávat pozor na sítě s podobným nebo podvodným názvem.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E5970BE-80A6-6620-CC28-46FD7C2721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4" b="10145"/>
          <a:stretch>
            <a:fillRect/>
          </a:stretch>
        </p:blipFill>
        <p:spPr>
          <a:xfrm>
            <a:off x="8022867" y="3502728"/>
            <a:ext cx="2967029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722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F679E461-A36C-5A4F-13A2-A5C81C4F1D4C}"/>
              </a:ext>
            </a:extLst>
          </p:cNvPr>
          <p:cNvSpPr txBox="1"/>
          <p:nvPr/>
        </p:nvSpPr>
        <p:spPr>
          <a:xfrm>
            <a:off x="693751" y="645138"/>
            <a:ext cx="4450742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Ikona sítě na hlavním panelu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DFE2711-1CED-D063-8F60-F81A9C4EB84D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693752" y="1540306"/>
            <a:ext cx="3535258" cy="318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připojeno k Wi‑Fi,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kabelové připojení,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bez internetu,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odpojeno,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režim Letadlo,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mobilní síť.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4B83A3CF-B410-072F-E02F-90F8961E2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777" y="1719712"/>
            <a:ext cx="6074239" cy="3418576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82D13B84-A52D-DBBC-EB57-D96553FD0C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198" y="5709127"/>
            <a:ext cx="9900000" cy="344713"/>
          </a:xfrm>
          <a:prstGeom prst="rect">
            <a:avLst/>
          </a:prstGeom>
        </p:spPr>
      </p:pic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DDABA818-2945-17C8-824C-758E3744E5DB}"/>
              </a:ext>
            </a:extLst>
          </p:cNvPr>
          <p:cNvCxnSpPr/>
          <p:nvPr/>
        </p:nvCxnSpPr>
        <p:spPr>
          <a:xfrm flipH="1" flipV="1">
            <a:off x="9064487" y="5041127"/>
            <a:ext cx="1041621" cy="6680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7200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78B7C98-7503-31D5-C880-24F89CD9D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79"/>
          <a:stretch>
            <a:fillRect/>
          </a:stretch>
        </p:blipFill>
        <p:spPr>
          <a:xfrm>
            <a:off x="7641602" y="166977"/>
            <a:ext cx="4039526" cy="532737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D59BA519-2D4B-F047-9847-90FFFA600E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7" t="14247" r="68401" b="75605"/>
          <a:stretch>
            <a:fillRect/>
          </a:stretch>
        </p:blipFill>
        <p:spPr>
          <a:xfrm>
            <a:off x="510872" y="712562"/>
            <a:ext cx="3552403" cy="695916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196A7C56-F3AC-CBAF-D2E5-CB9CB05371AE}"/>
              </a:ext>
            </a:extLst>
          </p:cNvPr>
          <p:cNvSpPr txBox="1"/>
          <p:nvPr/>
        </p:nvSpPr>
        <p:spPr>
          <a:xfrm>
            <a:off x="510872" y="337010"/>
            <a:ext cx="266965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Správa uložené Wi-Fi sítě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88266A5-80DA-B087-909E-84F4AD32127A}"/>
              </a:ext>
            </a:extLst>
          </p:cNvPr>
          <p:cNvSpPr txBox="1"/>
          <p:nvPr/>
        </p:nvSpPr>
        <p:spPr>
          <a:xfrm>
            <a:off x="435996" y="1514330"/>
            <a:ext cx="6671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Když se počítač nepřipojí kvůli dříve uloženému chybnému heslu: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233E7FE6-34CB-6B05-C9B1-EC16006256F1}"/>
              </a:ext>
            </a:extLst>
          </p:cNvPr>
          <p:cNvSpPr txBox="1"/>
          <p:nvPr/>
        </p:nvSpPr>
        <p:spPr>
          <a:xfrm>
            <a:off x="435996" y="2025580"/>
            <a:ext cx="729730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/>
              <a:t>Otevřete: </a:t>
            </a:r>
            <a:r>
              <a:rPr lang="cs-CZ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Nastavení → Síť a internet → Wi‑Fi → Spravovat známé sítě</a:t>
            </a:r>
          </a:p>
          <a:p>
            <a:pPr marL="342900" indent="-342900">
              <a:buFont typeface="+mj-lt"/>
              <a:buAutoNum type="arabicPeriod"/>
            </a:pPr>
            <a:endParaRPr lang="cs-CZ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Vyberte správný název sítě (SSID) a zvolte  </a:t>
            </a:r>
            <a:r>
              <a:rPr lang="cs-CZ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Zapomenout</a:t>
            </a:r>
          </a:p>
          <a:p>
            <a:pPr marL="342900" indent="-342900">
              <a:buFont typeface="+mj-lt"/>
              <a:buAutoNum type="arabicPeriod"/>
            </a:pPr>
            <a:endParaRPr lang="cs-CZ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seznamu dostupných sítí vyberte stejnou síť a zadejte aktuální heslo</a:t>
            </a:r>
          </a:p>
          <a:p>
            <a:pPr marL="342900" indent="-342900">
              <a:buFont typeface="+mj-lt"/>
              <a:buAutoNum type="arabicPeriod"/>
            </a:pPr>
            <a:endParaRPr lang="cs-CZ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Klikněte na </a:t>
            </a:r>
            <a:r>
              <a:rPr lang="cs-CZ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Připojit</a:t>
            </a:r>
            <a:endParaRPr lang="cs-CZ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2A1909FE-98D8-4358-295E-6928BCDF4D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6" t="82748" r="56740" b="5925"/>
          <a:stretch>
            <a:fillRect/>
          </a:stretch>
        </p:blipFill>
        <p:spPr>
          <a:xfrm>
            <a:off x="435996" y="4450338"/>
            <a:ext cx="4968510" cy="776836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F2011138-36A1-ACC9-E366-F17BED1C60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07" t="75826" r="2474" b="5507"/>
          <a:stretch>
            <a:fillRect/>
          </a:stretch>
        </p:blipFill>
        <p:spPr>
          <a:xfrm>
            <a:off x="7860395" y="5580821"/>
            <a:ext cx="3601941" cy="105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097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CA7B9D99-21E6-6292-049E-B53A3C348DE6}"/>
              </a:ext>
            </a:extLst>
          </p:cNvPr>
          <p:cNvSpPr txBox="1"/>
          <p:nvPr/>
        </p:nvSpPr>
        <p:spPr>
          <a:xfrm>
            <a:off x="532737" y="610857"/>
            <a:ext cx="11052313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Režim Letadlo</a:t>
            </a:r>
            <a:r>
              <a:rPr lang="cs-CZ" dirty="0"/>
              <a:t> je nastavení, které najednou vypne bezdrátovou komunikaci počítače.</a:t>
            </a:r>
          </a:p>
          <a:p>
            <a:pPr>
              <a:buNone/>
            </a:pPr>
            <a:r>
              <a:rPr lang="cs-CZ" dirty="0"/>
              <a:t>Po jeho nastavení se zpravidla vypne: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Wi‑Fi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Bluetooth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mobilní připojení</a:t>
            </a:r>
            <a:r>
              <a:rPr lang="cs-CZ" dirty="0"/>
              <a:t>, pokud je jím počítač vybaven. </a:t>
            </a:r>
          </a:p>
          <a:p>
            <a:endParaRPr lang="cs-CZ" sz="800" dirty="0"/>
          </a:p>
          <a:p>
            <a:pPr>
              <a:buNone/>
            </a:pPr>
            <a:r>
              <a:rPr lang="cs-CZ" dirty="0"/>
              <a:t>Kabelové připojení přes Ethernet obvykle zůstává funkční.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Použití v letadle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5DC4A16-0604-A7E7-3F27-1A797DD5BA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88" t="47613" r="36886"/>
          <a:stretch>
            <a:fillRect/>
          </a:stretch>
        </p:blipFill>
        <p:spPr>
          <a:xfrm>
            <a:off x="9597226" y="610857"/>
            <a:ext cx="1550504" cy="1790885"/>
          </a:xfrm>
          <a:prstGeom prst="rect">
            <a:avLst/>
          </a:prstGeom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60D83ECA-6EC4-0BC8-9D4F-B119ABEF04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737" y="2584253"/>
            <a:ext cx="5661329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Nastoupíte do letadla.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Zapnete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režim Letadlo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vypne Wi‑Fi, Bluetooth a mobilní připojení.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Posádka oznámí, že Wi‑Fi je povolena.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Ručně zapnete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Wi‑Fi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 připojíte se k palubní síti.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Mobilní připojení zůstane vypnuté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přestože Wi‑Fi již funguje. 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28E9B43-88C8-4610-E22E-D235D8D78F5D}"/>
              </a:ext>
            </a:extLst>
          </p:cNvPr>
          <p:cNvSpPr txBox="1"/>
          <p:nvPr/>
        </p:nvSpPr>
        <p:spPr>
          <a:xfrm>
            <a:off x="6591631" y="2751225"/>
            <a:ext cx="4866198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Zapnutí ve Windows 11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Klikněte na oblast </a:t>
            </a:r>
            <a:r>
              <a:rPr lang="cs-CZ" b="1" dirty="0"/>
              <a:t>síť – zvuk – baterie</a:t>
            </a:r>
            <a:r>
              <a:rPr lang="cs-CZ" dirty="0"/>
              <a:t> vpravo na hlavním panelu.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V rychlém nastavení klikněte na </a:t>
            </a:r>
            <a:r>
              <a:rPr lang="cs-CZ" b="1" dirty="0"/>
              <a:t>Režim Letadlo</a:t>
            </a:r>
            <a:r>
              <a:rPr lang="cs-CZ" dirty="0"/>
              <a:t>.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Lze použít také cestu:</a:t>
            </a:r>
          </a:p>
          <a:p>
            <a:pPr>
              <a:buNone/>
            </a:pPr>
            <a:r>
              <a:rPr lang="cs-CZ" b="1" dirty="0"/>
              <a:t>Start → Nastavení → Síť a internet → Režim Letadlo</a:t>
            </a:r>
            <a:endParaRPr lang="cs-CZ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Pokud se počítač nemůže připojit k Wi‑Fi, je vhodné nejprve zkontrolovat, zda není režim Letadlo omylem zapnutý.</a:t>
            </a:r>
          </a:p>
        </p:txBody>
      </p: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E31036E9-0F7C-B612-CA36-1035272EE885}"/>
              </a:ext>
            </a:extLst>
          </p:cNvPr>
          <p:cNvCxnSpPr/>
          <p:nvPr/>
        </p:nvCxnSpPr>
        <p:spPr>
          <a:xfrm flipV="1">
            <a:off x="3458817" y="2949934"/>
            <a:ext cx="3132814" cy="38166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DE710714-4B19-6FB4-6A1C-DD37B02E6DB3}"/>
              </a:ext>
            </a:extLst>
          </p:cNvPr>
          <p:cNvSpPr txBox="1"/>
          <p:nvPr/>
        </p:nvSpPr>
        <p:spPr>
          <a:xfrm>
            <a:off x="532736" y="4984910"/>
            <a:ext cx="566132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 zapnutí režimu Letadlo se vypnou bezdrátová připojení. Pokud to posádka dovolí, může uživatel následně samostatně zapnout Wi‑Fi nebo Bluetooth. Mobilní připojení přitom zůstává vypnuté.</a:t>
            </a:r>
          </a:p>
        </p:txBody>
      </p:sp>
    </p:spTree>
    <p:extLst>
      <p:ext uri="{BB962C8B-B14F-4D97-AF65-F5344CB8AC3E}">
        <p14:creationId xmlns:p14="http://schemas.microsoft.com/office/powerpoint/2010/main" val="15495188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8EA0A146-625F-D156-5D68-8495FDB509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281" y="428178"/>
            <a:ext cx="6059175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Zapnutí a vypnutí Wi‑Fi nebo síťového adaptéru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1. Zapnutí a vypnutí Wi‑Fi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Hlavní panel → ikona sítě → Wi‑Fi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kliknutím na tlačítko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Wi‑Fi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bezdrátové připojení zapnete nebo vypnete,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vypnutím Wi‑Fi se počítač odpojí od všech bezdrátových sítí,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kabelové připojení může dále fungovat.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2. Povolení a zakázání síťového adaptéru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Nastavení → Síť a internet → Upřesnit nastavení sítě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vyberte adaptér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Wi‑Fi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nebo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Ethernet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použijte volbu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Zakázat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nebo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Povolit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zakázaný adaptér nelze použít k síťovému připojení.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Pozor: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Síťový adaptér zakazujeme zpravidla pouze při řešení problémů nebo podle pokynů pracovníka IT.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C9D01FB-BEF7-CD33-3DAD-75A028CE25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70" t="3422" r="2321" b="4425"/>
          <a:stretch>
            <a:fillRect/>
          </a:stretch>
        </p:blipFill>
        <p:spPr>
          <a:xfrm>
            <a:off x="8021554" y="3524082"/>
            <a:ext cx="2720493" cy="311400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7CA306C0-99A8-D7A1-75D2-68A9D1FD1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1" t="4248" r="51128" b="6195"/>
          <a:stretch>
            <a:fillRect/>
          </a:stretch>
        </p:blipFill>
        <p:spPr>
          <a:xfrm>
            <a:off x="7943118" y="218485"/>
            <a:ext cx="2877364" cy="3115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9414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04A4403D-B410-29B8-4FBF-82722D2100DE}"/>
              </a:ext>
            </a:extLst>
          </p:cNvPr>
          <p:cNvSpPr txBox="1"/>
          <p:nvPr/>
        </p:nvSpPr>
        <p:spPr>
          <a:xfrm>
            <a:off x="455212" y="147503"/>
            <a:ext cx="62954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Jak rozlišit problém s připojením k síti od problému s internetem</a:t>
            </a: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56EEC364-FCB8-B826-4B8A-21488CBBA0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842783"/>
              </p:ext>
            </p:extLst>
          </p:nvPr>
        </p:nvGraphicFramePr>
        <p:xfrm>
          <a:off x="294198" y="978500"/>
          <a:ext cx="6917635" cy="2926080"/>
        </p:xfrm>
        <a:graphic>
          <a:graphicData uri="http://schemas.openxmlformats.org/drawingml/2006/table">
            <a:tbl>
              <a:tblPr/>
              <a:tblGrid>
                <a:gridCol w="3018197">
                  <a:extLst>
                    <a:ext uri="{9D8B030D-6E8A-4147-A177-3AD203B41FA5}">
                      <a16:colId xmlns:a16="http://schemas.microsoft.com/office/drawing/2014/main" val="2854484341"/>
                    </a:ext>
                  </a:extLst>
                </a:gridCol>
                <a:gridCol w="3899438">
                  <a:extLst>
                    <a:ext uri="{9D8B030D-6E8A-4147-A177-3AD203B41FA5}">
                      <a16:colId xmlns:a16="http://schemas.microsoft.com/office/drawing/2014/main" val="154469066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b="1" dirty="0"/>
                        <a:t>Problém s připojením k síti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b="1" dirty="0"/>
                        <a:t>Problém s přístupem k internetu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52881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Počítač není připojen k Wi‑Fi ani kabelem.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Počítač je k místní síti připojen.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25390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Nevidí router ani ostatní zařízení v síti.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Může vidět router, tiskárnu nebo jiné počítače.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94176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Příčina může být v kabelu, Wi‑Fi, hesle nebo síťovém adaptéru.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Příčina může být u routeru, poskytovatele nebo v nastavení DNS *).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33175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Ikona:</a:t>
                      </a:r>
                      <a:r>
                        <a:rPr lang="cs-CZ"/>
                        <a:t> odpojená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b="1" dirty="0"/>
                        <a:t>Ikona:</a:t>
                      </a:r>
                      <a:r>
                        <a:rPr lang="pl-PL" dirty="0"/>
                        <a:t> připojeno, ale bez internetu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8410148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B9A0D127-A208-8E55-DD23-5D9DE26629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198" y="563001"/>
            <a:ext cx="41963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Síť funguje, ale internet nemusí fungovat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AF4DD6D4-DE20-3053-54D4-A935824876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212" y="3996913"/>
            <a:ext cx="5217884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problém rozlišit?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Zkontrolujte ikonu sítě na hlavním panelu.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Ověřte, zda je počítač připojen ke správné Wi‑Fi síti.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Zkuste otevřít nastavení routeru nebo použít síťovou tiskárnu.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Potom zkuste otevřít několik internetových stránek.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Místní síť a internet nejsou totéž: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počítač může být připojen k routeru, ale router nemusí mít přístup k internetu.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2413439C-1693-BAC9-C5F8-4648E1F9E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833" y="644055"/>
            <a:ext cx="4810928" cy="5434717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328A2EF4-DA37-D61B-F06B-4B7297B7EC31}"/>
              </a:ext>
            </a:extLst>
          </p:cNvPr>
          <p:cNvSpPr txBox="1"/>
          <p:nvPr/>
        </p:nvSpPr>
        <p:spPr>
          <a:xfrm>
            <a:off x="7211833" y="6228551"/>
            <a:ext cx="2703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*) – viz následující snímek</a:t>
            </a:r>
          </a:p>
        </p:txBody>
      </p:sp>
    </p:spTree>
    <p:extLst>
      <p:ext uri="{BB962C8B-B14F-4D97-AF65-F5344CB8AC3E}">
        <p14:creationId xmlns:p14="http://schemas.microsoft.com/office/powerpoint/2010/main" val="4050248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AA583A9-AACE-C6B9-49BE-762A3F05903D}"/>
              </a:ext>
            </a:extLst>
          </p:cNvPr>
          <p:cNvSpPr txBox="1"/>
          <p:nvPr/>
        </p:nvSpPr>
        <p:spPr>
          <a:xfrm>
            <a:off x="391603" y="1568298"/>
            <a:ext cx="6094674" cy="46614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Postup: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vyhledávání napsat </a:t>
            </a: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Příkazový řádek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příkazovém řádku zadejte </a:t>
            </a:r>
            <a:r>
              <a:rPr lang="cs-CZ" kern="1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ipconfig</a:t>
            </a:r>
            <a:r>
              <a:rPr 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cs-CZ" kern="1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</a:t>
            </a:r>
            <a:endParaRPr lang="cs-CZ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Například: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C:/User/PC&gt;ipconfig/all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Příkaz zobrazí zejména: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IPv4 adresu,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masku podsítě,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výchozí bránu.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Microsoft uvádí, že 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ipconfig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bez parametrů zobrazuje IPv4, IPv6, masku a výchozí bránu síťových adaptérů.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Dokumentace příkazu </a:t>
            </a:r>
            <a:r>
              <a:rPr lang="cs-CZ" sz="1800" u="sng" kern="100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ipconfig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0636A02-31CE-35F2-6E0D-D2DC57F5B738}"/>
              </a:ext>
            </a:extLst>
          </p:cNvPr>
          <p:cNvSpPr txBox="1"/>
          <p:nvPr/>
        </p:nvSpPr>
        <p:spPr>
          <a:xfrm>
            <a:off x="391603" y="257497"/>
            <a:ext cx="4363277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Zjištění nastavení pomocí příkazu </a:t>
            </a:r>
            <a:r>
              <a:rPr lang="cs-CZ" sz="1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ipconfig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E1DA23C3-C964-AA0D-313F-34DD38F87D73}"/>
              </a:ext>
            </a:extLst>
          </p:cNvPr>
          <p:cNvSpPr txBox="1"/>
          <p:nvPr/>
        </p:nvSpPr>
        <p:spPr>
          <a:xfrm>
            <a:off x="356153" y="633049"/>
            <a:ext cx="1147969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b="0" i="0" dirty="0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Příkaz </a:t>
            </a:r>
            <a:r>
              <a:rPr lang="cs-CZ" sz="1600" b="0" i="0" dirty="0" err="1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ipconfig</a:t>
            </a:r>
            <a:r>
              <a:rPr lang="cs-CZ" sz="1600" b="0" i="0" dirty="0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 zobrazuje všechny aktuální hodnoty konfigurace TCP/IP sítě a obnovuje nastavení </a:t>
            </a:r>
            <a:r>
              <a:rPr lang="cs-CZ" sz="1600" b="0" i="0" dirty="0" err="1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Dynamic</a:t>
            </a:r>
            <a:r>
              <a:rPr lang="cs-CZ" sz="1600" b="0" i="0" dirty="0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 Host </a:t>
            </a:r>
            <a:r>
              <a:rPr lang="cs-CZ" sz="1600" b="0" i="0" dirty="0" err="1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Configuration</a:t>
            </a:r>
            <a:r>
              <a:rPr lang="cs-CZ" sz="1600" b="0" i="0" dirty="0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 </a:t>
            </a:r>
            <a:r>
              <a:rPr lang="cs-CZ" sz="1600" b="0" i="0" dirty="0" err="1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Protocol</a:t>
            </a:r>
            <a:r>
              <a:rPr lang="cs-CZ" sz="1600" b="0" i="0" dirty="0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 (DHCP) a systému doménových jmen (DNS). Použití bez parametrů zobrazuje </a:t>
            </a:r>
            <a:r>
              <a:rPr lang="cs-CZ" sz="1600" b="1" i="0" dirty="0" err="1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ipconfig</a:t>
            </a:r>
            <a:r>
              <a:rPr lang="cs-CZ" sz="1600" b="0" i="0" dirty="0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 adresu Internet </a:t>
            </a:r>
            <a:r>
              <a:rPr lang="cs-CZ" sz="1600" b="0" i="0" dirty="0" err="1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Protocol</a:t>
            </a:r>
            <a:r>
              <a:rPr lang="cs-CZ" sz="1600" b="0" i="0" dirty="0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 verze 4 (IPv4) a IPv6, masku podsítě a výchozí bránu pro všechny adaptéry.</a:t>
            </a:r>
            <a:endParaRPr lang="cs-CZ" sz="1600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D818FEB-4A82-C464-6771-C5A648C2BCB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96"/>
          <a:stretch>
            <a:fillRect/>
          </a:stretch>
        </p:blipFill>
        <p:spPr>
          <a:xfrm>
            <a:off x="6486277" y="1568298"/>
            <a:ext cx="5594156" cy="4674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6275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3CB1DC72-6FE3-5535-EE65-E76C158DAD58}"/>
              </a:ext>
            </a:extLst>
          </p:cNvPr>
          <p:cNvSpPr txBox="1"/>
          <p:nvPr/>
        </p:nvSpPr>
        <p:spPr>
          <a:xfrm>
            <a:off x="383653" y="706665"/>
            <a:ext cx="5229969" cy="4365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Podrobný výpis síťového nastavení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Podrobný výpis síťového nastavení získáme zadáním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ipconfig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/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příkazovém řádku.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Takto zadaný 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ipconfig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navíc zobrazí (mimo jiné):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fyzickou neboli MAC adresu,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stav DHCP,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DHCP server,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DNS servery,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název zařízení,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údaje o ethernetovém a Wi‑Fi adaptéru.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60E75CC-0A61-E0E5-3AF8-1365CAD17E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0782" y="425395"/>
            <a:ext cx="6085503" cy="6007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6160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FFE343DD-E798-360E-AC98-668ECCA7312D}"/>
              </a:ext>
            </a:extLst>
          </p:cNvPr>
          <p:cNvSpPr txBox="1"/>
          <p:nvPr/>
        </p:nvSpPr>
        <p:spPr>
          <a:xfrm>
            <a:off x="431358" y="281351"/>
            <a:ext cx="2820725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Test spojení příkazem ping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D103882-E2C6-9F53-7793-486B663EDB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358" y="656903"/>
            <a:ext cx="11431988" cy="2431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 je příkaz ping?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 je síťový příkaz, který ověřuje, zda je jiné zařízení dostupné prostřednictvím počítačové sítě.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Počítač odešle cílovému zařízení krátkou testovací zprávu. Pokud je zařízení dostupné a odpověď není blokována, pošle zprávu zpět.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to podobné, jako když zavoláme: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„Jsi tam?“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druhé zařízení odpoví: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„Ano, jsem.“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6A9CCF99-F954-3119-03E8-D945D653B80C}"/>
              </a:ext>
            </a:extLst>
          </p:cNvPr>
          <p:cNvSpPr txBox="1"/>
          <p:nvPr/>
        </p:nvSpPr>
        <p:spPr>
          <a:xfrm>
            <a:off x="431358" y="3088338"/>
            <a:ext cx="5206117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K čemu se ping používá?</a:t>
            </a:r>
          </a:p>
          <a:p>
            <a:pPr>
              <a:buNone/>
            </a:pPr>
            <a:r>
              <a:rPr lang="cs-CZ" dirty="0"/>
              <a:t>Pomocí příkazu ping můžeme zjistit: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funguje připojení k síti,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je dostupný router, server nebo jiný počítač,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funguje přístup k internetu,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jak dlouho trvá cesta zprávy tam a zpět,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se některé testovací zprávy cestou neztratily.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4FCD9E1B-74E0-F33B-8D77-221F07F95B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352" y="2151925"/>
            <a:ext cx="5091165" cy="339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1087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68D7466-9611-0573-B432-B4C62CD9FF0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566" b="12393"/>
          <a:stretch>
            <a:fillRect/>
          </a:stretch>
        </p:blipFill>
        <p:spPr>
          <a:xfrm>
            <a:off x="272432" y="323682"/>
            <a:ext cx="5896798" cy="2462214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F26086B6-CE44-75AB-67BE-8A2C1E84E53F}"/>
              </a:ext>
            </a:extLst>
          </p:cNvPr>
          <p:cNvSpPr txBox="1"/>
          <p:nvPr/>
        </p:nvSpPr>
        <p:spPr>
          <a:xfrm>
            <a:off x="6584889" y="226793"/>
            <a:ext cx="5334679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C:\Users\PC&gt;ping sixl.pb.cz</a:t>
            </a:r>
          </a:p>
          <a:p>
            <a:r>
              <a:rPr lang="cs-CZ" sz="1400" dirty="0"/>
              <a:t>Testování připojení k sixl.pb.cz [185.102.21.169]pomocí 32 bajtů dat:</a:t>
            </a:r>
          </a:p>
          <a:p>
            <a:r>
              <a:rPr lang="cs-CZ" sz="1400" dirty="0"/>
              <a:t>Odpověď od 185.102.21.169: bajty=32 čas=26 </a:t>
            </a:r>
            <a:r>
              <a:rPr lang="cs-CZ" sz="1400" dirty="0" err="1"/>
              <a:t>ms</a:t>
            </a:r>
            <a:r>
              <a:rPr lang="cs-CZ" sz="1400" dirty="0"/>
              <a:t> TTL=48</a:t>
            </a:r>
          </a:p>
          <a:p>
            <a:r>
              <a:rPr lang="cs-CZ" sz="1400" dirty="0"/>
              <a:t>Odpověď od 185.102.21.169: bajty=32 čas=25 </a:t>
            </a:r>
            <a:r>
              <a:rPr lang="cs-CZ" sz="1400" dirty="0" err="1"/>
              <a:t>ms</a:t>
            </a:r>
            <a:r>
              <a:rPr lang="cs-CZ" sz="1400" dirty="0"/>
              <a:t> TTL=48</a:t>
            </a:r>
          </a:p>
          <a:p>
            <a:r>
              <a:rPr lang="cs-CZ" sz="1400" dirty="0"/>
              <a:t>Odpověď od 185.102.21.169: bajty=32 čas=25 </a:t>
            </a:r>
            <a:r>
              <a:rPr lang="cs-CZ" sz="1400" dirty="0" err="1"/>
              <a:t>ms</a:t>
            </a:r>
            <a:r>
              <a:rPr lang="cs-CZ" sz="1400" dirty="0"/>
              <a:t> TTL=48</a:t>
            </a:r>
          </a:p>
          <a:p>
            <a:r>
              <a:rPr lang="cs-CZ" sz="1400" dirty="0"/>
              <a:t>Odpověď od 185.102.21.169: bajty=32 čas=24 </a:t>
            </a:r>
            <a:r>
              <a:rPr lang="cs-CZ" sz="1400" dirty="0" err="1"/>
              <a:t>ms</a:t>
            </a:r>
            <a:r>
              <a:rPr lang="cs-CZ" sz="1400" dirty="0"/>
              <a:t> TTL=48</a:t>
            </a:r>
          </a:p>
          <a:p>
            <a:endParaRPr lang="cs-CZ" sz="1400" dirty="0"/>
          </a:p>
          <a:p>
            <a:r>
              <a:rPr lang="cs-CZ" sz="1400" dirty="0"/>
              <a:t>Statistika příkazu ping pro 185.102.21.169:</a:t>
            </a:r>
          </a:p>
          <a:p>
            <a:r>
              <a:rPr lang="cs-CZ" sz="1400" dirty="0"/>
              <a:t>Pakety: odeslané = 4, přijaté = 4,ztracené = 0 (ztráta 0 %)</a:t>
            </a:r>
          </a:p>
          <a:p>
            <a:r>
              <a:rPr lang="cs-CZ" sz="1400" dirty="0"/>
              <a:t>Přibližná doba cesty tam a zpět v milisekundách:</a:t>
            </a:r>
          </a:p>
          <a:p>
            <a:r>
              <a:rPr lang="cs-CZ" sz="1400" dirty="0"/>
              <a:t>minimum = 24 </a:t>
            </a:r>
            <a:r>
              <a:rPr lang="cs-CZ" sz="1400" dirty="0" err="1"/>
              <a:t>ms</a:t>
            </a:r>
            <a:r>
              <a:rPr lang="cs-CZ" sz="1400" dirty="0"/>
              <a:t>, maximum = 26 </a:t>
            </a:r>
            <a:r>
              <a:rPr lang="cs-CZ" sz="1400" dirty="0" err="1"/>
              <a:t>ms</a:t>
            </a:r>
            <a:r>
              <a:rPr lang="cs-CZ" sz="1400" dirty="0"/>
              <a:t>, průměr = 25 </a:t>
            </a:r>
            <a:r>
              <a:rPr lang="cs-CZ" sz="1400" dirty="0" err="1"/>
              <a:t>ms</a:t>
            </a:r>
            <a:endParaRPr lang="cs-CZ" sz="1400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17F9331B-384D-E6AB-9CC1-FD32A653B7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32" y="3308641"/>
            <a:ext cx="11331547" cy="2431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 výsledek znamená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Test proběhl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úspěšně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název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sixl.pb.cz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byl pomocí DNS přeložen na IP adresu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185.102.21.169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cílové zařízení odpovědělo na všechny čtyři požadavky,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nebyl ztracen žádný paket,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průměrná doba cesty požadavku a odpovědi byla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25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ms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hodnota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TTL = 48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udává zbývající životnost přijatého paketu.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 výsledku lze usoudit, že v okamžiku testu fungovalo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připojení k síti, přístup k internetu i překlad názvu pomocí DNS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024052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8380252-705D-84C8-A21F-A65D02CD1E42}"/>
              </a:ext>
            </a:extLst>
          </p:cNvPr>
          <p:cNvSpPr txBox="1"/>
          <p:nvPr/>
        </p:nvSpPr>
        <p:spPr>
          <a:xfrm>
            <a:off x="8708245" y="121633"/>
            <a:ext cx="3154679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Dokumentace příkazu </a:t>
            </a:r>
            <a:r>
              <a:rPr lang="cs-CZ" sz="1800" u="sng" kern="100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nslookup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8C4C484-F3D8-94F8-C233-E0F46C360E66}"/>
              </a:ext>
            </a:extLst>
          </p:cNvPr>
          <p:cNvSpPr txBox="1"/>
          <p:nvPr/>
        </p:nvSpPr>
        <p:spPr>
          <a:xfrm>
            <a:off x="423407" y="101526"/>
            <a:ext cx="3480682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Kontrola DNS příkazem </a:t>
            </a:r>
            <a:r>
              <a:rPr lang="cs-CZ" sz="1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nslookup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447371C8-4144-24E6-AE02-E3679B8027B5}"/>
              </a:ext>
            </a:extLst>
          </p:cNvPr>
          <p:cNvSpPr txBox="1"/>
          <p:nvPr/>
        </p:nvSpPr>
        <p:spPr>
          <a:xfrm>
            <a:off x="415786" y="497185"/>
            <a:ext cx="113604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Příkaz </a:t>
            </a:r>
            <a:r>
              <a:rPr lang="cs-CZ" b="1" dirty="0" err="1"/>
              <a:t>nslookup</a:t>
            </a:r>
            <a:r>
              <a:rPr lang="cs-CZ" dirty="0"/>
              <a:t> slouží ke kontrole, zda služba DNS správně překládá názvy internetových serverů na IP adresy.</a:t>
            </a:r>
          </a:p>
          <a:p>
            <a:r>
              <a:rPr lang="cs-CZ" dirty="0"/>
              <a:t>DNS si můžeme představit jako </a:t>
            </a:r>
            <a:r>
              <a:rPr lang="cs-CZ" b="1" dirty="0"/>
              <a:t>telefonní seznam internetu</a:t>
            </a:r>
            <a:r>
              <a:rPr lang="cs-CZ" dirty="0"/>
              <a:t>: www.seznam.cz → IP adresa serveru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2866BDE7-5927-8841-F27F-228283B18223}"/>
              </a:ext>
            </a:extLst>
          </p:cNvPr>
          <p:cNvSpPr txBox="1"/>
          <p:nvPr/>
        </p:nvSpPr>
        <p:spPr>
          <a:xfrm>
            <a:off x="440187" y="1247567"/>
            <a:ext cx="415654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Jak příkaz použít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Otevřete </a:t>
            </a:r>
            <a:r>
              <a:rPr lang="cs-CZ" b="1" dirty="0"/>
              <a:t>Příkazový řádek</a:t>
            </a:r>
            <a:r>
              <a:rPr lang="cs-CZ" dirty="0"/>
              <a:t>.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Zadejte například:</a:t>
            </a:r>
          </a:p>
          <a:p>
            <a:pPr algn="ctr"/>
            <a:r>
              <a:rPr lang="cs-CZ" dirty="0"/>
              <a:t>C:\Users\PC&gt;nslookup www.seznam.cz</a:t>
            </a:r>
          </a:p>
          <a:p>
            <a:pPr marL="342900" indent="-342900">
              <a:buFont typeface="+mj-lt"/>
              <a:buAutoNum type="arabicPeriod" startAt="3"/>
            </a:pPr>
            <a:r>
              <a:rPr lang="cs-CZ" dirty="0"/>
              <a:t>Stiskněte ENTER</a:t>
            </a:r>
          </a:p>
          <a:p>
            <a:endParaRPr lang="cs-CZ" dirty="0"/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CCAE55C7-FF33-BBC6-7D59-FA70951B94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436" y="2717564"/>
            <a:ext cx="4658375" cy="3562847"/>
          </a:xfrm>
          <a:prstGeom prst="rect">
            <a:avLst/>
          </a:prstGeom>
        </p:spPr>
      </p:pic>
      <p:sp>
        <p:nvSpPr>
          <p:cNvPr id="16" name="TextovéPole 15">
            <a:extLst>
              <a:ext uri="{FF2B5EF4-FFF2-40B4-BE49-F238E27FC236}">
                <a16:creationId xmlns:a16="http://schemas.microsoft.com/office/drawing/2014/main" id="{11DEA54A-38A9-314A-F490-E29D847EC244}"/>
              </a:ext>
            </a:extLst>
          </p:cNvPr>
          <p:cNvSpPr txBox="1"/>
          <p:nvPr/>
        </p:nvSpPr>
        <p:spPr>
          <a:xfrm>
            <a:off x="6095998" y="1344973"/>
            <a:ext cx="5283171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Microsoft Windows [verze 10.0.26200.9168]</a:t>
            </a:r>
          </a:p>
          <a:p>
            <a:r>
              <a:rPr lang="cs-CZ" sz="1200" dirty="0"/>
              <a:t>(c) Microsoft </a:t>
            </a:r>
            <a:r>
              <a:rPr lang="cs-CZ" sz="1200" dirty="0" err="1"/>
              <a:t>Corporation</a:t>
            </a:r>
            <a:r>
              <a:rPr lang="cs-CZ" sz="1200" dirty="0"/>
              <a:t>. Všechna práv vyhrazena</a:t>
            </a:r>
          </a:p>
          <a:p>
            <a:r>
              <a:rPr lang="cs-CZ" sz="1200" dirty="0"/>
              <a:t>C:\Users\PC&gt;nslookup www.seznam.cz</a:t>
            </a:r>
          </a:p>
          <a:p>
            <a:r>
              <a:rPr lang="cs-CZ" sz="1200" dirty="0"/>
              <a:t>Server DNS:  o2smartbox2v6.home</a:t>
            </a:r>
          </a:p>
          <a:p>
            <a:r>
              <a:rPr lang="cs-CZ" sz="1200" dirty="0"/>
              <a:t>Adresa:      2a00:1028:8386:52d2:9a39:10ff:feb7:6c88</a:t>
            </a:r>
          </a:p>
          <a:p>
            <a:r>
              <a:rPr lang="cs-CZ" sz="1200" dirty="0"/>
              <a:t>Neautoritativní odpověď:</a:t>
            </a:r>
          </a:p>
          <a:p>
            <a:r>
              <a:rPr lang="cs-CZ" sz="1200" dirty="0"/>
              <a:t>Název:      www.seznam.cz</a:t>
            </a:r>
          </a:p>
          <a:p>
            <a:r>
              <a:rPr lang="cs-CZ" sz="1200" dirty="0"/>
              <a:t>Adresy:     2a02:598:a::79:222            </a:t>
            </a:r>
          </a:p>
          <a:p>
            <a:r>
              <a:rPr lang="cs-CZ" sz="1200" dirty="0"/>
              <a:t>                   2a02:598:2::1222            </a:t>
            </a:r>
          </a:p>
          <a:p>
            <a:r>
              <a:rPr lang="cs-CZ" sz="1200" dirty="0"/>
              <a:t>                   77.75.77.222            </a:t>
            </a:r>
          </a:p>
          <a:p>
            <a:r>
              <a:rPr lang="cs-CZ" sz="1200" dirty="0"/>
              <a:t>                   77.75.79.222</a:t>
            </a:r>
          </a:p>
        </p:txBody>
      </p:sp>
      <p:sp>
        <p:nvSpPr>
          <p:cNvPr id="17" name="Rectangle 1">
            <a:extLst>
              <a:ext uri="{FF2B5EF4-FFF2-40B4-BE49-F238E27FC236}">
                <a16:creationId xmlns:a16="http://schemas.microsoft.com/office/drawing/2014/main" id="{41ABCC3E-D493-6E12-C33F-BFACF24EC9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5998" y="4073218"/>
            <a:ext cx="5680213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 výsledek znamená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o2smartbox2v6.home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– DNS dotaz zpracoval domácí router O2 Smart Box.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Adresa začínající 2a00: je jeho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IPv6 adresa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DNS nalezl pro server www.seznam.cz čtyři adresy: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dvě adresy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IPv6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dvě adresy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IPv4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Neautoritativní odpověď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znamená, že odpověď neposkytl přímo autoritativní DNS server domény seznam.cz. Poskytl ji používaný DNS server, například ze své vyrovnávací paměti.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Test proběhl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úspěšně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– DNS správně přeložil název www.seznam.cz na jeho IP adresy.</a:t>
            </a:r>
          </a:p>
        </p:txBody>
      </p:sp>
      <p:cxnSp>
        <p:nvCxnSpPr>
          <p:cNvPr id="19" name="Přímá spojnice se šipkou 18">
            <a:extLst>
              <a:ext uri="{FF2B5EF4-FFF2-40B4-BE49-F238E27FC236}">
                <a16:creationId xmlns:a16="http://schemas.microsoft.com/office/drawing/2014/main" id="{A47FC5F6-DCE9-26DE-62F9-C4568937FBB2}"/>
              </a:ext>
            </a:extLst>
          </p:cNvPr>
          <p:cNvCxnSpPr/>
          <p:nvPr/>
        </p:nvCxnSpPr>
        <p:spPr>
          <a:xfrm flipV="1">
            <a:off x="5220811" y="1614115"/>
            <a:ext cx="806278" cy="110344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69357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35511FD-788D-6BA6-D9A8-F48E87352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322" y="1566952"/>
            <a:ext cx="10241280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DNS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je zkratka anglického názvu </a:t>
            </a:r>
            <a:r>
              <a:rPr kumimoji="0" lang="cs-CZ" altLang="cs-C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Domain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Name </a:t>
            </a:r>
            <a:r>
              <a:rPr kumimoji="0" lang="cs-CZ" altLang="cs-C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System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česky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systém doménových jmen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/>
              <a:t>DNS server na požádání vyhledá IP adresu odpovídající zadanému názvu: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www.seznam.cz → 77.75.79.222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Počítače při komunikaci používají IP adresy, ale lidé si lépe pamatují názvy.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DNS proto funguje podobně jako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telefonní seznam internetu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člověk zadá název webu,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DNS vyhledá jeho IP adresu,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počítač se pomocí této adresy spojí se správným serverem.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b="1" dirty="0"/>
              <a:t>Služba DNS umožňuje používat názvy webů místo obtížně zapamatovatelných IP adres.</a:t>
            </a: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66446A2-630A-9F51-5A4B-A0836B2803AE}"/>
              </a:ext>
            </a:extLst>
          </p:cNvPr>
          <p:cNvSpPr txBox="1"/>
          <p:nvPr/>
        </p:nvSpPr>
        <p:spPr>
          <a:xfrm>
            <a:off x="437322" y="397399"/>
            <a:ext cx="277500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b="1" dirty="0"/>
              <a:t>Co je DNS a jak funguje?</a:t>
            </a:r>
            <a:endParaRPr lang="cs-CZ" b="1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F51EEE64-BA61-F9F5-F2F2-69F7721B624A}"/>
              </a:ext>
            </a:extLst>
          </p:cNvPr>
          <p:cNvSpPr txBox="1"/>
          <p:nvPr/>
        </p:nvSpPr>
        <p:spPr>
          <a:xfrm>
            <a:off x="437322" y="843676"/>
            <a:ext cx="113783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DNS je síťová služba provozovaná na DNS serverech. DNS server přijímá dotazy a vyhledává IP adresy odpovídající zadaným názvům.</a:t>
            </a:r>
          </a:p>
        </p:txBody>
      </p:sp>
    </p:spTree>
    <p:extLst>
      <p:ext uri="{BB962C8B-B14F-4D97-AF65-F5344CB8AC3E}">
        <p14:creationId xmlns:p14="http://schemas.microsoft.com/office/powerpoint/2010/main" val="9376035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41F379C6-FBCF-0A39-9E66-3501527D907B}"/>
              </a:ext>
            </a:extLst>
          </p:cNvPr>
          <p:cNvSpPr txBox="1"/>
          <p:nvPr/>
        </p:nvSpPr>
        <p:spPr>
          <a:xfrm>
            <a:off x="355906" y="6294649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2"/>
              </a:rPr>
              <a:t>Viz Microsoft – změna nastavení TCP/IP a DNS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48601D86-CA6A-D9CC-1BAC-4BAB700582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52" t="14421" r="3497" b="15550"/>
          <a:stretch>
            <a:fillRect/>
          </a:stretch>
        </p:blipFill>
        <p:spPr>
          <a:xfrm>
            <a:off x="6989197" y="1740600"/>
            <a:ext cx="3609891" cy="3036733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CFB2E5DE-7B39-09E3-5EDD-7175EDB317FF}"/>
              </a:ext>
            </a:extLst>
          </p:cNvPr>
          <p:cNvSpPr txBox="1"/>
          <p:nvPr/>
        </p:nvSpPr>
        <p:spPr>
          <a:xfrm>
            <a:off x="355906" y="286247"/>
            <a:ext cx="3174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Nastavení DNS ve Windows 11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B1FB8EE9-D122-CF06-0817-7326F062901E}"/>
              </a:ext>
            </a:extLst>
          </p:cNvPr>
          <p:cNvSpPr txBox="1"/>
          <p:nvPr/>
        </p:nvSpPr>
        <p:spPr>
          <a:xfrm>
            <a:off x="355906" y="656972"/>
            <a:ext cx="2449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Proč nastavujeme DNS?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E40FBD9-470A-5456-D569-8EDBBAB89DCF}"/>
              </a:ext>
            </a:extLst>
          </p:cNvPr>
          <p:cNvSpPr txBox="1"/>
          <p:nvPr/>
        </p:nvSpPr>
        <p:spPr>
          <a:xfrm>
            <a:off x="355906" y="1026304"/>
            <a:ext cx="11426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Serverů, poskytující službu DNS je více a nastavením určujeme, kterého serveru se má počítač ptát při převodu názvu webu na IP adresu.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FF604C50-1734-B628-CB1C-D68C52D051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7" t="37361" r="51261" b="16262"/>
          <a:stretch>
            <a:fillRect/>
          </a:stretch>
        </p:blipFill>
        <p:spPr>
          <a:xfrm>
            <a:off x="681909" y="2194297"/>
            <a:ext cx="4432582" cy="2469406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55D3C207-F54B-2CCD-AA7F-D45324CCA519}"/>
              </a:ext>
            </a:extLst>
          </p:cNvPr>
          <p:cNvSpPr txBox="1"/>
          <p:nvPr/>
        </p:nvSpPr>
        <p:spPr>
          <a:xfrm>
            <a:off x="818983" y="1740600"/>
            <a:ext cx="38086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Postup nastavení DNS: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D9B2522C-5817-B403-A3B3-4617BC2DB470}"/>
              </a:ext>
            </a:extLst>
          </p:cNvPr>
          <p:cNvSpPr txBox="1"/>
          <p:nvPr/>
        </p:nvSpPr>
        <p:spPr>
          <a:xfrm>
            <a:off x="6989197" y="4936215"/>
            <a:ext cx="4373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Pokud není k ruční volbě DNS serveru vážný důvod, volte </a:t>
            </a:r>
            <a:r>
              <a:rPr lang="cs-CZ" b="1" dirty="0"/>
              <a:t>Automaticky – (DHCP).</a:t>
            </a:r>
            <a:endParaRPr lang="cs-CZ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5E360E71-F9BB-F2D9-3923-7FDD77EA27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2" t="86585" r="30685" b="3464"/>
          <a:stretch>
            <a:fillRect/>
          </a:stretch>
        </p:blipFill>
        <p:spPr>
          <a:xfrm>
            <a:off x="125318" y="5094340"/>
            <a:ext cx="5726841" cy="488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3875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6506321-5C2F-2741-49A1-960663754FC3}"/>
              </a:ext>
            </a:extLst>
          </p:cNvPr>
          <p:cNvSpPr txBox="1"/>
          <p:nvPr/>
        </p:nvSpPr>
        <p:spPr>
          <a:xfrm>
            <a:off x="455212" y="245267"/>
            <a:ext cx="1133657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DNS je nutné nastavit pouze tehdy, když počítač </a:t>
            </a:r>
            <a:r>
              <a:rPr lang="cs-CZ" b="1" dirty="0"/>
              <a:t>nezíská správnou adresu DNS serveru automaticky</a:t>
            </a:r>
            <a:r>
              <a:rPr lang="cs-CZ" dirty="0"/>
              <a:t>.</a:t>
            </a:r>
          </a:p>
          <a:p>
            <a:pPr>
              <a:buNone/>
            </a:pPr>
            <a:r>
              <a:rPr lang="cs-CZ" b="1" dirty="0"/>
              <a:t>Kdy DNS nastavujeme ručně?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router nebo DHCP DNS server nepřidělí,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automaticky přidělený DNS server nefunguje,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počítač používá ručně nastavenou statickou IP adresu,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správce školní nebo podnikové sítě určí vlastní DNS server,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 řešení problémů dočasně použijeme veřejný DNS server.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F8FBFDC-188C-CA97-CF78-C07877BCD5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212" y="3380527"/>
            <a:ext cx="11153692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Jak se problém s DNS projevuje?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Připojení k internetu může fungovat, ale webové stránky se podle názvu neotevřou: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                     ping 8.8.8.8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funguje, ale: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                     </a:t>
            </a:r>
            <a:r>
              <a:rPr lang="cs-CZ" altLang="cs-CZ" dirty="0" err="1"/>
              <a:t>nslookup</a:t>
            </a:r>
            <a:r>
              <a:rPr lang="cs-CZ" altLang="cs-CZ" dirty="0"/>
              <a:t> www.seznam.cz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nevrátí IP adresu.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Běžný uživatel DNS zpravidla nenastavuje. Počítač získá jeho adresu automaticky od routeru pomocí DHCP. Ve školní nebo podnikové síti DNS mění pouze správce sítě.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00FE6513-846A-56FF-AE44-33D996E5B4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212" y="2366894"/>
            <a:ext cx="1126205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Příklady veřejných DNS serverů: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 err="1"/>
              <a:t>Cloudflare</a:t>
            </a:r>
            <a:r>
              <a:rPr lang="cs-CZ" altLang="cs-CZ" dirty="0"/>
              <a:t>: 1.1.1.1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Google: 8.8.8.8</a:t>
            </a:r>
          </a:p>
        </p:txBody>
      </p:sp>
    </p:spTree>
    <p:extLst>
      <p:ext uri="{BB962C8B-B14F-4D97-AF65-F5344CB8AC3E}">
        <p14:creationId xmlns:p14="http://schemas.microsoft.com/office/powerpoint/2010/main" val="32649119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B364107-991D-AF89-1E3B-14F0CA1E3D37}"/>
              </a:ext>
            </a:extLst>
          </p:cNvPr>
          <p:cNvSpPr txBox="1"/>
          <p:nvPr/>
        </p:nvSpPr>
        <p:spPr>
          <a:xfrm>
            <a:off x="278296" y="278296"/>
            <a:ext cx="1447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DHCP?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E0E2B995-93DD-5C31-8E2C-4292648607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548" y="674400"/>
            <a:ext cx="11608904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zkratka anglického názvu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Dynamic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Host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Configuration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česky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protokol dynamické konfigurace zařízení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 DHCP je síťová služba, která zařízení po připojení k síti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automaticky přidělí potřebné síťové údaje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Jaké údaje DHCP přiděluje?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adresu zařízení,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masku sítě,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adresu výchozí brány – obvykle routeru,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adresu DNS serveru,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dobu, po kterou smí zařízení IP adresu používat.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DHCP funguje?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se připojí k síti a požádá o nastavení.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 server nabídne volnou IP adresu.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nabídku přijme.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 server potvrdí přidělení údajů.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domácí síti službu DHCP zpravidla poskytuje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router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Ve školní nebo podnikové síti ji může poskytovat samostatný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 server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Díky DHCP nemusí uživatel zadávat IP adresu a další síťové údaje ručně.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7295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4B4B53B-C868-8DB2-7158-B3792183F5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3754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89846387-96BB-DA3F-6CDB-0F469618CA5F}"/>
              </a:ext>
            </a:extLst>
          </p:cNvPr>
          <p:cNvSpPr txBox="1"/>
          <p:nvPr/>
        </p:nvSpPr>
        <p:spPr>
          <a:xfrm>
            <a:off x="653996" y="870053"/>
            <a:ext cx="6094674" cy="4764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Systematické hledání závady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Doporučené pořadí: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zapnutá Wi‑Fi a vypnutý režim Letadlo?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správně připojený kabel?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počítač připojen ke správné síti?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Funguje internet na jiném zařízení?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Má počítač přidělenou IP adresu?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uvedena výchozí brána?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Odpovídá výchozí brána na ping?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Funguje překlad názvu pomocí 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nslookup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Pomůže odpojení a nové připojení?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potřeba zavolat učitele nebo správce? </a:t>
            </a:r>
          </a:p>
        </p:txBody>
      </p:sp>
    </p:spTree>
    <p:extLst>
      <p:ext uri="{BB962C8B-B14F-4D97-AF65-F5344CB8AC3E}">
        <p14:creationId xmlns:p14="http://schemas.microsoft.com/office/powerpoint/2010/main" val="13680454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898286E-D226-95D2-F245-3139D92ACDF5}"/>
              </a:ext>
            </a:extLst>
          </p:cNvPr>
          <p:cNvSpPr txBox="1"/>
          <p:nvPr/>
        </p:nvSpPr>
        <p:spPr>
          <a:xfrm>
            <a:off x="3047338" y="896800"/>
            <a:ext cx="6094674" cy="4365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Praktické cvičení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Zjistěte: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způsob připojení – Ethernet nebo Wi‑Fi,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název síťového adaptéru,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IPv4 adresu,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masku sítě,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výchozí bránu,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DNS server,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zda je zapnuté DHCP,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výsledek ping výchozí brány,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výsledek 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nslookup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www.szspb.cz. </a:t>
            </a:r>
          </a:p>
        </p:txBody>
      </p:sp>
    </p:spTree>
    <p:extLst>
      <p:ext uri="{BB962C8B-B14F-4D97-AF65-F5344CB8AC3E}">
        <p14:creationId xmlns:p14="http://schemas.microsoft.com/office/powerpoint/2010/main" val="273456556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872</TotalTime>
  <Words>2346</Words>
  <Application>Microsoft Office PowerPoint</Application>
  <PresentationFormat>Širokoúhlá obrazovka</PresentationFormat>
  <Paragraphs>338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9" baseType="lpstr">
      <vt:lpstr>Arial</vt:lpstr>
      <vt:lpstr>Arial Unicode MS</vt:lpstr>
      <vt:lpstr>Calibri</vt:lpstr>
      <vt:lpstr>Calibri Light</vt:lpstr>
      <vt:lpstr>Segoe UI</vt:lpstr>
      <vt:lpstr>Symbol</vt:lpstr>
      <vt:lpstr>Motiv Office</vt:lpstr>
      <vt:lpstr>Nastavení sítě ve Windows 11 IKT 114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15</cp:revision>
  <dcterms:created xsi:type="dcterms:W3CDTF">2026-08-04T10:43:50Z</dcterms:created>
  <dcterms:modified xsi:type="dcterms:W3CDTF">2026-08-22T09:58:28Z</dcterms:modified>
</cp:coreProperties>
</file>