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Tereza holanova" initials="Th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982" autoAdjust="0"/>
    <p:restoredTop sz="94660"/>
  </p:normalViewPr>
  <p:slideViewPr>
    <p:cSldViewPr>
      <p:cViewPr varScale="1">
        <p:scale>
          <a:sx n="73" d="100"/>
          <a:sy n="73" d="100"/>
        </p:scale>
        <p:origin x="1398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99D45-BB94-4942-9F73-96FA85833415}" type="datetimeFigureOut">
              <a:rPr lang="cs-CZ" smtClean="0"/>
              <a:pPr/>
              <a:t>17.03.2019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BB3EC-AEA7-401F-A28D-BCEC4A943DA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00276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99D45-BB94-4942-9F73-96FA85833415}" type="datetimeFigureOut">
              <a:rPr lang="cs-CZ" smtClean="0"/>
              <a:pPr/>
              <a:t>17.03.2019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BB3EC-AEA7-401F-A28D-BCEC4A943DA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35170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99D45-BB94-4942-9F73-96FA85833415}" type="datetimeFigureOut">
              <a:rPr lang="cs-CZ" smtClean="0"/>
              <a:pPr/>
              <a:t>17.03.2019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BB3EC-AEA7-401F-A28D-BCEC4A943DA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878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99D45-BB94-4942-9F73-96FA85833415}" type="datetimeFigureOut">
              <a:rPr lang="cs-CZ" smtClean="0"/>
              <a:pPr/>
              <a:t>17.03.2019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BB3EC-AEA7-401F-A28D-BCEC4A943DA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67985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99D45-BB94-4942-9F73-96FA85833415}" type="datetimeFigureOut">
              <a:rPr lang="cs-CZ" smtClean="0"/>
              <a:pPr/>
              <a:t>17.03.2019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BB3EC-AEA7-401F-A28D-BCEC4A943DA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68579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99D45-BB94-4942-9F73-96FA85833415}" type="datetimeFigureOut">
              <a:rPr lang="cs-CZ" smtClean="0"/>
              <a:pPr/>
              <a:t>17.03.2019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BB3EC-AEA7-401F-A28D-BCEC4A943DA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95962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99D45-BB94-4942-9F73-96FA85833415}" type="datetimeFigureOut">
              <a:rPr lang="cs-CZ" smtClean="0"/>
              <a:pPr/>
              <a:t>17.03.2019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BB3EC-AEA7-401F-A28D-BCEC4A943DA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57888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99D45-BB94-4942-9F73-96FA85833415}" type="datetimeFigureOut">
              <a:rPr lang="cs-CZ" smtClean="0"/>
              <a:pPr/>
              <a:t>17.03.2019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BB3EC-AEA7-401F-A28D-BCEC4A943DA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40638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99D45-BB94-4942-9F73-96FA85833415}" type="datetimeFigureOut">
              <a:rPr lang="cs-CZ" smtClean="0"/>
              <a:pPr/>
              <a:t>17.03.2019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BB3EC-AEA7-401F-A28D-BCEC4A943DA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44321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99D45-BB94-4942-9F73-96FA85833415}" type="datetimeFigureOut">
              <a:rPr lang="cs-CZ" smtClean="0"/>
              <a:pPr/>
              <a:t>17.03.2019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BB3EC-AEA7-401F-A28D-BCEC4A943DA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603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99D45-BB94-4942-9F73-96FA85833415}" type="datetimeFigureOut">
              <a:rPr lang="cs-CZ" smtClean="0"/>
              <a:pPr/>
              <a:t>17.03.2019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BB3EC-AEA7-401F-A28D-BCEC4A943DA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879511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99D45-BB94-4942-9F73-96FA85833415}" type="datetimeFigureOut">
              <a:rPr lang="cs-CZ" smtClean="0"/>
              <a:pPr/>
              <a:t>17.03.2019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BB3EC-AEA7-401F-A28D-BCEC4A943DA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43244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99D45-BB94-4942-9F73-96FA85833415}" type="datetimeFigureOut">
              <a:rPr lang="cs-CZ" smtClean="0"/>
              <a:pPr/>
              <a:t>17.03.2019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BB3EC-AEA7-401F-A28D-BCEC4A943DA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759092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99D45-BB94-4942-9F73-96FA85833415}" type="datetimeFigureOut">
              <a:rPr lang="cs-CZ" smtClean="0"/>
              <a:pPr/>
              <a:t>17.03.2019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BB3EC-AEA7-401F-A28D-BCEC4A943DA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22094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99D45-BB94-4942-9F73-96FA85833415}" type="datetimeFigureOut">
              <a:rPr lang="cs-CZ" smtClean="0"/>
              <a:pPr/>
              <a:t>17.03.2019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BB3EC-AEA7-401F-A28D-BCEC4A943DA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86283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99D45-BB94-4942-9F73-96FA85833415}" type="datetimeFigureOut">
              <a:rPr lang="cs-CZ" smtClean="0"/>
              <a:pPr/>
              <a:t>17.03.2019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BB3EC-AEA7-401F-A28D-BCEC4A943DA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22735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899D45-BB94-4942-9F73-96FA85833415}" type="datetimeFigureOut">
              <a:rPr lang="cs-CZ" smtClean="0"/>
              <a:pPr/>
              <a:t>17.03.2019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0ABB3EC-AEA7-401F-A28D-BCEC4A943DA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83936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  <p:sldLayoutId id="2147483745" r:id="rId13"/>
    <p:sldLayoutId id="2147483746" r:id="rId14"/>
    <p:sldLayoutId id="2147483747" r:id="rId15"/>
    <p:sldLayoutId id="214748374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antibiotika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/>
              <a:t>KLP</a:t>
            </a:r>
            <a:endParaRPr lang="cs-CZ" sz="3200" dirty="0"/>
          </a:p>
        </p:txBody>
      </p:sp>
      <p:pic>
        <p:nvPicPr>
          <p:cNvPr id="18434" name="Picture 2" descr="Výsledek obrázku pro antibiotik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290519">
            <a:off x="1477571" y="4152447"/>
            <a:ext cx="2872843" cy="1869845"/>
          </a:xfrm>
          <a:prstGeom prst="rect">
            <a:avLst/>
          </a:prstGeom>
          <a:noFill/>
        </p:spPr>
      </p:pic>
      <p:pic>
        <p:nvPicPr>
          <p:cNvPr id="18436" name="Picture 4" descr="Výsledek obrázku pro antibiotik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712337">
            <a:off x="476397" y="544691"/>
            <a:ext cx="3019229" cy="2000240"/>
          </a:xfrm>
          <a:prstGeom prst="rect">
            <a:avLst/>
          </a:prstGeom>
          <a:noFill/>
        </p:spPr>
      </p:pic>
      <p:pic>
        <p:nvPicPr>
          <p:cNvPr id="18438" name="Picture 6" descr="Výsledek obrázku pro antibiotik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5008" y="4500570"/>
            <a:ext cx="2857500" cy="1905000"/>
          </a:xfrm>
          <a:prstGeom prst="rect">
            <a:avLst/>
          </a:prstGeom>
          <a:noFill/>
        </p:spPr>
      </p:pic>
      <p:pic>
        <p:nvPicPr>
          <p:cNvPr id="18440" name="Picture 8" descr="Výsledek obrázku pro antibiotik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304175">
            <a:off x="5569284" y="669586"/>
            <a:ext cx="2857500" cy="207645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CHARAKTERISTIKA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u</a:t>
            </a:r>
            <a:r>
              <a:rPr lang="cs-CZ" dirty="0" smtClean="0"/>
              <a:t>smrcují mikroorganismy =</a:t>
            </a:r>
            <a:r>
              <a:rPr lang="cs-CZ" b="1" u="sng" dirty="0" smtClean="0"/>
              <a:t>bakteriocidní</a:t>
            </a:r>
            <a:r>
              <a:rPr lang="cs-CZ" dirty="0" smtClean="0"/>
              <a:t> </a:t>
            </a:r>
          </a:p>
          <a:p>
            <a:r>
              <a:rPr lang="cs-CZ" dirty="0" smtClean="0"/>
              <a:t>nebo brání jejich rozmnožení =</a:t>
            </a:r>
            <a:r>
              <a:rPr lang="cs-CZ" b="1" u="sng" dirty="0" smtClean="0"/>
              <a:t>bakteriostatické</a:t>
            </a:r>
          </a:p>
          <a:p>
            <a:r>
              <a:rPr lang="cs-CZ" dirty="0"/>
              <a:t>p</a:t>
            </a:r>
            <a:r>
              <a:rPr lang="cs-CZ" dirty="0" smtClean="0"/>
              <a:t>ůsobí proti bakteriím, některé i proti houbám nebo parazitům</a:t>
            </a:r>
          </a:p>
          <a:p>
            <a:r>
              <a:rPr lang="cs-CZ" dirty="0"/>
              <a:t>j</a:t>
            </a:r>
            <a:r>
              <a:rPr lang="cs-CZ" dirty="0" smtClean="0"/>
              <a:t>sou z látek přírodních i syntetických</a:t>
            </a:r>
          </a:p>
        </p:txBody>
      </p:sp>
      <p:pic>
        <p:nvPicPr>
          <p:cNvPr id="4" name="Obrázek 3" descr="HEV35892a_bakter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1401273">
            <a:off x="5990059" y="4867878"/>
            <a:ext cx="2500331" cy="1799912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FUNGUJÍ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Působí na různé části bakterie</a:t>
            </a:r>
          </a:p>
          <a:p>
            <a:pPr lvl="1"/>
            <a:r>
              <a:rPr lang="cs-CZ" dirty="0"/>
              <a:t>b</a:t>
            </a:r>
            <a:r>
              <a:rPr lang="cs-CZ" dirty="0" smtClean="0"/>
              <a:t>uněčná stěna-tlumí syntézu</a:t>
            </a:r>
          </a:p>
          <a:p>
            <a:pPr lvl="1"/>
            <a:r>
              <a:rPr lang="cs-CZ" dirty="0"/>
              <a:t>c</a:t>
            </a:r>
            <a:r>
              <a:rPr lang="cs-CZ" dirty="0" smtClean="0"/>
              <a:t>ytoplasmatická membrána-narušují</a:t>
            </a:r>
          </a:p>
          <a:p>
            <a:pPr lvl="1"/>
            <a:r>
              <a:rPr lang="cs-CZ" dirty="0"/>
              <a:t>n</a:t>
            </a:r>
            <a:r>
              <a:rPr lang="cs-CZ" dirty="0" smtClean="0"/>
              <a:t>ukleové kyseliny-tlumí syntézu</a:t>
            </a:r>
          </a:p>
          <a:p>
            <a:r>
              <a:rPr lang="cs-CZ" u="sng" dirty="0" smtClean="0"/>
              <a:t>Širokospektrá</a:t>
            </a:r>
          </a:p>
          <a:p>
            <a:pPr lvl="1"/>
            <a:r>
              <a:rPr lang="cs-CZ" dirty="0"/>
              <a:t>n</a:t>
            </a:r>
            <a:r>
              <a:rPr lang="cs-CZ" dirty="0" smtClean="0"/>
              <a:t>a široké spektrum bakterií (na různé druhy)</a:t>
            </a:r>
          </a:p>
          <a:p>
            <a:r>
              <a:rPr lang="cs-CZ" u="sng" dirty="0" err="1" smtClean="0"/>
              <a:t>Úzkospektrá</a:t>
            </a:r>
            <a:endParaRPr lang="cs-CZ" u="sng" dirty="0" smtClean="0"/>
          </a:p>
          <a:p>
            <a:pPr lvl="1"/>
            <a:r>
              <a:rPr lang="cs-CZ" dirty="0"/>
              <a:t>s</a:t>
            </a:r>
            <a:r>
              <a:rPr lang="cs-CZ" dirty="0" smtClean="0"/>
              <a:t>peciálně na určitý druh bakterie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LÉČBA ANTIBIOTIKY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</a:t>
            </a:r>
            <a:r>
              <a:rPr lang="cs-CZ" dirty="0" smtClean="0"/>
              <a:t>jištění patogenní bakterie (původce)</a:t>
            </a:r>
          </a:p>
          <a:p>
            <a:r>
              <a:rPr lang="cs-CZ" dirty="0"/>
              <a:t>c</a:t>
            </a:r>
            <a:r>
              <a:rPr lang="cs-CZ" dirty="0" smtClean="0"/>
              <a:t>itlivost konkrétní bakterie k ATB </a:t>
            </a:r>
          </a:p>
          <a:p>
            <a:r>
              <a:rPr lang="cs-CZ" dirty="0" smtClean="0"/>
              <a:t>Vyšetření K+C	 </a:t>
            </a:r>
          </a:p>
          <a:p>
            <a:pPr marL="36576" indent="0">
              <a:buNone/>
            </a:pPr>
            <a:r>
              <a:rPr lang="cs-CZ" dirty="0" smtClean="0"/>
              <a:t>Dle citlivosti podáváme:</a:t>
            </a:r>
          </a:p>
          <a:p>
            <a:pPr lvl="1"/>
            <a:r>
              <a:rPr lang="cs-CZ" dirty="0" smtClean="0"/>
              <a:t> ATB, která zabrání růstu bakterií a usmrtí je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1. PENICILINY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Úzkospektrá</a:t>
            </a:r>
            <a:r>
              <a:rPr lang="cs-CZ" dirty="0" smtClean="0"/>
              <a:t> penicilinová ATB</a:t>
            </a:r>
          </a:p>
          <a:p>
            <a:pPr lvl="1"/>
            <a:r>
              <a:rPr lang="cs-CZ" dirty="0" smtClean="0"/>
              <a:t>Léčba streptokokových, stafylokokových  a pneumokokových infekcí</a:t>
            </a:r>
          </a:p>
          <a:p>
            <a:r>
              <a:rPr lang="cs-CZ" dirty="0" smtClean="0"/>
              <a:t>Širokospektrá penicilinová ATB</a:t>
            </a:r>
          </a:p>
          <a:p>
            <a:pPr lvl="1"/>
            <a:r>
              <a:rPr lang="cs-CZ" dirty="0" smtClean="0"/>
              <a:t>Léčba enterokokových infekcí</a:t>
            </a:r>
          </a:p>
          <a:p>
            <a:r>
              <a:rPr lang="cs-CZ" dirty="0" smtClean="0"/>
              <a:t>Nežádoucí účinky: průjem, </a:t>
            </a:r>
          </a:p>
          <a:p>
            <a:pPr>
              <a:buNone/>
            </a:pPr>
            <a:r>
              <a:rPr lang="cs-CZ" dirty="0" smtClean="0"/>
              <a:t>	alergické reakce, nevolnost</a:t>
            </a:r>
            <a:endParaRPr lang="cs-CZ" dirty="0"/>
          </a:p>
        </p:txBody>
      </p:sp>
      <p:pic>
        <p:nvPicPr>
          <p:cNvPr id="4" name="Obrázek 3" descr="streptokok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5074" y="285728"/>
            <a:ext cx="2619375" cy="1743075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7358082" y="285728"/>
            <a:ext cx="1390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Streptokok</a:t>
            </a:r>
            <a:endParaRPr lang="cs-CZ" b="1" dirty="0"/>
          </a:p>
        </p:txBody>
      </p:sp>
      <p:pic>
        <p:nvPicPr>
          <p:cNvPr id="5" name="Obrázek 4" descr="stafylokok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7950" y="2714620"/>
            <a:ext cx="2283577" cy="1757362"/>
          </a:xfrm>
          <a:prstGeom prst="rect">
            <a:avLst/>
          </a:prstGeom>
        </p:spPr>
      </p:pic>
      <p:pic>
        <p:nvPicPr>
          <p:cNvPr id="7" name="Obrázek 6" descr="pneumokok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9322" y="4704088"/>
            <a:ext cx="2071702" cy="1915174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6500826" y="6286520"/>
            <a:ext cx="1492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Pneumokok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215206" y="2714620"/>
            <a:ext cx="13516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Stafylokok</a:t>
            </a:r>
            <a:endParaRPr lang="cs-CZ" b="1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2. AMINOGLYKOSIDY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Léčba infekcí způsobených </a:t>
            </a:r>
            <a:r>
              <a:rPr lang="cs-CZ" dirty="0" err="1" smtClean="0"/>
              <a:t>gramnegativními</a:t>
            </a:r>
            <a:r>
              <a:rPr lang="cs-CZ" dirty="0" smtClean="0"/>
              <a:t> bakteriemi (</a:t>
            </a:r>
            <a:r>
              <a:rPr lang="cs-CZ" dirty="0" err="1" smtClean="0"/>
              <a:t>Escherichia</a:t>
            </a:r>
            <a:r>
              <a:rPr lang="cs-CZ" dirty="0" smtClean="0"/>
              <a:t> </a:t>
            </a:r>
            <a:r>
              <a:rPr lang="cs-CZ" dirty="0" err="1" smtClean="0"/>
              <a:t>coli</a:t>
            </a:r>
            <a:r>
              <a:rPr lang="cs-CZ" dirty="0" smtClean="0"/>
              <a:t>,</a:t>
            </a:r>
            <a:r>
              <a:rPr lang="cs-CZ" dirty="0" err="1" smtClean="0"/>
              <a:t>Klepsiella</a:t>
            </a:r>
            <a:r>
              <a:rPr lang="cs-CZ" dirty="0" smtClean="0"/>
              <a:t>)</a:t>
            </a:r>
          </a:p>
          <a:p>
            <a:r>
              <a:rPr lang="cs-CZ" dirty="0" smtClean="0"/>
              <a:t>Nežádoucí účinky: závratě, ztráta sluchu, poškození ledvin</a:t>
            </a:r>
            <a:endParaRPr lang="cs-CZ" dirty="0"/>
          </a:p>
        </p:txBody>
      </p:sp>
      <p:pic>
        <p:nvPicPr>
          <p:cNvPr id="6" name="Zástupný symbol pro obsah 5" descr="ecoli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868738" y="3595444"/>
            <a:ext cx="3089275" cy="1011724"/>
          </a:xfrm>
        </p:spPr>
      </p:pic>
      <p:pic>
        <p:nvPicPr>
          <p:cNvPr id="4" name="Obrázek 3" descr="klebsiell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29190" y="1214422"/>
            <a:ext cx="3000396" cy="3138311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3857620" y="5857892"/>
            <a:ext cx="19415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/>
              <a:t>Escherichia</a:t>
            </a:r>
            <a:r>
              <a:rPr lang="cs-CZ" b="1" dirty="0" smtClean="0"/>
              <a:t> </a:t>
            </a:r>
            <a:r>
              <a:rPr lang="cs-CZ" b="1" dirty="0" err="1" smtClean="0"/>
              <a:t>coli</a:t>
            </a:r>
            <a:endParaRPr lang="cs-CZ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929190" y="3929066"/>
            <a:ext cx="12618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/>
              <a:t>Klepsiella</a:t>
            </a:r>
            <a:endParaRPr lang="cs-CZ" b="1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3. CEFALOSPORINY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Širokospektrá ATB (</a:t>
            </a:r>
            <a:r>
              <a:rPr lang="cs-CZ" dirty="0" err="1" smtClean="0"/>
              <a:t>Duracef</a:t>
            </a:r>
            <a:r>
              <a:rPr lang="cs-CZ" dirty="0" smtClean="0"/>
              <a:t>, </a:t>
            </a:r>
            <a:r>
              <a:rPr lang="cs-CZ" dirty="0" err="1" smtClean="0"/>
              <a:t>Cefazolin</a:t>
            </a:r>
            <a:r>
              <a:rPr lang="cs-CZ" dirty="0" smtClean="0"/>
              <a:t>,…)</a:t>
            </a:r>
          </a:p>
          <a:p>
            <a:r>
              <a:rPr lang="cs-CZ" dirty="0" smtClean="0"/>
              <a:t>Nežádoucí účinky: nevolnost, průjem, alergické reakce</a:t>
            </a:r>
          </a:p>
          <a:p>
            <a:endParaRPr lang="cs-CZ" dirty="0"/>
          </a:p>
        </p:txBody>
      </p:sp>
      <p:pic>
        <p:nvPicPr>
          <p:cNvPr id="4" name="Obrázek 3" descr="cefazol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28" y="4143380"/>
            <a:ext cx="2558973" cy="2071702"/>
          </a:xfrm>
          <a:prstGeom prst="rect">
            <a:avLst/>
          </a:prstGeom>
        </p:spPr>
      </p:pic>
      <p:pic>
        <p:nvPicPr>
          <p:cNvPr id="5" name="Obrázek 4" descr="duracef.jpg"/>
          <p:cNvPicPr>
            <a:picLocks noChangeAspect="1"/>
          </p:cNvPicPr>
          <p:nvPr/>
        </p:nvPicPr>
        <p:blipFill>
          <a:blip r:embed="rId3"/>
          <a:srcRect l="17857" t="8032" r="17857" b="6296"/>
          <a:stretch>
            <a:fillRect/>
          </a:stretch>
        </p:blipFill>
        <p:spPr>
          <a:xfrm>
            <a:off x="5214942" y="4000504"/>
            <a:ext cx="2571768" cy="2286016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4. MAKROLIDY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Léčba respiračních a močových infekcí způsobených streptokoky a </a:t>
            </a:r>
            <a:r>
              <a:rPr lang="cs-CZ" dirty="0" err="1" smtClean="0"/>
              <a:t>kampylobakteriemi</a:t>
            </a:r>
            <a:endParaRPr lang="cs-CZ" dirty="0" smtClean="0"/>
          </a:p>
          <a:p>
            <a:r>
              <a:rPr lang="cs-CZ" dirty="0" smtClean="0"/>
              <a:t>Nežádoucí účinky: zvracení, nevolnost, průjem, alergické reakce, komorová tachykardie</a:t>
            </a:r>
            <a:endParaRPr lang="cs-CZ" dirty="0"/>
          </a:p>
        </p:txBody>
      </p:sp>
      <p:pic>
        <p:nvPicPr>
          <p:cNvPr id="4" name="Obrázek 3" descr="Erythromyci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4071942"/>
            <a:ext cx="2786058" cy="2786058"/>
          </a:xfrm>
          <a:prstGeom prst="rect">
            <a:avLst/>
          </a:prstGeom>
        </p:spPr>
      </p:pic>
      <p:pic>
        <p:nvPicPr>
          <p:cNvPr id="5" name="Obrázek 4" descr="sumame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9322" y="4143380"/>
            <a:ext cx="2438400" cy="24384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5. SULFONAMIDY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Léčba infekcí močového a trávicího ústrojí</a:t>
            </a:r>
          </a:p>
          <a:p>
            <a:r>
              <a:rPr lang="cs-CZ" dirty="0" smtClean="0"/>
              <a:t>Nežádoucí účinky: nevolnost, průjem, alergické reakce, vznik močových kamenů</a:t>
            </a:r>
            <a:endParaRPr lang="cs-CZ" dirty="0"/>
          </a:p>
        </p:txBody>
      </p:sp>
      <p:pic>
        <p:nvPicPr>
          <p:cNvPr id="4" name="Obrázek 3" descr="Bisepto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14612" y="3786190"/>
            <a:ext cx="3677471" cy="2643182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6. TETRACYKLINY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Působí na spoustu </a:t>
            </a:r>
            <a:r>
              <a:rPr lang="cs-CZ" dirty="0" err="1" smtClean="0"/>
              <a:t>grampozitivních</a:t>
            </a:r>
            <a:r>
              <a:rPr lang="cs-CZ" dirty="0" smtClean="0"/>
              <a:t> i gramnegativních bakterii - na </a:t>
            </a:r>
            <a:r>
              <a:rPr lang="cs-CZ" dirty="0" err="1" smtClean="0"/>
              <a:t>riketsie</a:t>
            </a:r>
            <a:r>
              <a:rPr lang="cs-CZ" dirty="0" smtClean="0"/>
              <a:t>, chlamydie a </a:t>
            </a:r>
            <a:r>
              <a:rPr lang="cs-CZ" dirty="0" err="1" smtClean="0"/>
              <a:t>mykoplasmata</a:t>
            </a:r>
            <a:endParaRPr lang="cs-CZ" dirty="0" smtClean="0"/>
          </a:p>
          <a:p>
            <a:r>
              <a:rPr lang="cs-CZ" dirty="0" smtClean="0"/>
              <a:t>Nežádoucí účinky: citlivost na </a:t>
            </a:r>
          </a:p>
          <a:p>
            <a:r>
              <a:rPr lang="cs-CZ" dirty="0" smtClean="0"/>
              <a:t>sluneční světlo, průjem,</a:t>
            </a:r>
          </a:p>
          <a:p>
            <a:pPr>
              <a:buNone/>
            </a:pPr>
            <a:r>
              <a:rPr lang="cs-CZ" dirty="0" smtClean="0"/>
              <a:t>	zvracení, nevolnost,</a:t>
            </a:r>
          </a:p>
          <a:p>
            <a:pPr>
              <a:buNone/>
            </a:pPr>
            <a:r>
              <a:rPr lang="cs-CZ" dirty="0" smtClean="0"/>
              <a:t>	zbarvení zubní skloviny</a:t>
            </a:r>
          </a:p>
        </p:txBody>
      </p:sp>
      <p:pic>
        <p:nvPicPr>
          <p:cNvPr id="4" name="Obrázek 3" descr="deoxymykoin.jpg"/>
          <p:cNvPicPr>
            <a:picLocks noChangeAspect="1"/>
          </p:cNvPicPr>
          <p:nvPr/>
        </p:nvPicPr>
        <p:blipFill>
          <a:blip r:embed="rId2"/>
          <a:srcRect t="7604" b="10559"/>
          <a:stretch>
            <a:fillRect/>
          </a:stretch>
        </p:blipFill>
        <p:spPr>
          <a:xfrm>
            <a:off x="6517458" y="2736250"/>
            <a:ext cx="2252751" cy="1724634"/>
          </a:xfrm>
          <a:prstGeom prst="rect">
            <a:avLst/>
          </a:prstGeom>
        </p:spPr>
      </p:pic>
      <p:pic>
        <p:nvPicPr>
          <p:cNvPr id="5" name="Obrázek 4" descr="minoci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7458" y="4713902"/>
            <a:ext cx="2340823" cy="1872658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ZÁSADY PODÁVÁNÍ ATB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Sledovat nežádoucí účinky</a:t>
            </a:r>
          </a:p>
          <a:p>
            <a:r>
              <a:rPr lang="cs-CZ" dirty="0" smtClean="0"/>
              <a:t>Dodržovat přesné dávkování</a:t>
            </a:r>
          </a:p>
          <a:p>
            <a:r>
              <a:rPr lang="cs-CZ" dirty="0" smtClean="0"/>
              <a:t>Podávat vždy přesně po určitém čase</a:t>
            </a:r>
          </a:p>
          <a:p>
            <a:r>
              <a:rPr lang="cs-CZ" dirty="0" smtClean="0"/>
              <a:t>Kapsle polykat celé (nevysypávat, nekousat)</a:t>
            </a:r>
          </a:p>
          <a:p>
            <a:r>
              <a:rPr lang="cs-CZ" dirty="0" smtClean="0"/>
              <a:t>Zapíjet dostatečným množstvím vody</a:t>
            </a:r>
          </a:p>
          <a:p>
            <a:r>
              <a:rPr lang="cs-CZ" dirty="0" smtClean="0"/>
              <a:t>Nepít alkohol</a:t>
            </a:r>
          </a:p>
          <a:p>
            <a:r>
              <a:rPr lang="cs-CZ" dirty="0" smtClean="0"/>
              <a:t>Dodržovat pokyny dle příbalového letáku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ČASTÉ CHYBY V PODÁVÁNÍ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Předepsání nevhodného ATB proti (rezistentnímu) původci</a:t>
            </a:r>
          </a:p>
          <a:p>
            <a:r>
              <a:rPr lang="cs-CZ" dirty="0" smtClean="0"/>
              <a:t>Předepsání ATB proti virům (chřipce)</a:t>
            </a:r>
          </a:p>
          <a:p>
            <a:r>
              <a:rPr lang="cs-CZ" dirty="0" smtClean="0"/>
              <a:t>Nedobrání všech dávek  ATB -&gt; antibiotická </a:t>
            </a:r>
            <a:r>
              <a:rPr lang="cs-CZ" b="1" u="sng" dirty="0" smtClean="0"/>
              <a:t>rezistence</a:t>
            </a:r>
          </a:p>
          <a:p>
            <a:endParaRPr lang="cs-CZ" dirty="0"/>
          </a:p>
        </p:txBody>
      </p:sp>
      <p:pic>
        <p:nvPicPr>
          <p:cNvPr id="4" name="Obrázek 3" descr="Viru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7984" y="4221088"/>
            <a:ext cx="4119568" cy="2265762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ANTIBIOTICKÁ REZISTENCE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= bakterie rostou i v přítomnosti ATB</a:t>
            </a:r>
          </a:p>
          <a:p>
            <a:r>
              <a:rPr lang="cs-CZ" dirty="0" smtClean="0"/>
              <a:t>Vznik: ATB nezapůsobí na všechny bakterie, některé přežijí a rozmnoží se   -&gt; vznik nových odolných bakterií</a:t>
            </a:r>
          </a:p>
          <a:p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4" name="Obrázek 3" descr="bakteri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86380" y="3857628"/>
            <a:ext cx="3357586" cy="2553096"/>
          </a:xfrm>
          <a:prstGeom prst="rect">
            <a:avLst/>
          </a:prstGeom>
        </p:spPr>
      </p:pic>
      <p:pic>
        <p:nvPicPr>
          <p:cNvPr id="5" name="Obrázek 4" descr="shutterstock_1278892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786" y="3929066"/>
            <a:ext cx="3531689" cy="2359169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ANTIBIOTICKÁ REZISTENCE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Zlatý stafylokok</a:t>
            </a:r>
            <a:endParaRPr lang="cs-CZ" dirty="0"/>
          </a:p>
        </p:txBody>
      </p:sp>
      <p:pic>
        <p:nvPicPr>
          <p:cNvPr id="4" name="Zástupný symbol pro obsah 3" descr="Staphylococcus aureus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09600" y="3153092"/>
            <a:ext cx="3090863" cy="2472690"/>
          </a:xfrm>
        </p:spPr>
      </p:pic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sz="2800" dirty="0" smtClean="0"/>
              <a:t>V 50.letech 20.stol. se </a:t>
            </a:r>
            <a:r>
              <a:rPr lang="cs-CZ" sz="2800" dirty="0" err="1" smtClean="0"/>
              <a:t>staphylococcus</a:t>
            </a:r>
            <a:r>
              <a:rPr lang="cs-CZ" sz="2800" dirty="0" smtClean="0"/>
              <a:t> aureus (zlatý stafylokok) léčil penicilinem, dnes jsou všechny jeho kmeny rezistentní proti penicilinu</a:t>
            </a:r>
            <a:endParaRPr lang="cs-CZ" sz="28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zeta">
  <a:themeElements>
    <a:clrScheme name="Faz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z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z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955</TotalTime>
  <Words>334</Words>
  <Application>Microsoft Office PowerPoint</Application>
  <PresentationFormat>Předvádění na obrazovce (4:3)</PresentationFormat>
  <Paragraphs>70</Paragraphs>
  <Slides>14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8" baseType="lpstr">
      <vt:lpstr>Arial</vt:lpstr>
      <vt:lpstr>Trebuchet MS</vt:lpstr>
      <vt:lpstr>Wingdings 3</vt:lpstr>
      <vt:lpstr>Fazeta</vt:lpstr>
      <vt:lpstr>antibiotika</vt:lpstr>
      <vt:lpstr>CHARAKTERISTIKA</vt:lpstr>
      <vt:lpstr>JAK FUNGUJÍ</vt:lpstr>
      <vt:lpstr>LÉČBA ANTIBIOTIKY</vt:lpstr>
      <vt:lpstr>1. PENICILINY</vt:lpstr>
      <vt:lpstr>2. AMINOGLYKOSIDY</vt:lpstr>
      <vt:lpstr>3. CEFALOSPORINY</vt:lpstr>
      <vt:lpstr>4. MAKROLIDY</vt:lpstr>
      <vt:lpstr>5. SULFONAMIDY</vt:lpstr>
      <vt:lpstr>6. TETRACYKLINY</vt:lpstr>
      <vt:lpstr>ZÁSADY PODÁVÁNÍ ATB</vt:lpstr>
      <vt:lpstr>ČASTÉ CHYBY V PODÁVÁNÍ</vt:lpstr>
      <vt:lpstr>ANTIBIOTICKÁ REZISTENCE</vt:lpstr>
      <vt:lpstr>ANTIBIOTICKÁ REZISTENCE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antibiotika</dc:title>
  <dc:creator>Tereza holanova</dc:creator>
  <cp:lastModifiedBy>szs</cp:lastModifiedBy>
  <cp:revision>75</cp:revision>
  <dcterms:created xsi:type="dcterms:W3CDTF">2016-10-25T18:03:17Z</dcterms:created>
  <dcterms:modified xsi:type="dcterms:W3CDTF">2019-03-17T16:05:28Z</dcterms:modified>
</cp:coreProperties>
</file>