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2" r:id="rId5"/>
    <p:sldId id="258" r:id="rId6"/>
    <p:sldId id="263" r:id="rId7"/>
    <p:sldId id="259" r:id="rId8"/>
    <p:sldId id="26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12/12/2022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oplusjednicka.cz/premysl-otakar-i-panovnik-ktery-zajistil-ceskym-zemim-korunu" TargetMode="External"/><Relationship Id="rId2" Type="http://schemas.openxmlformats.org/officeDocument/2006/relationships/hyperlink" Target="https://cs.wikipedia.org/wiki/Zlat%C3%A1_bula_sicilsk%C3%A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ff.ujep.cz/velimsky/cs_1_1/08CS/08C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1AFCA6-94E9-8793-FD7D-4C0494DA36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600" b="1" u="sng" dirty="0"/>
              <a:t>ČESKÝ STÁT VE VRCHOLNÉM STŘEDOVĚKU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43F4F12-D11C-ECC3-56E3-47C55C5D0F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600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01C0B8-DE44-4F5D-290E-1C77CC097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VZESTUP ČESKÉHO STÁTU NA PŘELOMU 12. A 13. STOLETÍ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8D21E-9393-8131-51C6-D91CB69B5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Ve 2. polovině 12. století probíhá vesnická kolonizace a celkově se vylepšuje postavení českých zemí v Evropě=&gt; </a:t>
            </a:r>
            <a:r>
              <a:rPr lang="cs-CZ" b="1" u="sng" dirty="0"/>
              <a:t>Vladislav II.</a:t>
            </a:r>
            <a:r>
              <a:rPr lang="cs-CZ" dirty="0"/>
              <a:t> to chce ještě více podpořit, a proto spolupracuje s </a:t>
            </a:r>
            <a:r>
              <a:rPr lang="cs-CZ" b="1" u="sng" dirty="0"/>
              <a:t>římským císařem Fridrichem I. Barbarossou</a:t>
            </a:r>
            <a:r>
              <a:rPr lang="cs-CZ" dirty="0"/>
              <a:t>=&gt; </a:t>
            </a:r>
            <a:r>
              <a:rPr lang="cs-CZ" b="1" dirty="0"/>
              <a:t>1158 – obdržel královský titul</a:t>
            </a:r>
            <a:r>
              <a:rPr lang="cs-CZ" dirty="0"/>
              <a:t>, ale pouze pro svou osobu</a:t>
            </a:r>
          </a:p>
          <a:p>
            <a:r>
              <a:rPr lang="cs-CZ" b="1" dirty="0"/>
              <a:t>Přemysl Otakar I. </a:t>
            </a:r>
            <a:r>
              <a:rPr lang="cs-CZ" dirty="0"/>
              <a:t>– podpořil městkou kolonizaci a zavedl českou šlechtu</a:t>
            </a:r>
          </a:p>
          <a:p>
            <a:r>
              <a:rPr lang="cs-CZ" b="1" u="sng" dirty="0"/>
              <a:t>=&gt; 1212 – Zlatá bula sicilská </a:t>
            </a:r>
            <a:r>
              <a:rPr lang="cs-CZ" dirty="0"/>
              <a:t>– dědičný královský titul pro české krále od Fridricha II. Barbarossy</a:t>
            </a:r>
          </a:p>
        </p:txBody>
      </p:sp>
    </p:spTree>
    <p:extLst>
      <p:ext uri="{BB962C8B-B14F-4D97-AF65-F5344CB8AC3E}">
        <p14:creationId xmlns:p14="http://schemas.microsoft.com/office/powerpoint/2010/main" val="448344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4DE178-C301-4B8D-09B6-2D7BCA7D5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ZLATÁ BULA SICILSKÁ</a:t>
            </a:r>
          </a:p>
        </p:txBody>
      </p:sp>
      <p:pic>
        <p:nvPicPr>
          <p:cNvPr id="1026" name="Picture 2" descr="Zlatá bula sicilská – Wikipedie">
            <a:extLst>
              <a:ext uri="{FF2B5EF4-FFF2-40B4-BE49-F238E27FC236}">
                <a16:creationId xmlns:a16="http://schemas.microsoft.com/office/drawing/2014/main" id="{62766044-2BEE-D06B-2A9F-6C70EE77DCF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674" y="2557463"/>
            <a:ext cx="234065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2501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985568-B503-EEEA-D9D7-746CDA950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PŘEMYSL OTAKAR I.</a:t>
            </a:r>
          </a:p>
        </p:txBody>
      </p:sp>
      <p:pic>
        <p:nvPicPr>
          <p:cNvPr id="2050" name="Picture 2" descr="Přemysl Otakar I.: Panovník, který zajistil českým zemím korunu | 100+1  zahraniční zajímavost">
            <a:extLst>
              <a:ext uri="{FF2B5EF4-FFF2-40B4-BE49-F238E27FC236}">
                <a16:creationId xmlns:a16="http://schemas.microsoft.com/office/drawing/2014/main" id="{A05E8FEF-56CB-BCBE-7436-E74DA2A4654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705" y="2557463"/>
            <a:ext cx="497859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309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4BA9B9-A749-3D2A-4046-58372A34A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POSLEDNÍ PŘEMYSLOVCI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2C254D9-5A59-678C-AC11-7CE6F7369B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Označení pro panovníky od Přemysla Otokara I.</a:t>
            </a:r>
          </a:p>
          <a:p>
            <a:r>
              <a:rPr lang="cs-CZ" dirty="0"/>
              <a:t>Období 13. století, kdy se u Kutné Hory a Jihlavy objevily naleziště stříbra</a:t>
            </a:r>
          </a:p>
          <a:p>
            <a:r>
              <a:rPr lang="cs-CZ" b="1" u="sng" dirty="0"/>
              <a:t>Přemysl Otakar II.:</a:t>
            </a:r>
          </a:p>
          <a:p>
            <a:pPr lvl="1"/>
            <a:r>
              <a:rPr lang="cs-CZ" dirty="0"/>
              <a:t> – dobyl jižní část Evropy – Korutany, Štýrsko, Kraňsko</a:t>
            </a:r>
          </a:p>
          <a:p>
            <a:pPr lvl="1"/>
            <a:r>
              <a:rPr lang="cs-CZ" dirty="0"/>
              <a:t>Křížové tažení do Pobaltí – založení města Královec</a:t>
            </a:r>
          </a:p>
          <a:p>
            <a:pPr lvl="1"/>
            <a:r>
              <a:rPr lang="cs-CZ" b="1" dirty="0"/>
              <a:t>1278 – bitva na Moravském poli </a:t>
            </a:r>
            <a:r>
              <a:rPr lang="cs-CZ" dirty="0"/>
              <a:t>– POII. poražen, Habsburkové </a:t>
            </a:r>
            <a:r>
              <a:rPr lang="cs-CZ" dirty="0" err="1"/>
              <a:t>získavájí</a:t>
            </a:r>
            <a:r>
              <a:rPr lang="cs-CZ" dirty="0"/>
              <a:t> kompletní rakouské a alpské země</a:t>
            </a:r>
          </a:p>
        </p:txBody>
      </p:sp>
    </p:spTree>
    <p:extLst>
      <p:ext uri="{BB962C8B-B14F-4D97-AF65-F5344CB8AC3E}">
        <p14:creationId xmlns:p14="http://schemas.microsoft.com/office/powerpoint/2010/main" val="392487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33556D-C9CC-573E-5448-6D6B9B09C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ČESKÉ ZEMĚ ZA VLÁDY PŘEMYSLA OTOKARA II.</a:t>
            </a:r>
          </a:p>
        </p:txBody>
      </p:sp>
      <p:pic>
        <p:nvPicPr>
          <p:cNvPr id="3074" name="Picture 2" descr="České země za vlády posledních Přemyslovců (1253-1306)">
            <a:extLst>
              <a:ext uri="{FF2B5EF4-FFF2-40B4-BE49-F238E27FC236}">
                <a16:creationId xmlns:a16="http://schemas.microsoft.com/office/drawing/2014/main" id="{7D2CCEBB-AB1B-7805-3D19-B5EB37463D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560" y="2661066"/>
            <a:ext cx="4178890" cy="31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815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EAF84C-5156-521C-D327-1A3C8F996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VÁCLAV II. A VÁCLAV III.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C7AACC1-E466-ACC4-BD06-854BCEC87D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Václav II. – 1300 korunován polským králem </a:t>
            </a:r>
            <a:r>
              <a:rPr lang="cs-CZ" dirty="0"/>
              <a:t>a pro svého syna Václava III. získal i uherskou korunu</a:t>
            </a:r>
          </a:p>
          <a:p>
            <a:r>
              <a:rPr lang="cs-CZ" b="1" dirty="0"/>
              <a:t>1300 – ražba pražských grošů</a:t>
            </a:r>
          </a:p>
          <a:p>
            <a:r>
              <a:rPr lang="cs-CZ" b="1" dirty="0"/>
              <a:t>1305 – Václav II. umírá</a:t>
            </a:r>
          </a:p>
          <a:p>
            <a:r>
              <a:rPr lang="cs-CZ" b="1" dirty="0"/>
              <a:t>1306 – Václav III. zavražděn v Olomouci=&gt; Přemyslovci vymřeli po meči</a:t>
            </a:r>
          </a:p>
          <a:p>
            <a:r>
              <a:rPr lang="cs-CZ" dirty="0"/>
              <a:t>Po nich krátce vládne Rudolf Habsburský a Jindřich </a:t>
            </a:r>
            <a:r>
              <a:rPr lang="cs-CZ" dirty="0" err="1"/>
              <a:t>Koruntanský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1421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D20B12-CBC0-DED2-E9B8-663CF0457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1384B2-7E0A-DC42-5EF9-87A044CB1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https://cs.wikipedia.org/wiki/Zlat%C3%A1_bula_sicilsk%C3%A1</a:t>
            </a:r>
            <a:endParaRPr lang="cs-CZ" dirty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https://www.stoplusjednicka.cz/premysl-otakar-i-panovnik-ktery-zajistil-ceskym-zemim-korunu</a:t>
            </a:r>
            <a:endParaRPr lang="cs-CZ" dirty="0"/>
          </a:p>
          <a:p>
            <a:r>
              <a:rPr lang="cs-CZ" dirty="0"/>
              <a:t>3 - </a:t>
            </a:r>
            <a:r>
              <a:rPr lang="cs-CZ" dirty="0">
                <a:hlinkClick r:id="rId4"/>
              </a:rPr>
              <a:t>http://ff.ujep.cz/velimsky/cs_1_1/08CS/08CS.htm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57748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24</TotalTime>
  <Words>254</Words>
  <Application>Microsoft Office PowerPoint</Application>
  <PresentationFormat>Širokoúhlá obrazovka</PresentationFormat>
  <Paragraphs>25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ČESKÝ STÁT VE VRCHOLNÉM STŘEDOVĚKU</vt:lpstr>
      <vt:lpstr>VZESTUP ČESKÉHO STÁTU NA PŘELOMU 12. A 13. STOLETÍ</vt:lpstr>
      <vt:lpstr>ZLATÁ BULA SICILSKÁ</vt:lpstr>
      <vt:lpstr>PŘEMYSL OTAKAR I.</vt:lpstr>
      <vt:lpstr>POSLEDNÍ PŘEMYSLOVCI</vt:lpstr>
      <vt:lpstr>ČESKÉ ZEMĚ ZA VLÁDY PŘEMYSLA OTOKARA II.</vt:lpstr>
      <vt:lpstr>VÁCLAV II. A VÁCLAV III.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STÁT VE VRCHOLNÉM STŘEDOVĚKU</dc:title>
  <dc:creator>Pc</dc:creator>
  <cp:lastModifiedBy>BLAŽKOVÁ</cp:lastModifiedBy>
  <cp:revision>1</cp:revision>
  <dcterms:created xsi:type="dcterms:W3CDTF">2022-12-11T09:05:28Z</dcterms:created>
  <dcterms:modified xsi:type="dcterms:W3CDTF">2022-12-12T06:24:13Z</dcterms:modified>
</cp:coreProperties>
</file>