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85" r:id="rId4"/>
    <p:sldId id="293" r:id="rId5"/>
    <p:sldId id="261" r:id="rId6"/>
    <p:sldId id="278" r:id="rId7"/>
    <p:sldId id="282" r:id="rId8"/>
    <p:sldId id="295" r:id="rId9"/>
    <p:sldId id="281" r:id="rId10"/>
    <p:sldId id="290" r:id="rId11"/>
    <p:sldId id="289" r:id="rId12"/>
    <p:sldId id="291" r:id="rId13"/>
    <p:sldId id="288" r:id="rId14"/>
    <p:sldId id="294" r:id="rId15"/>
    <p:sldId id="292" r:id="rId16"/>
    <p:sldId id="258" r:id="rId17"/>
    <p:sldId id="268" r:id="rId18"/>
    <p:sldId id="269" r:id="rId19"/>
    <p:sldId id="270" r:id="rId20"/>
    <p:sldId id="271" r:id="rId21"/>
    <p:sldId id="260" r:id="rId22"/>
    <p:sldId id="276" r:id="rId23"/>
    <p:sldId id="280" r:id="rId24"/>
    <p:sldId id="273" r:id="rId25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678" y="108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6E845-784E-4201-9CA5-FD414ED80C93}" type="datetimeFigureOut">
              <a:rPr lang="cs-CZ" smtClean="0"/>
              <a:t>07.01.2026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605D3E-D10A-4391-873A-E52B2EB420F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41599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6E845-784E-4201-9CA5-FD414ED80C93}" type="datetimeFigureOut">
              <a:rPr lang="cs-CZ" smtClean="0"/>
              <a:t>07.01.2026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605D3E-D10A-4391-873A-E52B2EB420F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447985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6E845-784E-4201-9CA5-FD414ED80C93}" type="datetimeFigureOut">
              <a:rPr lang="cs-CZ" smtClean="0"/>
              <a:t>07.01.2026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605D3E-D10A-4391-873A-E52B2EB420F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122380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6E845-784E-4201-9CA5-FD414ED80C93}" type="datetimeFigureOut">
              <a:rPr lang="cs-CZ" smtClean="0"/>
              <a:t>07.01.2026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605D3E-D10A-4391-873A-E52B2EB420F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17023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6E845-784E-4201-9CA5-FD414ED80C93}" type="datetimeFigureOut">
              <a:rPr lang="cs-CZ" smtClean="0"/>
              <a:t>07.01.2026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605D3E-D10A-4391-873A-E52B2EB420F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402287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6E845-784E-4201-9CA5-FD414ED80C93}" type="datetimeFigureOut">
              <a:rPr lang="cs-CZ" smtClean="0"/>
              <a:t>07.01.2026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605D3E-D10A-4391-873A-E52B2EB420F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680622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6E845-784E-4201-9CA5-FD414ED80C93}" type="datetimeFigureOut">
              <a:rPr lang="cs-CZ" smtClean="0"/>
              <a:t>07.01.2026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605D3E-D10A-4391-873A-E52B2EB420F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223338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6E845-784E-4201-9CA5-FD414ED80C93}" type="datetimeFigureOut">
              <a:rPr lang="cs-CZ" smtClean="0"/>
              <a:t>07.01.2026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605D3E-D10A-4391-873A-E52B2EB420F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464708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6E845-784E-4201-9CA5-FD414ED80C93}" type="datetimeFigureOut">
              <a:rPr lang="cs-CZ" smtClean="0"/>
              <a:t>07.01.2026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605D3E-D10A-4391-873A-E52B2EB420F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44140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6E845-784E-4201-9CA5-FD414ED80C93}" type="datetimeFigureOut">
              <a:rPr lang="cs-CZ" smtClean="0"/>
              <a:t>07.01.2026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605D3E-D10A-4391-873A-E52B2EB420F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983447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6E845-784E-4201-9CA5-FD414ED80C93}" type="datetimeFigureOut">
              <a:rPr lang="cs-CZ" smtClean="0"/>
              <a:t>07.01.2026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605D3E-D10A-4391-873A-E52B2EB420F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9411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F6E845-784E-4201-9CA5-FD414ED80C93}" type="datetimeFigureOut">
              <a:rPr lang="cs-CZ" smtClean="0"/>
              <a:t>07.01.2026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605D3E-D10A-4391-873A-E52B2EB420F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01380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edu.ceskatelevize.cz/video/491-pohyb-a-rychlost-pohybu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hyperlink" Target="https://www.vascak.cz/data/android/physicsatschool/template.php?f=mech_kolo&amp;l=cz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jp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7" Type="http://schemas.openxmlformats.org/officeDocument/2006/relationships/image" Target="../media/image5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100.png"/><Relationship Id="rId4" Type="http://schemas.openxmlformats.org/officeDocument/2006/relationships/image" Target="../media/image9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7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7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16.png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40.png"/><Relationship Id="rId7" Type="http://schemas.openxmlformats.org/officeDocument/2006/relationships/image" Target="../media/image140.png"/><Relationship Id="rId1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11" Type="http://schemas.openxmlformats.org/officeDocument/2006/relationships/image" Target="../media/image161.png"/><Relationship Id="rId5" Type="http://schemas.openxmlformats.org/officeDocument/2006/relationships/image" Target="../media/image60.png"/><Relationship Id="rId10" Type="http://schemas.openxmlformats.org/officeDocument/2006/relationships/image" Target="../media/image151.png"/><Relationship Id="rId4" Type="http://schemas.openxmlformats.org/officeDocument/2006/relationships/image" Target="../media/image50.png"/><Relationship Id="rId9" Type="http://schemas.openxmlformats.org/officeDocument/2006/relationships/image" Target="../media/image13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8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NULL"/><Relationship Id="rId1" Type="http://schemas.openxmlformats.org/officeDocument/2006/relationships/slideLayout" Target="../slideLayouts/slideLayout7.xml"/><Relationship Id="rId4" Type="http://schemas.openxmlformats.org/officeDocument/2006/relationships/image" Target="NUL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1.png"/><Relationship Id="rId2" Type="http://schemas.openxmlformats.org/officeDocument/2006/relationships/image" Target="../media/image221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0.png"/><Relationship Id="rId2" Type="http://schemas.openxmlformats.org/officeDocument/2006/relationships/image" Target="../media/image15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2.png"/><Relationship Id="rId5" Type="http://schemas.openxmlformats.org/officeDocument/2006/relationships/image" Target="../media/image180.png"/><Relationship Id="rId4" Type="http://schemas.openxmlformats.org/officeDocument/2006/relationships/image" Target="../media/image17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2.png"/><Relationship Id="rId2" Type="http://schemas.openxmlformats.org/officeDocument/2006/relationships/image" Target="../media/image24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1.png"/><Relationship Id="rId3" Type="http://schemas.openxmlformats.org/officeDocument/2006/relationships/image" Target="../media/image160.png"/><Relationship Id="rId7" Type="http://schemas.openxmlformats.org/officeDocument/2006/relationships/image" Target="../media/image250.png"/><Relationship Id="rId2" Type="http://schemas.openxmlformats.org/officeDocument/2006/relationships/image" Target="../media/image2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0.png"/><Relationship Id="rId5" Type="http://schemas.openxmlformats.org/officeDocument/2006/relationships/image" Target="../media/image230.png"/><Relationship Id="rId4" Type="http://schemas.openxmlformats.org/officeDocument/2006/relationships/image" Target="../media/image22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260.png"/><Relationship Id="rId1" Type="http://schemas.openxmlformats.org/officeDocument/2006/relationships/slideLayout" Target="../slideLayouts/slideLayout7.xml"/><Relationship Id="rId6" Type="http://schemas.openxmlformats.org/officeDocument/2006/relationships/image" Target="NULL"/><Relationship Id="rId5" Type="http://schemas.openxmlformats.org/officeDocument/2006/relationships/image" Target="../media/image33.png"/><Relationship Id="rId4" Type="http://schemas.openxmlformats.org/officeDocument/2006/relationships/image" Target="NULL"/></Relationships>
</file>

<file path=ppt/slides/_rels/slide2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151777" y="1986365"/>
            <a:ext cx="5888446" cy="1218517"/>
          </a:xfrm>
        </p:spPr>
        <p:txBody>
          <a:bodyPr>
            <a:normAutofit fontScale="90000"/>
          </a:bodyPr>
          <a:lstStyle/>
          <a:p>
            <a:r>
              <a:rPr lang="cs-CZ" sz="4400" dirty="0"/>
              <a:t>Mechanika – kinematika</a:t>
            </a:r>
            <a:br>
              <a:rPr lang="cs-CZ" sz="4400" dirty="0"/>
            </a:br>
            <a:r>
              <a:rPr lang="cs-CZ" sz="4400" dirty="0"/>
              <a:t>(Fyz20)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709284" y="4032208"/>
            <a:ext cx="4773433" cy="2289879"/>
          </a:xfrm>
        </p:spPr>
        <p:txBody>
          <a:bodyPr>
            <a:normAutofit fontScale="92500" lnSpcReduction="20000"/>
          </a:bodyPr>
          <a:lstStyle/>
          <a:p>
            <a:r>
              <a:rPr lang="cs-CZ" dirty="0"/>
              <a:t>Mechanický pohyb </a:t>
            </a:r>
          </a:p>
          <a:p>
            <a:r>
              <a:rPr lang="cs-CZ" dirty="0"/>
              <a:t>Hmotný bod</a:t>
            </a:r>
          </a:p>
          <a:p>
            <a:r>
              <a:rPr lang="cs-CZ" dirty="0"/>
              <a:t>Poloha hmotného bodu</a:t>
            </a:r>
          </a:p>
          <a:p>
            <a:r>
              <a:rPr lang="cs-CZ" dirty="0"/>
              <a:t>Dráha a trajektorie hmotného bodu</a:t>
            </a:r>
          </a:p>
          <a:p>
            <a:r>
              <a:rPr lang="cs-CZ" dirty="0"/>
              <a:t>Rychlost hmotného bodu</a:t>
            </a:r>
          </a:p>
          <a:p>
            <a:r>
              <a:rPr lang="cs-CZ" dirty="0"/>
              <a:t>Průměrná  a okamžitá rychlost HB</a:t>
            </a:r>
          </a:p>
          <a:p>
            <a:endParaRPr lang="cs-CZ" dirty="0"/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2D59C5DD-AC61-A86E-BDE4-5D033CFAD3FF}"/>
              </a:ext>
            </a:extLst>
          </p:cNvPr>
          <p:cNvSpPr txBox="1"/>
          <p:nvPr/>
        </p:nvSpPr>
        <p:spPr>
          <a:xfrm>
            <a:off x="5341620" y="3303160"/>
            <a:ext cx="150875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>
                <a:hlinkClick r:id="rId2"/>
              </a:rPr>
              <a:t>Úvodní video</a:t>
            </a:r>
            <a:endParaRPr lang="cs-CZ" dirty="0"/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872B992E-F0CC-D58A-1FA1-09544611CF9B}"/>
              </a:ext>
            </a:extLst>
          </p:cNvPr>
          <p:cNvSpPr txBox="1"/>
          <p:nvPr/>
        </p:nvSpPr>
        <p:spPr>
          <a:xfrm>
            <a:off x="310102" y="6232037"/>
            <a:ext cx="18685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26. 12. 2025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E58214DF-B12F-86DC-7176-F679855978D6}"/>
              </a:ext>
            </a:extLst>
          </p:cNvPr>
          <p:cNvSpPr txBox="1"/>
          <p:nvPr/>
        </p:nvSpPr>
        <p:spPr>
          <a:xfrm>
            <a:off x="9040223" y="6232037"/>
            <a:ext cx="30466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Prezentace obsahuje animace</a:t>
            </a:r>
          </a:p>
        </p:txBody>
      </p:sp>
      <p:grpSp>
        <p:nvGrpSpPr>
          <p:cNvPr id="4" name="Skupina 3">
            <a:extLst>
              <a:ext uri="{FF2B5EF4-FFF2-40B4-BE49-F238E27FC236}">
                <a16:creationId xmlns:a16="http://schemas.microsoft.com/office/drawing/2014/main" id="{FE1BE2A9-9266-EC0B-646B-F60E4EF48E93}"/>
              </a:ext>
            </a:extLst>
          </p:cNvPr>
          <p:cNvGrpSpPr/>
          <p:nvPr/>
        </p:nvGrpSpPr>
        <p:grpSpPr>
          <a:xfrm>
            <a:off x="4296001" y="410730"/>
            <a:ext cx="3600001" cy="900000"/>
            <a:chOff x="5375920" y="674864"/>
            <a:chExt cx="4750522" cy="1130585"/>
          </a:xfrm>
        </p:grpSpPr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BF638538-9BC7-6C91-72BE-35284BC9CF1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75920" y="674864"/>
              <a:ext cx="1188777" cy="1130585"/>
            </a:xfrm>
            <a:prstGeom prst="rect">
              <a:avLst/>
            </a:prstGeom>
          </p:spPr>
        </p:pic>
        <p:pic>
          <p:nvPicPr>
            <p:cNvPr id="9" name="Obrázek 8">
              <a:extLst>
                <a:ext uri="{FF2B5EF4-FFF2-40B4-BE49-F238E27FC236}">
                  <a16:creationId xmlns:a16="http://schemas.microsoft.com/office/drawing/2014/main" id="{B890BC53-006C-B726-7D82-7183D8CAC35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90728" y="674864"/>
              <a:ext cx="3535714" cy="110006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1659455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41745" y="358921"/>
            <a:ext cx="2641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Mechanika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341744" y="820586"/>
            <a:ext cx="114623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Mechanika je nejstarším oborem fyziky, která se zabývá mechanickým pohybem těles a příčinami, které tento pohyb způsobují.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5366327" y="1317963"/>
            <a:ext cx="14131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MECHANIKA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1754909" y="1992217"/>
            <a:ext cx="15147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KINEMATIKA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8599055" y="1992217"/>
            <a:ext cx="1320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DYNAMIKA</a:t>
            </a:r>
          </a:p>
        </p:txBody>
      </p:sp>
      <p:cxnSp>
        <p:nvCxnSpPr>
          <p:cNvPr id="8" name="Přímá spojnice 7"/>
          <p:cNvCxnSpPr>
            <a:stCxn id="4" idx="1"/>
            <a:endCxn id="5" idx="3"/>
          </p:cNvCxnSpPr>
          <p:nvPr/>
        </p:nvCxnSpPr>
        <p:spPr>
          <a:xfrm flipH="1">
            <a:off x="3269673" y="1502629"/>
            <a:ext cx="2096654" cy="674254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>
            <a:stCxn id="4" idx="3"/>
            <a:endCxn id="6" idx="1"/>
          </p:cNvCxnSpPr>
          <p:nvPr/>
        </p:nvCxnSpPr>
        <p:spPr>
          <a:xfrm>
            <a:off x="6779490" y="1502629"/>
            <a:ext cx="1819565" cy="674254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ovéPole 11"/>
          <p:cNvSpPr txBox="1"/>
          <p:nvPr/>
        </p:nvSpPr>
        <p:spPr>
          <a:xfrm>
            <a:off x="341744" y="2492084"/>
            <a:ext cx="522569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Kinematika popisuje pohyb těles bez ohledu na jeho příčiny. Nejdůležitější fyzikální veličiny jsou dráha a rychlost. Kinematika  z řeckého slova </a:t>
            </a:r>
            <a:r>
              <a:rPr lang="cs-CZ" b="1" dirty="0" err="1"/>
              <a:t>kineó</a:t>
            </a:r>
            <a:r>
              <a:rPr lang="cs-CZ" b="1" dirty="0"/>
              <a:t> = pohybují</a:t>
            </a:r>
          </a:p>
        </p:txBody>
      </p:sp>
      <p:sp>
        <p:nvSpPr>
          <p:cNvPr id="13" name="TextovéPole 12"/>
          <p:cNvSpPr txBox="1"/>
          <p:nvPr/>
        </p:nvSpPr>
        <p:spPr>
          <a:xfrm>
            <a:off x="6476111" y="2492084"/>
            <a:ext cx="542174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Dynamika je obor mechaniky, který se zabývá příčinami změn pohybového stavu těles. Nejdůležitější veličinou dynamiky je síla, z řeckého </a:t>
            </a:r>
            <a:r>
              <a:rPr lang="cs-CZ" b="1" dirty="0" err="1"/>
              <a:t>dynamis</a:t>
            </a:r>
            <a:r>
              <a:rPr lang="cs-CZ" b="1" dirty="0"/>
              <a:t> = síla.</a:t>
            </a:r>
            <a:endParaRPr lang="cs-CZ" dirty="0"/>
          </a:p>
        </p:txBody>
      </p:sp>
      <p:cxnSp>
        <p:nvCxnSpPr>
          <p:cNvPr id="9" name="Přímá spojnice 8">
            <a:extLst>
              <a:ext uri="{FF2B5EF4-FFF2-40B4-BE49-F238E27FC236}">
                <a16:creationId xmlns:a16="http://schemas.microsoft.com/office/drawing/2014/main" id="{36918D85-55C6-5269-9066-455A11050C30}"/>
              </a:ext>
            </a:extLst>
          </p:cNvPr>
          <p:cNvCxnSpPr/>
          <p:nvPr/>
        </p:nvCxnSpPr>
        <p:spPr>
          <a:xfrm flipV="1">
            <a:off x="95416" y="3490623"/>
            <a:ext cx="11895151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076CB55E-4CAC-EE30-AA03-82AF85AF2143}"/>
              </a:ext>
            </a:extLst>
          </p:cNvPr>
          <p:cNvSpPr txBox="1"/>
          <p:nvPr/>
        </p:nvSpPr>
        <p:spPr>
          <a:xfrm>
            <a:off x="341744" y="3565833"/>
            <a:ext cx="1487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Hmotný bod</a:t>
            </a:r>
          </a:p>
        </p:txBody>
      </p:sp>
      <p:sp>
        <p:nvSpPr>
          <p:cNvPr id="17" name="TextovéPole 16">
            <a:extLst>
              <a:ext uri="{FF2B5EF4-FFF2-40B4-BE49-F238E27FC236}">
                <a16:creationId xmlns:a16="http://schemas.microsoft.com/office/drawing/2014/main" id="{8FAF9B35-79A4-A5B3-7F80-F2EC88EB633C}"/>
              </a:ext>
            </a:extLst>
          </p:cNvPr>
          <p:cNvSpPr txBox="1"/>
          <p:nvPr/>
        </p:nvSpPr>
        <p:spPr>
          <a:xfrm>
            <a:off x="341744" y="3935165"/>
            <a:ext cx="116488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Popis pohybu pevných těles lze zjednodušit zavedením tzv. </a:t>
            </a:r>
            <a:r>
              <a:rPr lang="cs-CZ" b="1" dirty="0"/>
              <a:t>hmotného bodu</a:t>
            </a:r>
            <a:r>
              <a:rPr lang="cs-CZ" dirty="0"/>
              <a:t>.</a:t>
            </a:r>
          </a:p>
          <a:p>
            <a:r>
              <a:rPr lang="cs-CZ" dirty="0"/>
              <a:t>Hmotným bodem můžeme nahradit těleso, jehož rozměry a tvar nejsou při popisu zkoumaného děje podstatné. Jde po případy, kdy rozměry tělesa jsou příliš malé vzhledem k ostatním rozměrům, například vzhledem ke vzdálenostem jiných těles nebo vzhledem k dráze, kterou těleso urazí.</a:t>
            </a:r>
          </a:p>
        </p:txBody>
      </p:sp>
      <p:sp>
        <p:nvSpPr>
          <p:cNvPr id="18" name="TextovéPole 17">
            <a:extLst>
              <a:ext uri="{FF2B5EF4-FFF2-40B4-BE49-F238E27FC236}">
                <a16:creationId xmlns:a16="http://schemas.microsoft.com/office/drawing/2014/main" id="{03BD432B-E99B-0C34-E6AE-AAAEF60F17B2}"/>
              </a:ext>
            </a:extLst>
          </p:cNvPr>
          <p:cNvSpPr txBox="1"/>
          <p:nvPr/>
        </p:nvSpPr>
        <p:spPr>
          <a:xfrm>
            <a:off x="341744" y="5438692"/>
            <a:ext cx="11462328" cy="64633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/>
              <a:t>Hmotný bod, který zastupuje těleso, má hmotnost rovnou hmotnosti tohoto tělesa a zanedbáváme jeho tvar a rozměry vzhledem k okolí.</a:t>
            </a:r>
          </a:p>
        </p:txBody>
      </p:sp>
    </p:spTree>
    <p:extLst>
      <p:ext uri="{BB962C8B-B14F-4D97-AF65-F5344CB8AC3E}">
        <p14:creationId xmlns:p14="http://schemas.microsoft.com/office/powerpoint/2010/main" val="9139019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ovéPole 10">
            <a:extLst>
              <a:ext uri="{FF2B5EF4-FFF2-40B4-BE49-F238E27FC236}">
                <a16:creationId xmlns:a16="http://schemas.microsoft.com/office/drawing/2014/main" id="{A2A765C2-3424-4F24-6526-25C4A45C284E}"/>
              </a:ext>
            </a:extLst>
          </p:cNvPr>
          <p:cNvSpPr txBox="1"/>
          <p:nvPr/>
        </p:nvSpPr>
        <p:spPr>
          <a:xfrm>
            <a:off x="222474" y="336395"/>
            <a:ext cx="2075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Mechanický pohyb</a:t>
            </a:r>
          </a:p>
        </p:txBody>
      </p:sp>
      <p:sp>
        <p:nvSpPr>
          <p:cNvPr id="14" name="TextovéPole 13">
            <a:extLst>
              <a:ext uri="{FF2B5EF4-FFF2-40B4-BE49-F238E27FC236}">
                <a16:creationId xmlns:a16="http://schemas.microsoft.com/office/drawing/2014/main" id="{C6390521-AF0D-D240-7F8A-DD5E65D6D608}"/>
              </a:ext>
            </a:extLst>
          </p:cNvPr>
          <p:cNvSpPr txBox="1"/>
          <p:nvPr/>
        </p:nvSpPr>
        <p:spPr>
          <a:xfrm>
            <a:off x="222474" y="771276"/>
            <a:ext cx="11322657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Mechanickým pohybem nazýváme například pohyb dopravního prostředku, automobilu. Automobil na parkovišti je vzhledem k parkovišti v klidu, jestliže se jeho poloha vzhledem k parkovišti nemění. Jedoucí automobil mění svojí polohu vzhledem k okolí, je v mechanickém pohybu. Klid nebo pohyb tělesa je určen změnou jeho polohy vzhledem k okolním tělesům.</a:t>
            </a:r>
          </a:p>
          <a:p>
            <a:endParaRPr lang="cs-CZ" sz="800" dirty="0"/>
          </a:p>
          <a:p>
            <a:r>
              <a:rPr lang="cs-CZ" dirty="0"/>
              <a:t>Automobil, který je v klidu vzhledem k parkovišti však vykonává pohyb po kružnici kolem zemské osy a spolu se Zemí obíhá kolem Slunce, spolu se Sluncem se pohybuje vzhledem ke hvězdám atd. </a:t>
            </a:r>
          </a:p>
          <a:p>
            <a:endParaRPr lang="cs-CZ" dirty="0"/>
          </a:p>
          <a:p>
            <a:r>
              <a:rPr lang="cs-CZ" dirty="0"/>
              <a:t>Označíme-li jakékoliv těleso za klidné (bez pohybu), musíme vždy uvést, vzhledem ke kterým tělesům je v klidu.</a:t>
            </a:r>
          </a:p>
          <a:p>
            <a:endParaRPr lang="cs-CZ" sz="800" dirty="0"/>
          </a:p>
          <a:p>
            <a:pPr algn="ctr"/>
            <a:r>
              <a:rPr lang="cs-CZ" b="1" dirty="0">
                <a:solidFill>
                  <a:srgbClr val="FF0000"/>
                </a:solidFill>
              </a:rPr>
              <a:t>ABSOLUTNÍ KLID NEEXISTUJE</a:t>
            </a:r>
          </a:p>
        </p:txBody>
      </p:sp>
      <p:sp>
        <p:nvSpPr>
          <p:cNvPr id="15" name="TextovéPole 14">
            <a:extLst>
              <a:ext uri="{FF2B5EF4-FFF2-40B4-BE49-F238E27FC236}">
                <a16:creationId xmlns:a16="http://schemas.microsoft.com/office/drawing/2014/main" id="{1C555170-C2AE-030D-0F92-8F33E0550218}"/>
              </a:ext>
            </a:extLst>
          </p:cNvPr>
          <p:cNvSpPr txBox="1"/>
          <p:nvPr/>
        </p:nvSpPr>
        <p:spPr>
          <a:xfrm>
            <a:off x="1054873" y="3668369"/>
            <a:ext cx="10082254" cy="36933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/>
              <a:t>Klid nebo pohyb tělesa určujeme vzhledem k jiným tělesům. Stav klidu nebo pohybu těles je vždy relativní.</a:t>
            </a:r>
          </a:p>
        </p:txBody>
      </p:sp>
      <p:sp>
        <p:nvSpPr>
          <p:cNvPr id="2" name="TextovéPole 1">
            <a:extLst>
              <a:ext uri="{FF2B5EF4-FFF2-40B4-BE49-F238E27FC236}">
                <a16:creationId xmlns:a16="http://schemas.microsoft.com/office/drawing/2014/main" id="{E62A6713-BDED-CF3A-38A2-15DAF4078D58}"/>
              </a:ext>
            </a:extLst>
          </p:cNvPr>
          <p:cNvSpPr txBox="1"/>
          <p:nvPr/>
        </p:nvSpPr>
        <p:spPr>
          <a:xfrm>
            <a:off x="222474" y="4198289"/>
            <a:ext cx="114737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Chceme-li popsat pohyb tělesa (určit jeho dráhu, rychlost, zrychlení …), musíme nejprve zvolit těleso nebo soustavu těles, která jsou navzájem v klidu a vzhledem k nimž se zkoumané těleso pohybuje.</a:t>
            </a:r>
          </a:p>
          <a:p>
            <a:r>
              <a:rPr lang="cs-CZ" dirty="0"/>
              <a:t>Těleso, k němuž vztahujeme pohyb zkoumaného tělesa nazýváme </a:t>
            </a:r>
            <a:r>
              <a:rPr lang="cs-CZ" b="1" dirty="0"/>
              <a:t>vztažné těleso.</a:t>
            </a:r>
            <a:endParaRPr lang="cs-CZ" dirty="0"/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77652818-834A-FE57-6EA3-84F9B910C944}"/>
              </a:ext>
            </a:extLst>
          </p:cNvPr>
          <p:cNvSpPr txBox="1"/>
          <p:nvPr/>
        </p:nvSpPr>
        <p:spPr>
          <a:xfrm>
            <a:off x="3026797" y="5375082"/>
            <a:ext cx="6138407" cy="36933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/>
              <a:t>Popis klidu nebo pohybu tělesa závisí na volbě vztažného tělesa.</a:t>
            </a:r>
          </a:p>
        </p:txBody>
      </p:sp>
    </p:spTree>
    <p:extLst>
      <p:ext uri="{BB962C8B-B14F-4D97-AF65-F5344CB8AC3E}">
        <p14:creationId xmlns:p14="http://schemas.microsoft.com/office/powerpoint/2010/main" val="24526763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3D8876DB-AA99-32C2-91E6-EF938D80567C}"/>
              </a:ext>
            </a:extLst>
          </p:cNvPr>
          <p:cNvSpPr txBox="1"/>
          <p:nvPr/>
        </p:nvSpPr>
        <p:spPr>
          <a:xfrm>
            <a:off x="222474" y="336395"/>
            <a:ext cx="25676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Poloha hmotného bodu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85A09610-8458-2A82-C7C5-D22F5B2CF5CA}"/>
              </a:ext>
            </a:extLst>
          </p:cNvPr>
          <p:cNvSpPr txBox="1"/>
          <p:nvPr/>
        </p:nvSpPr>
        <p:spPr>
          <a:xfrm>
            <a:off x="222474" y="739335"/>
            <a:ext cx="1150033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Pro přesnější popis pohybu hmotného bodu zvolíme na vztažném tělese </a:t>
            </a:r>
            <a:r>
              <a:rPr lang="cs-CZ" b="1" dirty="0"/>
              <a:t>vztažný bod</a:t>
            </a:r>
            <a:r>
              <a:rPr lang="cs-CZ" dirty="0"/>
              <a:t> a </a:t>
            </a:r>
            <a:r>
              <a:rPr lang="cs-CZ" b="1" dirty="0"/>
              <a:t>soustavu souřadnic</a:t>
            </a:r>
            <a:r>
              <a:rPr lang="cs-CZ" dirty="0"/>
              <a:t>, které jsou pevně spojeny se vztažným tělesem a mají počátek ve vztažném bodě.</a:t>
            </a:r>
          </a:p>
          <a:p>
            <a:r>
              <a:rPr lang="cs-CZ" dirty="0"/>
              <a:t>Je třeba také zvolit </a:t>
            </a:r>
            <a:r>
              <a:rPr lang="cs-CZ" b="1" dirty="0"/>
              <a:t>okamžik</a:t>
            </a:r>
            <a:r>
              <a:rPr lang="cs-CZ" dirty="0"/>
              <a:t>, v němž začneme </a:t>
            </a:r>
            <a:r>
              <a:rPr lang="cs-CZ" b="1" dirty="0"/>
              <a:t>měřit čas</a:t>
            </a:r>
            <a:r>
              <a:rPr lang="cs-CZ" dirty="0"/>
              <a:t>.</a:t>
            </a:r>
          </a:p>
          <a:p>
            <a:r>
              <a:rPr lang="cs-CZ" dirty="0"/>
              <a:t>Spojením vztažného tělesa se soustavou souřadnic a určením měření času dostáváme</a:t>
            </a:r>
          </a:p>
          <a:p>
            <a:pPr algn="ctr"/>
            <a:r>
              <a:rPr lang="cs-CZ" b="1" dirty="0"/>
              <a:t>vztažnou soustavu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0A1EAC3F-07A3-7209-04AF-6905C1EE295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374" t="6028" r="4192"/>
          <a:stretch>
            <a:fillRect/>
          </a:stretch>
        </p:blipFill>
        <p:spPr>
          <a:xfrm>
            <a:off x="3590285" y="3001329"/>
            <a:ext cx="5011431" cy="2285779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C91D651F-423E-45B7-B935-4C9B86C71156}"/>
                  </a:ext>
                </a:extLst>
              </p:cNvPr>
              <p:cNvSpPr txBox="1"/>
              <p:nvPr/>
            </p:nvSpPr>
            <p:spPr>
              <a:xfrm>
                <a:off x="222474" y="2250271"/>
                <a:ext cx="11500338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Poloha hmotného bodu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𝐴</m:t>
                    </m:r>
                  </m:oMath>
                </a14:m>
                <a:r>
                  <a:rPr lang="cs-CZ" dirty="0"/>
                  <a:t> je dána souřadnicemi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cs-CZ" i="1" dirty="0" smtClean="0">
                        <a:latin typeface="Cambria Math" panose="02040503050406030204" pitchFamily="18" charset="0"/>
                      </a:rPr>
                      <m:t>, </m:t>
                    </m:r>
                    <m:r>
                      <a:rPr lang="cs-CZ" i="1" dirty="0" smtClean="0">
                        <a:latin typeface="Cambria Math" panose="02040503050406030204" pitchFamily="18" charset="0"/>
                      </a:rPr>
                      <m:t>𝑦</m:t>
                    </m:r>
                    <m:r>
                      <a:rPr lang="cs-CZ" i="1" dirty="0" smtClean="0">
                        <a:latin typeface="Cambria Math" panose="02040503050406030204" pitchFamily="18" charset="0"/>
                      </a:rPr>
                      <m:t>, </m:t>
                    </m:r>
                    <m:r>
                      <a:rPr lang="cs-CZ" i="1" dirty="0" smtClean="0">
                        <a:latin typeface="Cambria Math" panose="02040503050406030204" pitchFamily="18" charset="0"/>
                      </a:rPr>
                      <m:t>𝑧</m:t>
                    </m:r>
                    <m:r>
                      <a:rPr lang="cs-CZ" i="1" dirty="0" smtClean="0">
                        <a:latin typeface="Cambria Math" panose="02040503050406030204" pitchFamily="18" charset="0"/>
                      </a:rPr>
                      <m:t>, </m:t>
                    </m:r>
                  </m:oMath>
                </a14:m>
                <a:r>
                  <a:rPr lang="cs-CZ" dirty="0"/>
                  <a:t>které má hmotný bod v soustavě souřadnic. Souřadnice ve fyzice jsou, na rozdíl od matematiky, vždy čísla s fyzikální jednotkou (metr, centimetr apod.)</a:t>
                </a:r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C91D651F-423E-45B7-B935-4C9B86C7115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2474" y="2250271"/>
                <a:ext cx="11500338" cy="646331"/>
              </a:xfrm>
              <a:prstGeom prst="rect">
                <a:avLst/>
              </a:prstGeom>
              <a:blipFill>
                <a:blip r:embed="rId4"/>
                <a:stretch>
                  <a:fillRect l="-424" t="-4717" b="-141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EA21E754-2411-AECE-1AAC-659F4A622C8A}"/>
                  </a:ext>
                </a:extLst>
              </p:cNvPr>
              <p:cNvSpPr txBox="1"/>
              <p:nvPr/>
            </p:nvSpPr>
            <p:spPr>
              <a:xfrm>
                <a:off x="222474" y="5287108"/>
                <a:ext cx="11500338" cy="12587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Polohu hmotného bodu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𝐴</m:t>
                    </m:r>
                  </m:oMath>
                </a14:m>
                <a:r>
                  <a:rPr lang="cs-CZ" dirty="0"/>
                  <a:t> můžeme určit také pomoci </a:t>
                </a:r>
                <a:r>
                  <a:rPr lang="cs-CZ" b="1" dirty="0"/>
                  <a:t>polohového vektoru 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𝒓</m:t>
                    </m:r>
                  </m:oMath>
                </a14:m>
                <a:r>
                  <a:rPr lang="cs-CZ" dirty="0"/>
                  <a:t>. Polohový vektor má počáteční bod v počátku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𝑂</m:t>
                    </m:r>
                  </m:oMath>
                </a14:m>
                <a:r>
                  <a:rPr lang="cs-CZ" dirty="0"/>
                  <a:t> soustavy souřadnic a koncový bod je dán bodem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𝐴</m:t>
                    </m:r>
                  </m:oMath>
                </a14:m>
                <a:r>
                  <a:rPr lang="cs-CZ" dirty="0"/>
                  <a:t>. Souřadnice polohového vektoru jsou totožné se souřadnicemi hmotného bodu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𝐴</m:t>
                    </m:r>
                  </m:oMath>
                </a14:m>
                <a:r>
                  <a:rPr lang="cs-CZ" dirty="0"/>
                  <a:t>. Velikost polohového vektoru je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𝒓</m:t>
                        </m:r>
                      </m:e>
                    </m:d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𝑟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+</m:t>
                        </m:r>
                        <m:sSup>
                          <m:sSup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𝑦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+</m:t>
                        </m:r>
                        <m:sSup>
                          <m:sSup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𝑧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e>
                    </m:rad>
                  </m:oMath>
                </a14:m>
                <a:r>
                  <a:rPr lang="cs-CZ" b="1" dirty="0"/>
                  <a:t>. </a:t>
                </a:r>
                <a:r>
                  <a:rPr lang="cs-CZ" dirty="0"/>
                  <a:t>Směr polohového vektoru můžeme určit pomocí úhlů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𝛼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𝛽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𝛾</m:t>
                    </m:r>
                  </m:oMath>
                </a14:m>
                <a:r>
                  <a:rPr lang="cs-CZ" dirty="0"/>
                  <a:t> (směrové úhly), které polohový vektor svírá s osami souřadnic.</a:t>
                </a:r>
              </a:p>
            </p:txBody>
          </p:sp>
        </mc:Choice>
        <mc:Fallback xmlns="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EA21E754-2411-AECE-1AAC-659F4A622C8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2474" y="5287108"/>
                <a:ext cx="11500338" cy="1258743"/>
              </a:xfrm>
              <a:prstGeom prst="rect">
                <a:avLst/>
              </a:prstGeom>
              <a:blipFill>
                <a:blip r:embed="rId5"/>
                <a:stretch>
                  <a:fillRect l="-424" t="-2415" b="-676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217890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>
            <a:extLst>
              <a:ext uri="{FF2B5EF4-FFF2-40B4-BE49-F238E27FC236}">
                <a16:creationId xmlns:a16="http://schemas.microsoft.com/office/drawing/2014/main" id="{80A75C1A-A142-AE8A-32C8-8A0F5A89B31E}"/>
              </a:ext>
            </a:extLst>
          </p:cNvPr>
          <p:cNvSpPr txBox="1"/>
          <p:nvPr/>
        </p:nvSpPr>
        <p:spPr>
          <a:xfrm>
            <a:off x="461108" y="289169"/>
            <a:ext cx="47151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Trajektorie a dráha hmotného bodu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A13EAA91-874F-BA14-0CBC-6AD72CBD6EEA}"/>
              </a:ext>
            </a:extLst>
          </p:cNvPr>
          <p:cNvSpPr txBox="1"/>
          <p:nvPr/>
        </p:nvSpPr>
        <p:spPr>
          <a:xfrm>
            <a:off x="461108" y="679082"/>
            <a:ext cx="1144953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Při pohybu hmotného bodu vzhledem ke zvolené vztažné soustavě se mění poloha hmotného bodu v </a:t>
            </a:r>
            <a:r>
              <a:rPr lang="cs-CZ" b="1" dirty="0"/>
              <a:t>závislosti na čase</a:t>
            </a:r>
            <a:r>
              <a:rPr lang="cs-CZ" dirty="0"/>
              <a:t>. </a:t>
            </a:r>
          </a:p>
          <a:p>
            <a:r>
              <a:rPr lang="cs-CZ" dirty="0"/>
              <a:t>Myšlená geometrická čára, kterou hmotný bod opisuje se nazývá </a:t>
            </a:r>
            <a:r>
              <a:rPr lang="cs-CZ" b="1" dirty="0"/>
              <a:t>trajektorie hmotného bodu</a:t>
            </a:r>
            <a:r>
              <a:rPr lang="cs-CZ" dirty="0"/>
              <a:t>. Délka trajektorie, kterou hmotný bod opíše za určitou dobu, se nazývá </a:t>
            </a:r>
            <a:r>
              <a:rPr lang="cs-CZ" b="1" dirty="0"/>
              <a:t>dráha hmotného bodu </a:t>
            </a:r>
            <a:r>
              <a:rPr lang="cs-CZ" dirty="0"/>
              <a:t> a značí se </a:t>
            </a:r>
            <a:r>
              <a:rPr lang="cs-CZ" i="1" dirty="0"/>
              <a:t>s. </a:t>
            </a:r>
            <a:r>
              <a:rPr lang="cs-CZ" dirty="0"/>
              <a:t>Dráhu měříme v metrech nebo v jednotkách násobných (mm, cm, dm, km,…).</a:t>
            </a:r>
            <a:endParaRPr lang="cs-CZ" i="1" dirty="0"/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5695C66D-93F5-98CD-BA6F-07C36C77AD22}"/>
              </a:ext>
            </a:extLst>
          </p:cNvPr>
          <p:cNvSpPr txBox="1"/>
          <p:nvPr/>
        </p:nvSpPr>
        <p:spPr>
          <a:xfrm>
            <a:off x="4889875" y="2636603"/>
            <a:ext cx="6631388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Podle tvaru trajektorie dělíme pohyby hmotného bodu na přímočaré a křivočaré.</a:t>
            </a:r>
          </a:p>
          <a:p>
            <a:endParaRPr lang="cs-CZ" sz="800" dirty="0"/>
          </a:p>
          <a:p>
            <a:r>
              <a:rPr lang="cs-CZ" b="1" dirty="0"/>
              <a:t>Přímočarý pohyb</a:t>
            </a:r>
            <a:r>
              <a:rPr lang="cs-CZ" dirty="0"/>
              <a:t> koná hmotný bod, pohybuje-li se po přímce.</a:t>
            </a:r>
          </a:p>
          <a:p>
            <a:endParaRPr lang="cs-CZ" sz="800" dirty="0"/>
          </a:p>
          <a:p>
            <a:r>
              <a:rPr lang="cs-CZ" b="1" dirty="0"/>
              <a:t>Křivočarý pohyb </a:t>
            </a:r>
            <a:r>
              <a:rPr lang="cs-CZ" dirty="0"/>
              <a:t>koná hmotný bod, pohybuje-li se po libovolné křivce. </a:t>
            </a:r>
          </a:p>
          <a:p>
            <a:endParaRPr lang="cs-CZ" sz="800" dirty="0"/>
          </a:p>
          <a:p>
            <a:r>
              <a:rPr lang="cs-CZ" dirty="0"/>
              <a:t>Zvláštním případem křivočarého pohybu je </a:t>
            </a:r>
            <a:r>
              <a:rPr lang="cs-CZ" b="1" dirty="0"/>
              <a:t>pohyb hmotného bodu po kružnici</a:t>
            </a:r>
            <a:r>
              <a:rPr lang="cs-CZ" dirty="0"/>
              <a:t>.</a:t>
            </a:r>
          </a:p>
        </p:txBody>
      </p:sp>
      <p:grpSp>
        <p:nvGrpSpPr>
          <p:cNvPr id="7" name="Skupina 6">
            <a:extLst>
              <a:ext uri="{FF2B5EF4-FFF2-40B4-BE49-F238E27FC236}">
                <a16:creationId xmlns:a16="http://schemas.microsoft.com/office/drawing/2014/main" id="{3E310FAF-B668-EC10-5D4A-366A96627EF0}"/>
              </a:ext>
            </a:extLst>
          </p:cNvPr>
          <p:cNvGrpSpPr/>
          <p:nvPr/>
        </p:nvGrpSpPr>
        <p:grpSpPr>
          <a:xfrm>
            <a:off x="551290" y="2338248"/>
            <a:ext cx="3768918" cy="4428314"/>
            <a:chOff x="551290" y="2338248"/>
            <a:chExt cx="3768918" cy="4428314"/>
          </a:xfrm>
        </p:grpSpPr>
        <p:sp>
          <p:nvSpPr>
            <p:cNvPr id="2" name="Ovál 1">
              <a:extLst>
                <a:ext uri="{FF2B5EF4-FFF2-40B4-BE49-F238E27FC236}">
                  <a16:creationId xmlns:a16="http://schemas.microsoft.com/office/drawing/2014/main" id="{2F26B96C-35F0-CD3F-FE2E-3056E9AA97B6}"/>
                </a:ext>
              </a:extLst>
            </p:cNvPr>
            <p:cNvSpPr/>
            <p:nvPr/>
          </p:nvSpPr>
          <p:spPr>
            <a:xfrm>
              <a:off x="551290" y="2338248"/>
              <a:ext cx="3768918" cy="3768918"/>
            </a:xfrm>
            <a:prstGeom prst="ellipse">
              <a:avLst/>
            </a:prstGeom>
            <a:noFill/>
            <a:ln>
              <a:prstDash val="dash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Rovnoramenný trojúhelník 5">
              <a:extLst>
                <a:ext uri="{FF2B5EF4-FFF2-40B4-BE49-F238E27FC236}">
                  <a16:creationId xmlns:a16="http://schemas.microsoft.com/office/drawing/2014/main" id="{BB153F96-C13C-D6D6-75CD-3F401036BF23}"/>
                </a:ext>
              </a:extLst>
            </p:cNvPr>
            <p:cNvSpPr/>
            <p:nvPr/>
          </p:nvSpPr>
          <p:spPr>
            <a:xfrm rot="10800000">
              <a:off x="2316479" y="4031876"/>
              <a:ext cx="238539" cy="190831"/>
            </a:xfrm>
            <a:prstGeom prst="triangle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9" name="Přímá spojnice 8">
              <a:extLst>
                <a:ext uri="{FF2B5EF4-FFF2-40B4-BE49-F238E27FC236}">
                  <a16:creationId xmlns:a16="http://schemas.microsoft.com/office/drawing/2014/main" id="{FD34A929-C8DD-22DF-0A72-4F93FFDFEBBA}"/>
                </a:ext>
              </a:extLst>
            </p:cNvPr>
            <p:cNvCxnSpPr>
              <a:stCxn id="6" idx="0"/>
              <a:endCxn id="2" idx="4"/>
            </p:cNvCxnSpPr>
            <p:nvPr/>
          </p:nvCxnSpPr>
          <p:spPr>
            <a:xfrm>
              <a:off x="2435748" y="4222707"/>
              <a:ext cx="1" cy="188445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Přímá spojnice 11">
              <a:extLst>
                <a:ext uri="{FF2B5EF4-FFF2-40B4-BE49-F238E27FC236}">
                  <a16:creationId xmlns:a16="http://schemas.microsoft.com/office/drawing/2014/main" id="{4080E8CB-94CF-5563-C149-665642B17AE4}"/>
                </a:ext>
              </a:extLst>
            </p:cNvPr>
            <p:cNvCxnSpPr>
              <a:cxnSpLocks/>
              <a:stCxn id="6" idx="0"/>
            </p:cNvCxnSpPr>
            <p:nvPr/>
          </p:nvCxnSpPr>
          <p:spPr>
            <a:xfrm flipH="1">
              <a:off x="978011" y="4222707"/>
              <a:ext cx="1457737" cy="215423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Přímá spojnice 13">
              <a:extLst>
                <a:ext uri="{FF2B5EF4-FFF2-40B4-BE49-F238E27FC236}">
                  <a16:creationId xmlns:a16="http://schemas.microsoft.com/office/drawing/2014/main" id="{05B16107-4B40-B411-B68F-760E2B85B67F}"/>
                </a:ext>
              </a:extLst>
            </p:cNvPr>
            <p:cNvCxnSpPr>
              <a:cxnSpLocks/>
              <a:stCxn id="6" idx="0"/>
            </p:cNvCxnSpPr>
            <p:nvPr/>
          </p:nvCxnSpPr>
          <p:spPr>
            <a:xfrm>
              <a:off x="2435748" y="4222707"/>
              <a:ext cx="1277510" cy="205531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Oblouk 14">
              <a:extLst>
                <a:ext uri="{FF2B5EF4-FFF2-40B4-BE49-F238E27FC236}">
                  <a16:creationId xmlns:a16="http://schemas.microsoft.com/office/drawing/2014/main" id="{A0FBC72A-90A4-68D1-03D3-FF9D50540204}"/>
                </a:ext>
              </a:extLst>
            </p:cNvPr>
            <p:cNvSpPr/>
            <p:nvPr/>
          </p:nvSpPr>
          <p:spPr>
            <a:xfrm rot="8062595">
              <a:off x="826981" y="2949598"/>
              <a:ext cx="2898899" cy="3282282"/>
            </a:xfrm>
            <a:prstGeom prst="arc">
              <a:avLst>
                <a:gd name="adj1" fmla="val 16368417"/>
                <a:gd name="adj2" fmla="val 21108927"/>
              </a:avLst>
            </a:prstGeom>
            <a:ln w="762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Ovál 9">
              <a:extLst>
                <a:ext uri="{FF2B5EF4-FFF2-40B4-BE49-F238E27FC236}">
                  <a16:creationId xmlns:a16="http://schemas.microsoft.com/office/drawing/2014/main" id="{5CA181AA-DA78-91D3-9642-F337C0B05CD3}"/>
                </a:ext>
              </a:extLst>
            </p:cNvPr>
            <p:cNvSpPr/>
            <p:nvPr/>
          </p:nvSpPr>
          <p:spPr>
            <a:xfrm>
              <a:off x="2316478" y="5979945"/>
              <a:ext cx="254442" cy="254442"/>
            </a:xfrm>
            <a:prstGeom prst="ellipse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8" name="TextovéPole 17">
              <a:extLst>
                <a:ext uri="{FF2B5EF4-FFF2-40B4-BE49-F238E27FC236}">
                  <a16:creationId xmlns:a16="http://schemas.microsoft.com/office/drawing/2014/main" id="{EE6918B9-8DC8-B569-6477-812267FA0D8A}"/>
                </a:ext>
              </a:extLst>
            </p:cNvPr>
            <p:cNvSpPr txBox="1"/>
            <p:nvPr/>
          </p:nvSpPr>
          <p:spPr>
            <a:xfrm>
              <a:off x="2060712" y="6397230"/>
              <a:ext cx="76597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Dráha</a:t>
              </a:r>
            </a:p>
          </p:txBody>
        </p:sp>
        <p:cxnSp>
          <p:nvCxnSpPr>
            <p:cNvPr id="20" name="Přímá spojnice se šipkou 19">
              <a:extLst>
                <a:ext uri="{FF2B5EF4-FFF2-40B4-BE49-F238E27FC236}">
                  <a16:creationId xmlns:a16="http://schemas.microsoft.com/office/drawing/2014/main" id="{26E71ABE-D1A4-64E0-2D4C-41614B24945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741105" y="6115168"/>
              <a:ext cx="216780" cy="333702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Přímá spojnice se šipkou 22">
              <a:extLst>
                <a:ext uri="{FF2B5EF4-FFF2-40B4-BE49-F238E27FC236}">
                  <a16:creationId xmlns:a16="http://schemas.microsoft.com/office/drawing/2014/main" id="{BB965198-B888-C80E-4F68-EBB5CD622283}"/>
                </a:ext>
              </a:extLst>
            </p:cNvPr>
            <p:cNvCxnSpPr/>
            <p:nvPr/>
          </p:nvCxnSpPr>
          <p:spPr>
            <a:xfrm flipH="1" flipV="1">
              <a:off x="1844703" y="6115168"/>
              <a:ext cx="216009" cy="282062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TextovéPole 23">
              <a:extLst>
                <a:ext uri="{FF2B5EF4-FFF2-40B4-BE49-F238E27FC236}">
                  <a16:creationId xmlns:a16="http://schemas.microsoft.com/office/drawing/2014/main" id="{4634B10D-90C2-1DC1-170F-AC88EEFC72AD}"/>
                </a:ext>
              </a:extLst>
            </p:cNvPr>
            <p:cNvSpPr txBox="1"/>
            <p:nvPr/>
          </p:nvSpPr>
          <p:spPr>
            <a:xfrm>
              <a:off x="1887108" y="3167633"/>
              <a:ext cx="1306663" cy="3756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Trajektorie</a:t>
              </a:r>
            </a:p>
          </p:txBody>
        </p:sp>
        <p:cxnSp>
          <p:nvCxnSpPr>
            <p:cNvPr id="26" name="Přímá spojnice se šipkou 25">
              <a:extLst>
                <a:ext uri="{FF2B5EF4-FFF2-40B4-BE49-F238E27FC236}">
                  <a16:creationId xmlns:a16="http://schemas.microsoft.com/office/drawing/2014/main" id="{6B771E0D-A256-0764-5A45-334E747617C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074503" y="2751151"/>
              <a:ext cx="471779" cy="444922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502E8D9B-5305-A38C-F368-EDCD04EC1E29}"/>
                  </a:ext>
                </a:extLst>
              </p:cNvPr>
              <p:cNvSpPr txBox="1"/>
              <p:nvPr/>
            </p:nvSpPr>
            <p:spPr>
              <a:xfrm>
                <a:off x="4889875" y="1899992"/>
                <a:ext cx="6639340" cy="646331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Délka trajektorie, kterou hmotný bod opíše za určitou dobu, se nazývá dráha hmotného bodu a značí se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𝑠</m:t>
                    </m:r>
                  </m:oMath>
                </a14:m>
                <a:r>
                  <a:rPr lang="cs-CZ" dirty="0"/>
                  <a:t>.</a:t>
                </a:r>
              </a:p>
            </p:txBody>
          </p:sp>
        </mc:Choice>
        <mc:Fallback xmlns="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502E8D9B-5305-A38C-F368-EDCD04EC1E2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89875" y="1899992"/>
                <a:ext cx="6639340" cy="646331"/>
              </a:xfrm>
              <a:prstGeom prst="rect">
                <a:avLst/>
              </a:prstGeom>
              <a:blipFill>
                <a:blip r:embed="rId2"/>
                <a:stretch>
                  <a:fillRect l="-641" t="-4587" b="-11927"/>
                </a:stretch>
              </a:blipFill>
              <a:ln w="1905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3" name="Obrázek 12">
            <a:extLst>
              <a:ext uri="{FF2B5EF4-FFF2-40B4-BE49-F238E27FC236}">
                <a16:creationId xmlns:a16="http://schemas.microsoft.com/office/drawing/2014/main" id="{EA4E59BB-EA38-9CA2-84AC-A5A329864A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2211" y="5058335"/>
            <a:ext cx="4046716" cy="1708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12605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>
            <a:extLst>
              <a:ext uri="{FF2B5EF4-FFF2-40B4-BE49-F238E27FC236}">
                <a16:creationId xmlns:a16="http://schemas.microsoft.com/office/drawing/2014/main" id="{DBED1D07-69D9-4107-9967-C042651DADFC}"/>
              </a:ext>
            </a:extLst>
          </p:cNvPr>
          <p:cNvSpPr txBox="1"/>
          <p:nvPr/>
        </p:nvSpPr>
        <p:spPr>
          <a:xfrm>
            <a:off x="461109" y="289169"/>
            <a:ext cx="63770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/>
              <a:t>Vztažná soustava a trajektorie hmotného bodu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192A6334-DA79-417D-B458-4665E3193D42}"/>
              </a:ext>
            </a:extLst>
          </p:cNvPr>
          <p:cNvSpPr txBox="1"/>
          <p:nvPr/>
        </p:nvSpPr>
        <p:spPr>
          <a:xfrm>
            <a:off x="596348" y="962108"/>
            <a:ext cx="110523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Tvar trajektorie hmotného bodu </a:t>
            </a:r>
            <a:r>
              <a:rPr lang="cs-CZ" b="1" dirty="0"/>
              <a:t>závisí na volbě vztažné soustavy.</a:t>
            </a:r>
            <a:endParaRPr lang="cs-CZ" dirty="0"/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517D395C-0D6C-6E01-93F4-91D5245CDA3F}"/>
              </a:ext>
            </a:extLst>
          </p:cNvPr>
          <p:cNvSpPr txBox="1"/>
          <p:nvPr/>
        </p:nvSpPr>
        <p:spPr>
          <a:xfrm>
            <a:off x="596347" y="5087292"/>
            <a:ext cx="1116363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Sledujeme-li pohyb ventilku jízdního kola při jízdě je tvar jeho trajektorie závislý na zvolené vztažné soustavě. Je-li vztažnou soustavou povrch Země je trajektorie křivka nazývaná </a:t>
            </a:r>
            <a:r>
              <a:rPr lang="cs-CZ" b="1" dirty="0"/>
              <a:t>cykloida</a:t>
            </a:r>
            <a:r>
              <a:rPr lang="cs-CZ" dirty="0"/>
              <a:t>. Je-li vztažnou soustavou osa kola (kolmá na nákresnu) je tvar trajektorie </a:t>
            </a:r>
            <a:r>
              <a:rPr lang="cs-CZ" b="1" dirty="0"/>
              <a:t>kružnice</a:t>
            </a:r>
            <a:r>
              <a:rPr lang="cs-CZ" dirty="0"/>
              <a:t>. </a:t>
            </a:r>
          </a:p>
        </p:txBody>
      </p: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9C2945F8-6B42-FC94-9A91-B00FC5F82021}"/>
              </a:ext>
            </a:extLst>
          </p:cNvPr>
          <p:cNvSpPr txBox="1"/>
          <p:nvPr/>
        </p:nvSpPr>
        <p:spPr>
          <a:xfrm>
            <a:off x="2728291" y="6151041"/>
            <a:ext cx="6899744" cy="36933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cs-CZ" dirty="0">
                <a:hlinkClick r:id="rId2"/>
              </a:rPr>
              <a:t>Trajektorie pohybu je relativní – závisí na volbě vztažné soustavy.</a:t>
            </a:r>
            <a:endParaRPr lang="cs-CZ" dirty="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89983099-9DDC-D798-71EF-449690F140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5244" y="3759429"/>
            <a:ext cx="2095500" cy="1047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Skupina 2">
            <a:extLst>
              <a:ext uri="{FF2B5EF4-FFF2-40B4-BE49-F238E27FC236}">
                <a16:creationId xmlns:a16="http://schemas.microsoft.com/office/drawing/2014/main" id="{1BD4952A-A69E-CA2D-C030-73826ED1FB8A}"/>
              </a:ext>
            </a:extLst>
          </p:cNvPr>
          <p:cNvGrpSpPr/>
          <p:nvPr/>
        </p:nvGrpSpPr>
        <p:grpSpPr>
          <a:xfrm>
            <a:off x="380532" y="1460759"/>
            <a:ext cx="7404925" cy="2238878"/>
            <a:chOff x="380532" y="1460759"/>
            <a:chExt cx="7404925" cy="2238878"/>
          </a:xfrm>
        </p:grpSpPr>
        <p:pic>
          <p:nvPicPr>
            <p:cNvPr id="9" name="Obrázek 8">
              <a:extLst>
                <a:ext uri="{FF2B5EF4-FFF2-40B4-BE49-F238E27FC236}">
                  <a16:creationId xmlns:a16="http://schemas.microsoft.com/office/drawing/2014/main" id="{1FC22A10-F2FE-8EAD-D6C1-C8ACEE408D0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0532" y="1460759"/>
              <a:ext cx="7404925" cy="2165339"/>
            </a:xfrm>
            <a:prstGeom prst="rect">
              <a:avLst/>
            </a:prstGeom>
          </p:spPr>
        </p:pic>
        <p:sp>
          <p:nvSpPr>
            <p:cNvPr id="2" name="TextovéPole 1">
              <a:extLst>
                <a:ext uri="{FF2B5EF4-FFF2-40B4-BE49-F238E27FC236}">
                  <a16:creationId xmlns:a16="http://schemas.microsoft.com/office/drawing/2014/main" id="{4FEBC6ED-E5CC-0A04-AF69-38EF13D3F321}"/>
                </a:ext>
              </a:extLst>
            </p:cNvPr>
            <p:cNvSpPr txBox="1"/>
            <p:nvPr/>
          </p:nvSpPr>
          <p:spPr>
            <a:xfrm>
              <a:off x="1256471" y="3330305"/>
              <a:ext cx="577264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Vztažnou soustavou je povrch Země, trajektorií je cykloida</a:t>
              </a:r>
            </a:p>
          </p:txBody>
        </p:sp>
      </p:grpSp>
      <p:sp>
        <p:nvSpPr>
          <p:cNvPr id="4" name="TextovéPole 3">
            <a:extLst>
              <a:ext uri="{FF2B5EF4-FFF2-40B4-BE49-F238E27FC236}">
                <a16:creationId xmlns:a16="http://schemas.microsoft.com/office/drawing/2014/main" id="{F234C67A-7F9F-1F08-2A9E-920A477B16E9}"/>
              </a:ext>
            </a:extLst>
          </p:cNvPr>
          <p:cNvSpPr txBox="1"/>
          <p:nvPr/>
        </p:nvSpPr>
        <p:spPr>
          <a:xfrm>
            <a:off x="1256307" y="1396957"/>
            <a:ext cx="38881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Trajektorie bodu na kole (např. ventilku)</a:t>
            </a:r>
          </a:p>
        </p:txBody>
      </p:sp>
      <p:cxnSp>
        <p:nvCxnSpPr>
          <p:cNvPr id="8" name="Přímá spojnice se šipkou 7">
            <a:extLst>
              <a:ext uri="{FF2B5EF4-FFF2-40B4-BE49-F238E27FC236}">
                <a16:creationId xmlns:a16="http://schemas.microsoft.com/office/drawing/2014/main" id="{0D66D9F8-DA83-132B-CC94-38A30261EB8F}"/>
              </a:ext>
            </a:extLst>
          </p:cNvPr>
          <p:cNvCxnSpPr/>
          <p:nvPr/>
        </p:nvCxnSpPr>
        <p:spPr>
          <a:xfrm flipH="1">
            <a:off x="2989690" y="1766289"/>
            <a:ext cx="210711" cy="388514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1" name="Skupina 20">
            <a:extLst>
              <a:ext uri="{FF2B5EF4-FFF2-40B4-BE49-F238E27FC236}">
                <a16:creationId xmlns:a16="http://schemas.microsoft.com/office/drawing/2014/main" id="{C9462E03-6C67-0C4B-ECB9-C34E58B775E7}"/>
              </a:ext>
            </a:extLst>
          </p:cNvPr>
          <p:cNvGrpSpPr/>
          <p:nvPr/>
        </p:nvGrpSpPr>
        <p:grpSpPr>
          <a:xfrm>
            <a:off x="9238023" y="1460759"/>
            <a:ext cx="1892808" cy="2002536"/>
            <a:chOff x="9131581" y="337627"/>
            <a:chExt cx="1892808" cy="2002536"/>
          </a:xfrm>
        </p:grpSpPr>
        <p:pic>
          <p:nvPicPr>
            <p:cNvPr id="17" name="Obrázek 16">
              <a:extLst>
                <a:ext uri="{FF2B5EF4-FFF2-40B4-BE49-F238E27FC236}">
                  <a16:creationId xmlns:a16="http://schemas.microsoft.com/office/drawing/2014/main" id="{EA20BD9C-B4B0-43EB-1343-5DECE8FCE0B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31581" y="337627"/>
              <a:ext cx="1892808" cy="2002536"/>
            </a:xfrm>
            <a:prstGeom prst="rect">
              <a:avLst/>
            </a:prstGeom>
          </p:spPr>
        </p:pic>
        <p:sp>
          <p:nvSpPr>
            <p:cNvPr id="18" name="Ovál 17">
              <a:extLst>
                <a:ext uri="{FF2B5EF4-FFF2-40B4-BE49-F238E27FC236}">
                  <a16:creationId xmlns:a16="http://schemas.microsoft.com/office/drawing/2014/main" id="{6D5B1657-5F57-4258-436B-87E2371A0365}"/>
                </a:ext>
              </a:extLst>
            </p:cNvPr>
            <p:cNvSpPr/>
            <p:nvPr/>
          </p:nvSpPr>
          <p:spPr>
            <a:xfrm>
              <a:off x="9465734" y="854639"/>
              <a:ext cx="1244673" cy="1244673"/>
            </a:xfrm>
            <a:prstGeom prst="ellipse">
              <a:avLst/>
            </a:prstGeom>
            <a:noFill/>
            <a:ln w="38100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9" name="Ovál 18">
              <a:extLst>
                <a:ext uri="{FF2B5EF4-FFF2-40B4-BE49-F238E27FC236}">
                  <a16:creationId xmlns:a16="http://schemas.microsoft.com/office/drawing/2014/main" id="{199F8E7D-98D9-3FBC-AD97-C1B8AFB66CF3}"/>
                </a:ext>
              </a:extLst>
            </p:cNvPr>
            <p:cNvSpPr/>
            <p:nvPr/>
          </p:nvSpPr>
          <p:spPr>
            <a:xfrm>
              <a:off x="10031746" y="2051324"/>
              <a:ext cx="112647" cy="112647"/>
            </a:xfrm>
            <a:prstGeom prst="ellips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0" name="Ovál 19">
              <a:extLst>
                <a:ext uri="{FF2B5EF4-FFF2-40B4-BE49-F238E27FC236}">
                  <a16:creationId xmlns:a16="http://schemas.microsoft.com/office/drawing/2014/main" id="{411ADA46-A090-B629-BBCC-F07118EF3D8D}"/>
                </a:ext>
              </a:extLst>
            </p:cNvPr>
            <p:cNvSpPr/>
            <p:nvPr/>
          </p:nvSpPr>
          <p:spPr>
            <a:xfrm>
              <a:off x="10052288" y="1441194"/>
              <a:ext cx="71562" cy="71562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22" name="TextovéPole 21">
            <a:extLst>
              <a:ext uri="{FF2B5EF4-FFF2-40B4-BE49-F238E27FC236}">
                <a16:creationId xmlns:a16="http://schemas.microsoft.com/office/drawing/2014/main" id="{434F13DB-2285-7DD2-7C5A-5F8336350CF6}"/>
              </a:ext>
            </a:extLst>
          </p:cNvPr>
          <p:cNvSpPr txBox="1"/>
          <p:nvPr/>
        </p:nvSpPr>
        <p:spPr>
          <a:xfrm>
            <a:off x="8921363" y="3506525"/>
            <a:ext cx="28386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Vztažnou soustavou je osa kola (kolmá na nákresnu), trajektorií je kružnice</a:t>
            </a:r>
          </a:p>
        </p:txBody>
      </p:sp>
    </p:spTree>
    <p:extLst>
      <p:ext uri="{BB962C8B-B14F-4D97-AF65-F5344CB8AC3E}">
        <p14:creationId xmlns:p14="http://schemas.microsoft.com/office/powerpoint/2010/main" val="1250425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2DBBFFD8-56AF-1B58-0F45-9115DC09E1B9}"/>
              </a:ext>
            </a:extLst>
          </p:cNvPr>
          <p:cNvSpPr txBox="1"/>
          <p:nvPr/>
        </p:nvSpPr>
        <p:spPr>
          <a:xfrm>
            <a:off x="244407" y="187989"/>
            <a:ext cx="65142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/>
              <a:t>Rychlost  hmotného bodu – průměrná rychlost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>
                <a:extLst>
                  <a:ext uri="{FF2B5EF4-FFF2-40B4-BE49-F238E27FC236}">
                    <a16:creationId xmlns:a16="http://schemas.microsoft.com/office/drawing/2014/main" id="{4ACE4575-924F-9A6F-1253-F9BE643CDB30}"/>
                  </a:ext>
                </a:extLst>
              </p:cNvPr>
              <p:cNvSpPr txBox="1"/>
              <p:nvPr/>
            </p:nvSpPr>
            <p:spPr>
              <a:xfrm>
                <a:off x="244407" y="5685457"/>
                <a:ext cx="8295791" cy="8417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1600" b="1" dirty="0"/>
                  <a:t>Převodní vztah z km.h</a:t>
                </a:r>
                <a:r>
                  <a:rPr lang="cs-CZ" sz="1600" b="1" baseline="30000" dirty="0"/>
                  <a:t>-1</a:t>
                </a:r>
                <a:r>
                  <a:rPr lang="cs-CZ" sz="1600" b="1" dirty="0"/>
                  <a:t> na m.s</a:t>
                </a:r>
                <a:r>
                  <a:rPr lang="cs-CZ" sz="1600" b="1" baseline="30000" dirty="0"/>
                  <a:t>-1</a:t>
                </a:r>
                <a:r>
                  <a:rPr lang="cs-CZ" sz="1600" b="1" dirty="0"/>
                  <a:t> je:</a:t>
                </a:r>
                <a14:m>
                  <m:oMath xmlns:m="http://schemas.openxmlformats.org/officeDocument/2006/math">
                    <m:r>
                      <a:rPr lang="cs-CZ" sz="1600" b="1" i="0" smtClean="0">
                        <a:latin typeface="Cambria Math" panose="02040503050406030204" pitchFamily="18" charset="0"/>
                      </a:rPr>
                      <m:t>                                  </m:t>
                    </m:r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1 </m:t>
                    </m:r>
                    <m:r>
                      <m:rPr>
                        <m:sty m:val="p"/>
                      </m:rPr>
                      <a:rPr lang="cs-CZ" sz="1600" b="0" i="0" smtClean="0">
                        <a:latin typeface="Cambria Math" panose="02040503050406030204" pitchFamily="18" charset="0"/>
                      </a:rPr>
                      <m:t>km</m:t>
                    </m:r>
                    <m:r>
                      <a:rPr lang="cs-CZ" sz="1600" b="0" i="0" smtClean="0">
                        <a:latin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sz="16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sz="1600" b="0" i="0" smtClean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p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sz="16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sz="1600" b="0" i="0" smtClean="0">
                            <a:latin typeface="Cambria Math" panose="02040503050406030204" pitchFamily="18" charset="0"/>
                          </a:rPr>
                          <m:t>1 </m:t>
                        </m:r>
                        <m:r>
                          <m:rPr>
                            <m:sty m:val="p"/>
                          </m:rPr>
                          <a:rPr lang="cs-CZ" sz="1600" b="0" i="0" smtClean="0">
                            <a:latin typeface="Cambria Math" panose="02040503050406030204" pitchFamily="18" charset="0"/>
                          </a:rPr>
                          <m:t>km</m:t>
                        </m:r>
                      </m:num>
                      <m:den>
                        <m:r>
                          <a:rPr lang="cs-CZ" sz="1600" b="0" i="0" smtClean="0">
                            <a:latin typeface="Cambria Math" panose="02040503050406030204" pitchFamily="18" charset="0"/>
                          </a:rPr>
                          <m:t>1 </m:t>
                        </m:r>
                        <m:r>
                          <m:rPr>
                            <m:sty m:val="p"/>
                          </m:rPr>
                          <a:rPr lang="cs-CZ" sz="1600" b="0" i="0" smtClean="0">
                            <a:latin typeface="Cambria Math" panose="02040503050406030204" pitchFamily="18" charset="0"/>
                          </a:rPr>
                          <m:t>h</m:t>
                        </m:r>
                      </m:den>
                    </m:f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sz="16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sz="1600" b="0" i="0" smtClean="0">
                            <a:latin typeface="Cambria Math" panose="02040503050406030204" pitchFamily="18" charset="0"/>
                          </a:rPr>
                          <m:t>1</m:t>
                        </m:r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000 </m:t>
                        </m:r>
                        <m:r>
                          <m:rPr>
                            <m:sty m:val="p"/>
                          </m:rPr>
                          <a:rPr lang="cs-CZ" sz="1600" b="0" i="0" smtClean="0">
                            <a:latin typeface="Cambria Math" panose="02040503050406030204" pitchFamily="18" charset="0"/>
                          </a:rPr>
                          <m:t>m</m:t>
                        </m:r>
                      </m:num>
                      <m:den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3600 </m:t>
                        </m:r>
                        <m:r>
                          <m:rPr>
                            <m:sty m:val="p"/>
                          </m:rPr>
                          <a:rPr lang="cs-CZ" sz="1600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den>
                    </m:f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sz="16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3,6</m:t>
                        </m:r>
                      </m:den>
                    </m:f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sz="1600" b="0" i="0" smtClean="0"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 sz="1600" b="0" i="0" smtClean="0">
                        <a:latin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sz="16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sz="1600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endParaRPr lang="cs-CZ" sz="1600" dirty="0"/>
              </a:p>
              <a:p>
                <a:endParaRPr lang="cs-CZ" sz="800" dirty="0"/>
              </a:p>
              <a:p>
                <a:r>
                  <a:rPr lang="cs-CZ" sz="1600" b="1" dirty="0"/>
                  <a:t>Pro převod z m.s</a:t>
                </a:r>
                <a:r>
                  <a:rPr lang="cs-CZ" sz="1600" b="1" baseline="30000" dirty="0"/>
                  <a:t>-1</a:t>
                </a:r>
                <a:r>
                  <a:rPr lang="cs-CZ" sz="1600" b="1" dirty="0"/>
                  <a:t> na km.h</a:t>
                </a:r>
                <a:r>
                  <a:rPr lang="cs-CZ" sz="1600" b="1" baseline="30000" dirty="0"/>
                  <a:t>-1</a:t>
                </a:r>
                <a:r>
                  <a:rPr lang="cs-CZ" sz="1600" b="1" dirty="0"/>
                  <a:t> je:</a:t>
                </a:r>
                <a14:m>
                  <m:oMath xmlns:m="http://schemas.openxmlformats.org/officeDocument/2006/math">
                    <m:r>
                      <a:rPr lang="cs-CZ" sz="1600" b="1" i="0" smtClean="0">
                        <a:latin typeface="Cambria Math" panose="02040503050406030204" pitchFamily="18" charset="0"/>
                      </a:rPr>
                      <m:t>                                                </m:t>
                    </m:r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1 </m:t>
                    </m:r>
                    <m:r>
                      <m:rPr>
                        <m:sty m:val="p"/>
                      </m:rPr>
                      <a:rPr lang="cs-CZ" sz="1600" b="0" i="0" smtClean="0"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 sz="1600" b="0" i="0" smtClean="0">
                        <a:latin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sz="16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sz="1600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=3,6 </m:t>
                    </m:r>
                    <m:r>
                      <m:rPr>
                        <m:sty m:val="p"/>
                      </m:rPr>
                      <a:rPr lang="cs-CZ" sz="1600" b="0" i="0" smtClean="0">
                        <a:latin typeface="Cambria Math" panose="02040503050406030204" pitchFamily="18" charset="0"/>
                      </a:rPr>
                      <m:t>km</m:t>
                    </m:r>
                    <m:r>
                      <a:rPr lang="cs-CZ" sz="1600" b="0" i="0" smtClean="0">
                        <a:latin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sz="16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sz="1600" b="0" i="0" smtClean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p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endParaRPr lang="cs-CZ" sz="1600" dirty="0"/>
              </a:p>
            </p:txBody>
          </p:sp>
        </mc:Choice>
        <mc:Fallback xmlns="">
          <p:sp>
            <p:nvSpPr>
              <p:cNvPr id="10" name="TextovéPole 9">
                <a:extLst>
                  <a:ext uri="{FF2B5EF4-FFF2-40B4-BE49-F238E27FC236}">
                    <a16:creationId xmlns:a16="http://schemas.microsoft.com/office/drawing/2014/main" id="{4ACE4575-924F-9A6F-1253-F9BE643CDB3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4407" y="5685457"/>
                <a:ext cx="8295791" cy="841705"/>
              </a:xfrm>
              <a:prstGeom prst="rect">
                <a:avLst/>
              </a:prstGeom>
              <a:blipFill>
                <a:blip r:embed="rId4"/>
                <a:stretch>
                  <a:fillRect l="-367" b="-869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>
                <a:extLst>
                  <a:ext uri="{FF2B5EF4-FFF2-40B4-BE49-F238E27FC236}">
                    <a16:creationId xmlns:a16="http://schemas.microsoft.com/office/drawing/2014/main" id="{1CA8DF33-6D4E-46C4-F409-064B935CFED4}"/>
                  </a:ext>
                </a:extLst>
              </p:cNvPr>
              <p:cNvSpPr txBox="1"/>
              <p:nvPr/>
            </p:nvSpPr>
            <p:spPr>
              <a:xfrm>
                <a:off x="244407" y="5341324"/>
                <a:ext cx="8382758" cy="34413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1600" dirty="0"/>
                  <a:t>Často, zejména u dopravních prostředků se rychlost měří v jednotkách </a:t>
                </a:r>
                <a14:m>
                  <m:oMath xmlns:m="http://schemas.openxmlformats.org/officeDocument/2006/math">
                    <m:r>
                      <a:rPr lang="cs-CZ" sz="1600" b="1" i="0" smtClean="0">
                        <a:latin typeface="Cambria Math" panose="02040503050406030204" pitchFamily="18" charset="0"/>
                      </a:rPr>
                      <m:t>𝐤𝐦</m:t>
                    </m:r>
                    <m:r>
                      <a:rPr lang="cs-CZ" sz="1600" b="1" i="0" smtClean="0">
                        <a:latin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sz="1600" b="1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sz="1600" b="1" i="0" smtClean="0">
                            <a:latin typeface="Cambria Math" panose="02040503050406030204" pitchFamily="18" charset="0"/>
                          </a:rPr>
                          <m:t>𝐡</m:t>
                        </m:r>
                      </m:e>
                      <m:sup>
                        <m:r>
                          <a:rPr lang="cs-CZ" sz="1600" b="1" i="1" smtClean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cs-CZ" sz="1600" b="1" i="1" smtClean="0">
                            <a:latin typeface="Cambria Math" panose="02040503050406030204" pitchFamily="18" charset="0"/>
                          </a:rPr>
                          <m:t>𝟏</m:t>
                        </m:r>
                      </m:sup>
                    </m:sSup>
                  </m:oMath>
                </a14:m>
                <a:r>
                  <a:rPr lang="cs-CZ" sz="1600" dirty="0"/>
                  <a:t>(kilometr za hodinu)</a:t>
                </a:r>
              </a:p>
            </p:txBody>
          </p:sp>
        </mc:Choice>
        <mc:Fallback xmlns="">
          <p:sp>
            <p:nvSpPr>
              <p:cNvPr id="11" name="TextovéPole 10">
                <a:extLst>
                  <a:ext uri="{FF2B5EF4-FFF2-40B4-BE49-F238E27FC236}">
                    <a16:creationId xmlns:a16="http://schemas.microsoft.com/office/drawing/2014/main" id="{1CA8DF33-6D4E-46C4-F409-064B935CFED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4407" y="5341324"/>
                <a:ext cx="8382758" cy="344133"/>
              </a:xfrm>
              <a:prstGeom prst="rect">
                <a:avLst/>
              </a:prstGeom>
              <a:blipFill>
                <a:blip r:embed="rId5"/>
                <a:stretch>
                  <a:fillRect l="-364" t="-3509" r="-145" b="-2105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/>
          <p:cNvCxnSpPr/>
          <p:nvPr/>
        </p:nvCxnSpPr>
        <p:spPr>
          <a:xfrm>
            <a:off x="337689" y="5341324"/>
            <a:ext cx="11272274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Vinutí rychloměru DIY: schéma. Jak převinout elektronický rychloměr? ">
            <a:extLst>
              <a:ext uri="{FF2B5EF4-FFF2-40B4-BE49-F238E27FC236}">
                <a16:creationId xmlns:a16="http://schemas.microsoft.com/office/drawing/2014/main" id="{E50C1F99-96F3-D6AF-4FCD-7D072BCCF8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7082" y="5460573"/>
            <a:ext cx="1217750" cy="1193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540EB0C5-9F00-86F3-CB78-0BE3C84D5FCA}"/>
              </a:ext>
            </a:extLst>
          </p:cNvPr>
          <p:cNvSpPr txBox="1"/>
          <p:nvPr/>
        </p:nvSpPr>
        <p:spPr>
          <a:xfrm>
            <a:off x="244407" y="707400"/>
            <a:ext cx="1152565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/>
              <a:t>Fyzikální veličina, která charakterizuje pohyb hmotného bodu je </a:t>
            </a:r>
            <a:r>
              <a:rPr lang="cs-CZ" sz="1600" b="1" dirty="0"/>
              <a:t>rychlost</a:t>
            </a:r>
            <a:r>
              <a:rPr lang="cs-CZ" sz="1600" dirty="0"/>
              <a:t>. V praxi rozlišujeme rychlost </a:t>
            </a:r>
            <a:r>
              <a:rPr lang="cs-CZ" sz="1600" b="1" dirty="0"/>
              <a:t>průměrnou </a:t>
            </a:r>
            <a:r>
              <a:rPr lang="cs-CZ" sz="1600" dirty="0"/>
              <a:t>a rychlost </a:t>
            </a:r>
            <a:r>
              <a:rPr lang="cs-CZ" sz="1600" b="1" dirty="0"/>
              <a:t>okamžitou</a:t>
            </a:r>
            <a:endParaRPr lang="cs-CZ" sz="16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ovéPole 17">
                <a:extLst>
                  <a:ext uri="{FF2B5EF4-FFF2-40B4-BE49-F238E27FC236}">
                    <a16:creationId xmlns:a16="http://schemas.microsoft.com/office/drawing/2014/main" id="{EDCAFE19-74AA-13AF-4E69-3FBA8905113F}"/>
                  </a:ext>
                </a:extLst>
              </p:cNvPr>
              <p:cNvSpPr txBox="1"/>
              <p:nvPr/>
            </p:nvSpPr>
            <p:spPr>
              <a:xfrm>
                <a:off x="244407" y="1149315"/>
                <a:ext cx="11365556" cy="1025474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1600" b="1" dirty="0">
                    <a:solidFill>
                      <a:schemeClr val="tx1"/>
                    </a:solidFill>
                  </a:rPr>
                  <a:t>Průměrná rychlost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6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sz="16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𝑝</m:t>
                        </m:r>
                      </m:sub>
                    </m:sSub>
                  </m:oMath>
                </a14:m>
                <a:r>
                  <a:rPr lang="cs-CZ" sz="1600" b="1" dirty="0">
                    <a:solidFill>
                      <a:schemeClr val="tx1"/>
                    </a:solidFill>
                  </a:rPr>
                  <a:t> je skalár, který je definován jako podíl dráhy </a:t>
                </a:r>
                <a14:m>
                  <m:oMath xmlns:m="http://schemas.openxmlformats.org/officeDocument/2006/math">
                    <m:r>
                      <a:rPr lang="cs-CZ" sz="1600" b="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𝑠</m:t>
                    </m:r>
                  </m:oMath>
                </a14:m>
                <a:r>
                  <a:rPr lang="cs-CZ" sz="1600" b="1" dirty="0">
                    <a:solidFill>
                      <a:schemeClr val="tx1"/>
                    </a:solidFill>
                  </a:rPr>
                  <a:t> a doby </a:t>
                </a:r>
                <a14:m>
                  <m:oMath xmlns:m="http://schemas.openxmlformats.org/officeDocument/2006/math">
                    <m:r>
                      <a:rPr lang="cs-CZ" sz="1600" b="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sz="1600" b="1" dirty="0">
                    <a:solidFill>
                      <a:schemeClr val="tx1"/>
                    </a:solidFill>
                  </a:rPr>
                  <a:t>, za kterou hmotný bod tuto dráhu urazí. Matematicky zapisujeme takto: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6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600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sz="1600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</m:sub>
                      </m:sSub>
                      <m:r>
                        <a:rPr lang="cs-CZ" sz="16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sz="16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1600" b="0" i="1" smtClean="0">
                              <a:latin typeface="Cambria Math" panose="02040503050406030204" pitchFamily="18" charset="0"/>
                            </a:rPr>
                            <m:t>𝑠</m:t>
                          </m:r>
                        </m:num>
                        <m:den>
                          <m:r>
                            <a:rPr lang="cs-CZ" sz="1600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den>
                      </m:f>
                      <m:r>
                        <a:rPr lang="cs-CZ" sz="1600" b="0" i="1" smtClean="0">
                          <a:latin typeface="Cambria Math" panose="02040503050406030204" pitchFamily="18" charset="0"/>
                        </a:rPr>
                        <m:t>             </m:t>
                      </m:r>
                      <m:d>
                        <m:dPr>
                          <m:begChr m:val="["/>
                          <m:endChr m:val="]"/>
                          <m:ctrlPr>
                            <a:rPr lang="cs-CZ" sz="16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cs-CZ" sz="16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1600" b="0" i="1" smtClean="0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cs-CZ" sz="1600" b="0" i="1" smtClean="0"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sub>
                          </m:sSub>
                        </m:e>
                      </m:d>
                      <m:r>
                        <a:rPr lang="cs-CZ" sz="16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sz="16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cs-CZ" sz="1600" b="0" i="0" smtClean="0">
                              <a:latin typeface="Cambria Math" panose="02040503050406030204" pitchFamily="18" charset="0"/>
                            </a:rPr>
                            <m:t>m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cs-CZ" sz="1600" b="0" i="0" smtClean="0">
                              <a:latin typeface="Cambria Math" panose="02040503050406030204" pitchFamily="18" charset="0"/>
                            </a:rPr>
                            <m:t>s</m:t>
                          </m:r>
                        </m:den>
                      </m:f>
                      <m:r>
                        <a:rPr lang="cs-CZ" sz="16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cs-CZ" sz="1600" b="0" i="0" smtClean="0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sz="1600" b="0" i="0" smtClean="0">
                          <a:latin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 sz="16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sz="1600" b="0" i="0" smtClean="0">
                              <a:latin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sz="1600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cs-CZ" sz="1600" dirty="0"/>
              </a:p>
            </p:txBody>
          </p:sp>
        </mc:Choice>
        <mc:Fallback xmlns="">
          <p:sp>
            <p:nvSpPr>
              <p:cNvPr id="18" name="TextovéPole 17">
                <a:extLst>
                  <a:ext uri="{FF2B5EF4-FFF2-40B4-BE49-F238E27FC236}">
                    <a16:creationId xmlns:a16="http://schemas.microsoft.com/office/drawing/2014/main" id="{EDCAFE19-74AA-13AF-4E69-3FBA8905113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4407" y="1149315"/>
                <a:ext cx="11365556" cy="1025474"/>
              </a:xfrm>
              <a:prstGeom prst="rect">
                <a:avLst/>
              </a:prstGeom>
              <a:blipFill>
                <a:blip r:embed="rId7"/>
                <a:stretch>
                  <a:fillRect l="-214" t="-585"/>
                </a:stretch>
              </a:blipFill>
              <a:ln w="1905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TextovéPole 18">
            <a:extLst>
              <a:ext uri="{FF2B5EF4-FFF2-40B4-BE49-F238E27FC236}">
                <a16:creationId xmlns:a16="http://schemas.microsoft.com/office/drawing/2014/main" id="{3DDF7E1E-F507-1494-05D5-C8F55F3B259A}"/>
              </a:ext>
            </a:extLst>
          </p:cNvPr>
          <p:cNvSpPr txBox="1"/>
          <p:nvPr/>
        </p:nvSpPr>
        <p:spPr>
          <a:xfrm>
            <a:off x="198582" y="2270309"/>
            <a:ext cx="114900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dirty="0"/>
              <a:t>Jestliže se hmotný bod pohyboval v různých úsecích dráhy různou rovnoměrnou rychlostí, vypočteme délky drah jednotlivých úseků a celková dráha je pak rovna součtu drah jednotlivých úseků. </a:t>
            </a:r>
          </a:p>
          <a:p>
            <a:pPr algn="just"/>
            <a:r>
              <a:rPr lang="cs-CZ" dirty="0"/>
              <a:t>Součet délek drah pak dělíme součtem časů, které hmotný bod potřeboval k projetí jednotlivých úseků.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Obdélník 20">
                <a:extLst>
                  <a:ext uri="{FF2B5EF4-FFF2-40B4-BE49-F238E27FC236}">
                    <a16:creationId xmlns:a16="http://schemas.microsoft.com/office/drawing/2014/main" id="{C3662DA4-1D44-0AE2-2961-381FACC460B5}"/>
                  </a:ext>
                </a:extLst>
              </p:cNvPr>
              <p:cNvSpPr/>
              <p:nvPr/>
            </p:nvSpPr>
            <p:spPr>
              <a:xfrm>
                <a:off x="198582" y="3177883"/>
                <a:ext cx="11490036" cy="61651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6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600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sz="1600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</m:sub>
                      </m:sSub>
                      <m:r>
                        <a:rPr lang="cs-CZ" sz="1600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sz="16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cs-CZ" sz="1600" b="0" i="0" smtClean="0">
                              <a:latin typeface="Cambria Math" panose="02040503050406030204" pitchFamily="18" charset="0"/>
                            </a:rPr>
                            <m:t>celkov</m:t>
                          </m:r>
                          <m:r>
                            <a:rPr lang="cs-CZ" sz="1600" b="0" i="0" smtClean="0">
                              <a:latin typeface="Cambria Math" panose="02040503050406030204" pitchFamily="18" charset="0"/>
                            </a:rPr>
                            <m:t>á </m:t>
                          </m:r>
                          <m:r>
                            <m:rPr>
                              <m:sty m:val="p"/>
                            </m:rPr>
                            <a:rPr lang="cs-CZ" sz="1600" b="0" i="0" smtClean="0">
                              <a:latin typeface="Cambria Math" panose="02040503050406030204" pitchFamily="18" charset="0"/>
                            </a:rPr>
                            <m:t>dr</m:t>
                          </m:r>
                          <m:r>
                            <a:rPr lang="cs-CZ" sz="1600" b="0" i="0" smtClean="0">
                              <a:latin typeface="Cambria Math" panose="02040503050406030204" pitchFamily="18" charset="0"/>
                            </a:rPr>
                            <m:t>á</m:t>
                          </m:r>
                          <m:r>
                            <m:rPr>
                              <m:sty m:val="p"/>
                            </m:rPr>
                            <a:rPr lang="cs-CZ" sz="1600" b="0" i="0" smtClean="0">
                              <a:latin typeface="Cambria Math" panose="02040503050406030204" pitchFamily="18" charset="0"/>
                            </a:rPr>
                            <m:t>ha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cs-CZ" sz="1600" b="0" i="0" smtClean="0">
                              <a:latin typeface="Cambria Math" panose="02040503050406030204" pitchFamily="18" charset="0"/>
                            </a:rPr>
                            <m:t>celkov</m:t>
                          </m:r>
                          <m:r>
                            <a:rPr lang="cs-CZ" sz="1600" b="0" i="0" smtClean="0">
                              <a:latin typeface="Cambria Math" panose="02040503050406030204" pitchFamily="18" charset="0"/>
                            </a:rPr>
                            <m:t>ý č</m:t>
                          </m:r>
                          <m:r>
                            <m:rPr>
                              <m:sty m:val="p"/>
                            </m:rPr>
                            <a:rPr lang="cs-CZ" sz="1600" b="0" i="0" smtClean="0">
                              <a:latin typeface="Cambria Math" panose="02040503050406030204" pitchFamily="18" charset="0"/>
                            </a:rPr>
                            <m:t>as</m:t>
                          </m:r>
                        </m:den>
                      </m:f>
                      <m:r>
                        <a:rPr lang="cs-CZ" sz="16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sz="16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sSub>
                            <m:sSubPr>
                              <m:ctrlPr>
                                <a:rPr lang="cs-CZ" sz="16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16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𝑠</m:t>
                              </m:r>
                            </m:e>
                            <m:sub>
                              <m:r>
                                <a:rPr lang="cs-CZ" sz="16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+∆</m:t>
                          </m:r>
                          <m:sSub>
                            <m:sSubPr>
                              <m:ctrlPr>
                                <a:rPr lang="cs-CZ" sz="16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16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𝑠</m:t>
                              </m:r>
                            </m:e>
                            <m:sub>
                              <m:r>
                                <a:rPr lang="cs-CZ" sz="16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 …</m:t>
                          </m:r>
                        </m:num>
                        <m:den>
                          <m: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sSub>
                            <m:sSubPr>
                              <m:ctrlPr>
                                <a:rPr lang="cs-CZ" sz="16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16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𝑡</m:t>
                              </m:r>
                            </m:e>
                            <m:sub>
                              <m:r>
                                <a:rPr lang="cs-CZ" sz="16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+∆</m:t>
                          </m:r>
                          <m:sSub>
                            <m:sSubPr>
                              <m:ctrlPr>
                                <a:rPr lang="cs-CZ" sz="16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16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𝑡</m:t>
                              </m:r>
                            </m:e>
                            <m:sub>
                              <m:r>
                                <a:rPr lang="cs-CZ" sz="16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 …</m:t>
                          </m:r>
                        </m:den>
                      </m:f>
                      <m:r>
                        <a:rPr lang="cs-CZ" sz="16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sz="16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nary>
                            <m:naryPr>
                              <m:chr m:val="∑"/>
                              <m:subHide m:val="on"/>
                              <m:supHide m:val="on"/>
                              <m:ctrlPr>
                                <a:rPr lang="cs-CZ" sz="1600" i="1"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/>
                            <m:sup/>
                            <m:e>
                              <m:r>
                                <a:rPr lang="cs-CZ" sz="1600" i="1">
                                  <a:latin typeface="Cambria Math" panose="02040503050406030204" pitchFamily="18" charset="0"/>
                                </a:rPr>
                                <m:t>𝑠</m:t>
                              </m:r>
                            </m:e>
                          </m:nary>
                        </m:num>
                        <m:den>
                          <m:nary>
                            <m:naryPr>
                              <m:chr m:val="∑"/>
                              <m:subHide m:val="on"/>
                              <m:supHide m:val="on"/>
                              <m:ctrlPr>
                                <a:rPr lang="cs-CZ" sz="1600" i="1"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/>
                            <m:sup/>
                            <m:e>
                              <m:r>
                                <a:rPr lang="cs-CZ" sz="1600" i="1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</m:nary>
                        </m:den>
                      </m:f>
                    </m:oMath>
                  </m:oMathPara>
                </a14:m>
                <a:endParaRPr lang="cs-CZ" sz="1600" dirty="0"/>
              </a:p>
            </p:txBody>
          </p:sp>
        </mc:Choice>
        <mc:Fallback xmlns="">
          <p:sp>
            <p:nvSpPr>
              <p:cNvPr id="21" name="Obdélník 20">
                <a:extLst>
                  <a:ext uri="{FF2B5EF4-FFF2-40B4-BE49-F238E27FC236}">
                    <a16:creationId xmlns:a16="http://schemas.microsoft.com/office/drawing/2014/main" id="{C3662DA4-1D44-0AE2-2961-381FACC460B5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8582" y="3177883"/>
                <a:ext cx="11490036" cy="616515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TextovéPole 21">
            <a:extLst>
              <a:ext uri="{FF2B5EF4-FFF2-40B4-BE49-F238E27FC236}">
                <a16:creationId xmlns:a16="http://schemas.microsoft.com/office/drawing/2014/main" id="{6E09EB49-AF48-83AE-DB26-4C62B8516BCF}"/>
              </a:ext>
            </a:extLst>
          </p:cNvPr>
          <p:cNvSpPr txBox="1"/>
          <p:nvPr/>
        </p:nvSpPr>
        <p:spPr>
          <a:xfrm>
            <a:off x="198582" y="4312204"/>
            <a:ext cx="114900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Průměrnou rychlost nelze vypočítat tak, že vypočteme průměr rychlostí v jednotlivých úsecích celkové dráhy, pokud tyto rychlosti působily v různých časových intervalech. </a:t>
            </a:r>
          </a:p>
        </p:txBody>
      </p:sp>
    </p:spTree>
    <p:extLst>
      <p:ext uri="{BB962C8B-B14F-4D97-AF65-F5344CB8AC3E}">
        <p14:creationId xmlns:p14="http://schemas.microsoft.com/office/powerpoint/2010/main" val="5446805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19704442-66FC-DD9C-0ED7-BCE2F9DB1AFA}"/>
              </a:ext>
            </a:extLst>
          </p:cNvPr>
          <p:cNvSpPr txBox="1"/>
          <p:nvPr/>
        </p:nvSpPr>
        <p:spPr>
          <a:xfrm>
            <a:off x="286247" y="294198"/>
            <a:ext cx="49616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Elementární příklad výpočtu průměrné rychlosti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DB1E3F55-A5C7-79D2-1736-9F37177E5647}"/>
                  </a:ext>
                </a:extLst>
              </p:cNvPr>
              <p:cNvSpPr txBox="1"/>
              <p:nvPr/>
            </p:nvSpPr>
            <p:spPr>
              <a:xfrm>
                <a:off x="365760" y="898497"/>
                <a:ext cx="11402170" cy="122174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Automobil jedoucí z Příbrami do Dobříše, která je vzdálená od Příbrami 18 km urazil tuto vzdálenost za 12 minut. Jaká byla průměrná rychlost automobilu v metrech za sekundu?</a:t>
                </a:r>
              </a:p>
              <a:p>
                <a:endParaRPr lang="cs-CZ" dirty="0"/>
              </a:p>
              <a:p>
                <a:r>
                  <a:rPr lang="cs-CZ" dirty="0"/>
                  <a:t>Řešení: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=18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km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=18000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,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=12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min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=720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s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=?</m:t>
                    </m:r>
                  </m:oMath>
                </a14:m>
                <a:endParaRPr lang="cs-CZ" i="1" dirty="0"/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DB1E3F55-A5C7-79D2-1736-9F37177E564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5760" y="898497"/>
                <a:ext cx="11402170" cy="1221745"/>
              </a:xfrm>
              <a:prstGeom prst="rect">
                <a:avLst/>
              </a:prstGeom>
              <a:blipFill>
                <a:blip r:embed="rId2"/>
                <a:stretch>
                  <a:fillRect l="-428" t="-2488" b="-547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>
            <a:extLst>
              <a:ext uri="{FF2B5EF4-FFF2-40B4-BE49-F238E27FC236}">
                <a16:creationId xmlns:a16="http://schemas.microsoft.com/office/drawing/2014/main" id="{AFED5924-FB23-1385-501E-F7D077E171E2}"/>
              </a:ext>
            </a:extLst>
          </p:cNvPr>
          <p:cNvCxnSpPr/>
          <p:nvPr/>
        </p:nvCxnSpPr>
        <p:spPr>
          <a:xfrm>
            <a:off x="365760" y="2120242"/>
            <a:ext cx="1140217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997B2324-00E8-C666-7F31-25B71F914672}"/>
                  </a:ext>
                </a:extLst>
              </p:cNvPr>
              <p:cNvSpPr txBox="1"/>
              <p:nvPr/>
            </p:nvSpPr>
            <p:spPr>
              <a:xfrm>
                <a:off x="469127" y="2321781"/>
                <a:ext cx="11187485" cy="304544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 tomto elementárním příkladu je celková dráha udána již v zadání, stejně jako celkový čas. Průměrnou rychlost vypočteme jako poměr zadaných hodnot – celkové dráhy a celkového času:</a:t>
                </a:r>
              </a:p>
              <a:p>
                <a:endParaRPr lang="cs-CZ" dirty="0"/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𝑠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den>
                    </m:f>
                  </m:oMath>
                </a14:m>
                <a:r>
                  <a:rPr lang="cs-CZ" dirty="0"/>
                  <a:t>  </a:t>
                </a:r>
              </a:p>
              <a:p>
                <a:pPr algn="ctr"/>
                <a:endParaRPr lang="cs-CZ" dirty="0"/>
              </a:p>
              <a:p>
                <a:r>
                  <a:rPr lang="cs-CZ" dirty="0"/>
                  <a:t>Po dosazení zadaných hodnot převedených na základní měrné jednotky (metr a sekunda) dostaneme:</a:t>
                </a:r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18000 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m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720 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s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=25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m</m:t>
                          </m:r>
                          <m:r>
                            <a:rPr lang="cs-CZ" b="0" i="0" smtClean="0">
                              <a:latin typeface="Cambria Math" panose="02040503050406030204" pitchFamily="18" charset="0"/>
                            </a:rPr>
                            <m:t> . 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Průměrná rychlost automobilu jedoucího z Příbrami do Dobříše proměnou okamžitou rychlostí je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</a:rPr>
                      <m:t>25 </m:t>
                    </m:r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</a:rPr>
                          <m:t>m</m:t>
                        </m:r>
                        <m:r>
                          <a:rPr lang="cs-CZ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i="1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dirty="0"/>
                  <a:t>.</a:t>
                </a:r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997B2324-00E8-C666-7F31-25B71F91467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9127" y="2321781"/>
                <a:ext cx="11187485" cy="3045449"/>
              </a:xfrm>
              <a:prstGeom prst="rect">
                <a:avLst/>
              </a:prstGeom>
              <a:blipFill>
                <a:blip r:embed="rId3"/>
                <a:stretch>
                  <a:fillRect l="-490" t="-1202" b="-240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Přímá spojnice 8">
            <a:extLst>
              <a:ext uri="{FF2B5EF4-FFF2-40B4-BE49-F238E27FC236}">
                <a16:creationId xmlns:a16="http://schemas.microsoft.com/office/drawing/2014/main" id="{7B2128CD-2364-66D1-EC60-8001815A085B}"/>
              </a:ext>
            </a:extLst>
          </p:cNvPr>
          <p:cNvCxnSpPr/>
          <p:nvPr/>
        </p:nvCxnSpPr>
        <p:spPr>
          <a:xfrm>
            <a:off x="469127" y="5367230"/>
            <a:ext cx="1140217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>
                <a:extLst>
                  <a:ext uri="{FF2B5EF4-FFF2-40B4-BE49-F238E27FC236}">
                    <a16:creationId xmlns:a16="http://schemas.microsoft.com/office/drawing/2014/main" id="{AFBF6DF5-81C5-ED25-2FF2-AB400F2D8ABE}"/>
                  </a:ext>
                </a:extLst>
              </p:cNvPr>
              <p:cNvSpPr txBox="1"/>
              <p:nvPr/>
            </p:nvSpPr>
            <p:spPr>
              <a:xfrm>
                <a:off x="469127" y="5780849"/>
                <a:ext cx="11402170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Průměrnou rychlost v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km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dirty="0"/>
                  <a:t> vypočteme násobením konstantou 3,6:    </a:t>
                </a:r>
                <a:endParaRPr lang="cs-CZ" b="0" i="1" dirty="0">
                  <a:latin typeface="Cambria Math" panose="02040503050406030204" pitchFamily="18" charset="0"/>
                </a:endParaRPr>
              </a:p>
              <a:p>
                <a:pPr algn="ctr"/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25 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m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3,6 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∙25</m:t>
                        </m:r>
                      </m:e>
                    </m:d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km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h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=90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km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h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dirty="0"/>
                  <a:t> </a:t>
                </a:r>
              </a:p>
            </p:txBody>
          </p:sp>
        </mc:Choice>
        <mc:Fallback xmlns="">
          <p:sp>
            <p:nvSpPr>
              <p:cNvPr id="10" name="TextovéPole 9">
                <a:extLst>
                  <a:ext uri="{FF2B5EF4-FFF2-40B4-BE49-F238E27FC236}">
                    <a16:creationId xmlns:a16="http://schemas.microsoft.com/office/drawing/2014/main" id="{AFBF6DF5-81C5-ED25-2FF2-AB400F2D8AB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9127" y="5780849"/>
                <a:ext cx="11402170" cy="646331"/>
              </a:xfrm>
              <a:prstGeom prst="rect">
                <a:avLst/>
              </a:prstGeom>
              <a:blipFill>
                <a:blip r:embed="rId4"/>
                <a:stretch>
                  <a:fillRect l="-481" t="-471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ovéPole 10">
            <a:extLst>
              <a:ext uri="{FF2B5EF4-FFF2-40B4-BE49-F238E27FC236}">
                <a16:creationId xmlns:a16="http://schemas.microsoft.com/office/drawing/2014/main" id="{96140E04-2B4A-D9F5-1A48-352384694FF5}"/>
              </a:ext>
            </a:extLst>
          </p:cNvPr>
          <p:cNvSpPr txBox="1"/>
          <p:nvPr/>
        </p:nvSpPr>
        <p:spPr>
          <a:xfrm>
            <a:off x="469127" y="5411517"/>
            <a:ext cx="41267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Poznámka – mimo zadání:</a:t>
            </a:r>
          </a:p>
        </p:txBody>
      </p:sp>
    </p:spTree>
    <p:extLst>
      <p:ext uri="{BB962C8B-B14F-4D97-AF65-F5344CB8AC3E}">
        <p14:creationId xmlns:p14="http://schemas.microsoft.com/office/powerpoint/2010/main" val="25675468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B46E2414-51ED-279E-5B56-98AF250E16C5}"/>
              </a:ext>
            </a:extLst>
          </p:cNvPr>
          <p:cNvSpPr txBox="1"/>
          <p:nvPr/>
        </p:nvSpPr>
        <p:spPr>
          <a:xfrm>
            <a:off x="382954" y="229223"/>
            <a:ext cx="114964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 výpočtu průměrné rychlosti hmotného bodu pohybujícího se ve třech úsecích rovnoměrnou rychlostí.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716F1F06-187F-702A-D17B-8465C618E03B}"/>
                  </a:ext>
                </a:extLst>
              </p:cNvPr>
              <p:cNvSpPr txBox="1"/>
              <p:nvPr/>
            </p:nvSpPr>
            <p:spPr>
              <a:xfrm>
                <a:off x="382954" y="569360"/>
                <a:ext cx="11488615" cy="167404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Hmotný bod se pohyboval ve třech úsecích dráhy takto: v prvním úseku se pohyboval rychlostí 3 m.s</a:t>
                </a:r>
                <a:r>
                  <a:rPr lang="cs-CZ" baseline="30000" dirty="0"/>
                  <a:t>-1</a:t>
                </a:r>
                <a:r>
                  <a:rPr lang="cs-CZ" dirty="0"/>
                  <a:t> po dobu 30 s, ve druhém úseku se pohyboval rychlostí 5 m.s</a:t>
                </a:r>
                <a:r>
                  <a:rPr lang="cs-CZ" baseline="30000" dirty="0"/>
                  <a:t>-1</a:t>
                </a:r>
                <a:r>
                  <a:rPr lang="cs-CZ" dirty="0"/>
                  <a:t> po dobu 45 s a ve třetím úseku se pohyboval rychlostí 8 m.s</a:t>
                </a:r>
                <a:r>
                  <a:rPr lang="cs-CZ" baseline="30000" dirty="0"/>
                  <a:t>-1</a:t>
                </a:r>
                <a:r>
                  <a:rPr lang="cs-CZ" dirty="0"/>
                  <a:t> po dobu 80 s.</a:t>
                </a:r>
              </a:p>
              <a:p>
                <a:r>
                  <a:rPr lang="cs-CZ" dirty="0"/>
                  <a:t>Jakou průměrnou rychlostí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sub>
                    </m:sSub>
                  </m:oMath>
                </a14:m>
                <a:r>
                  <a:rPr lang="cs-CZ" dirty="0"/>
                  <a:t> se hmotný bod pohyboval?</a:t>
                </a:r>
              </a:p>
              <a:p>
                <a:endParaRPr lang="cs-CZ" sz="800" dirty="0"/>
              </a:p>
              <a:p>
                <a:r>
                  <a:rPr lang="cs-CZ" dirty="0">
                    <a:latin typeface="Cambria Math" panose="02040503050406030204" pitchFamily="18" charset="0"/>
                  </a:rPr>
                  <a:t>Zadání: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=3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𝑠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,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=30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s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=5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,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=45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s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=8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,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=80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s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=?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716F1F06-187F-702A-D17B-8465C618E03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2954" y="569360"/>
                <a:ext cx="11488615" cy="1674048"/>
              </a:xfrm>
              <a:prstGeom prst="rect">
                <a:avLst/>
              </a:prstGeom>
              <a:blipFill>
                <a:blip r:embed="rId2"/>
                <a:stretch>
                  <a:fillRect l="-478" t="-181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>
            <a:extLst>
              <a:ext uri="{FF2B5EF4-FFF2-40B4-BE49-F238E27FC236}">
                <a16:creationId xmlns:a16="http://schemas.microsoft.com/office/drawing/2014/main" id="{465CE088-E10E-B1FA-1E80-F531212E8855}"/>
              </a:ext>
            </a:extLst>
          </p:cNvPr>
          <p:cNvCxnSpPr/>
          <p:nvPr/>
        </p:nvCxnSpPr>
        <p:spPr>
          <a:xfrm>
            <a:off x="382954" y="2196152"/>
            <a:ext cx="1149643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ovéPole 6">
            <a:extLst>
              <a:ext uri="{FF2B5EF4-FFF2-40B4-BE49-F238E27FC236}">
                <a16:creationId xmlns:a16="http://schemas.microsoft.com/office/drawing/2014/main" id="{7E30308B-36B5-4317-0628-DA4F3F2E3E59}"/>
              </a:ext>
            </a:extLst>
          </p:cNvPr>
          <p:cNvSpPr txBox="1"/>
          <p:nvPr/>
        </p:nvSpPr>
        <p:spPr>
          <a:xfrm>
            <a:off x="3284415" y="6074628"/>
            <a:ext cx="5685692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900" dirty="0"/>
          </a:p>
          <a:p>
            <a:r>
              <a:rPr lang="cs-CZ" b="1" dirty="0"/>
              <a:t>Hmotný bod se pohyboval průměrnou rychlostí 6,16 m.s</a:t>
            </a:r>
            <a:r>
              <a:rPr lang="cs-CZ" b="1" baseline="30000" dirty="0"/>
              <a:t>-1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F174A188-B2B4-3250-A789-3FCCEA9F9774}"/>
                  </a:ext>
                </a:extLst>
              </p:cNvPr>
              <p:cNvSpPr txBox="1"/>
              <p:nvPr/>
            </p:nvSpPr>
            <p:spPr>
              <a:xfrm>
                <a:off x="382954" y="2477532"/>
                <a:ext cx="11577074" cy="336297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Průměrnou rychlost vypočteme jako podíl celkové dráhy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𝑠</m:t>
                    </m:r>
                  </m:oMath>
                </a14:m>
                <a:r>
                  <a:rPr lang="cs-CZ" dirty="0"/>
                  <a:t> a celkového času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dirty="0"/>
                  <a:t>. Podle vztahu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𝑣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 .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dirty="0"/>
                  <a:t> je celková dráha </a:t>
                </a:r>
                <a:r>
                  <a:rPr lang="cs-CZ" dirty="0" smtClean="0"/>
                  <a:t>rovna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subHide m:val="on"/>
                          <m:supHide m:val="on"/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𝑠</m:t>
                          </m:r>
                        </m:e>
                      </m:nary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𝑠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𝑠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𝑠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  <a:p>
                <a:r>
                  <a:rPr lang="cs-CZ" dirty="0" smtClean="0"/>
                  <a:t>a </a:t>
                </a:r>
                <a:r>
                  <a:rPr lang="cs-CZ" dirty="0"/>
                  <a:t>celkový čas </a:t>
                </a:r>
                <a:endParaRPr lang="cs-CZ" dirty="0" smtClean="0"/>
              </a:p>
              <a:p>
                <a:endParaRPr lang="cs-CZ" sz="800" i="1" dirty="0">
                  <a:latin typeface="Cambria Math" panose="02040503050406030204" pitchFamily="18" charset="0"/>
                </a:endParaRPr>
              </a:p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subHide m:val="on"/>
                          <m:supHide m:val="on"/>
                          <m:ctrlPr>
                            <a:rPr lang="cs-CZ" i="1" dirty="0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r>
                            <a:rPr lang="cs-CZ" b="0" i="1" dirty="0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nary>
                      <m:r>
                        <a:rPr lang="cs-CZ" i="1" dirty="0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i="1" dirty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dirty="0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  <m:sub>
                          <m:r>
                            <a:rPr lang="cs-CZ" b="0" i="1" dirty="0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dirty="0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cs-CZ" b="0" i="1" dirty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dirty="0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  <m:sub>
                          <m:r>
                            <a:rPr lang="cs-CZ" b="0" i="1" dirty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dirty="0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cs-CZ" b="0" i="1" dirty="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dirty="0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  <m:sub>
                          <m:r>
                            <a:rPr lang="cs-CZ" b="0" i="1" dirty="0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  <a:p>
                <a:r>
                  <a:rPr lang="cs-CZ" dirty="0" smtClean="0"/>
                  <a:t>a </a:t>
                </a:r>
                <a:r>
                  <a:rPr lang="cs-CZ" dirty="0"/>
                  <a:t>průměrná rychlost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dirty="0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dirty="0" smtClean="0">
                            <a:latin typeface="Cambria Math" panose="02040503050406030204" pitchFamily="18" charset="0"/>
                          </a:rPr>
                          <m:t>𝑝</m:t>
                        </m:r>
                      </m:sub>
                    </m:sSub>
                  </m:oMath>
                </a14:m>
                <a:r>
                  <a:rPr lang="cs-CZ" dirty="0"/>
                  <a:t> </a:t>
                </a:r>
                <a:r>
                  <a:rPr lang="cs-CZ" dirty="0" smtClean="0"/>
                  <a:t>je</a:t>
                </a:r>
              </a:p>
              <a:p>
                <a:endParaRPr lang="cs-CZ" sz="800" dirty="0"/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nary>
                            <m:naryPr>
                              <m:chr m:val="∑"/>
                              <m:subHide m:val="on"/>
                              <m:supHide m:val="on"/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/>
                            <m:sup/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𝑠</m:t>
                              </m:r>
                            </m:e>
                          </m:nary>
                        </m:num>
                        <m:den>
                          <m:nary>
                            <m:naryPr>
                              <m:chr m:val="∑"/>
                              <m:subHide m:val="on"/>
                              <m:supHide m:val="on"/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/>
                            <m:sup/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</m:nary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 . </m:t>
                          </m:r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 . </m:t>
                          </m:r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b>
                          </m:s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 . </m:t>
                          </m:r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cs-CZ" i="1" dirty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 dirty="0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  <m:sub>
                              <m:r>
                                <a:rPr lang="cs-CZ" i="1" dirty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cs-CZ" i="1" dirty="0">
                              <a:latin typeface="Cambria Math" panose="020405030504060302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cs-CZ" i="1" dirty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 dirty="0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  <m:sub>
                              <m:r>
                                <a:rPr lang="cs-CZ" i="1" dirty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cs-CZ" i="1" dirty="0">
                              <a:latin typeface="Cambria Math" panose="020405030504060302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cs-CZ" i="1" dirty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 dirty="0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  <m:sub>
                              <m:r>
                                <a:rPr lang="cs-CZ" i="1" dirty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b>
                          </m:sSub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d>
                            <m:d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3 . 30+5 . 45+8 . 80</m:t>
                              </m:r>
                            </m:e>
                          </m:d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m</m:t>
                          </m:r>
                        </m:num>
                        <m:den>
                          <m:d>
                            <m:d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30+45+80</m:t>
                              </m:r>
                            </m:e>
                          </m:d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s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995 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m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155 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s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≅6,16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m</m:t>
                      </m:r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F174A188-B2B4-3250-A789-3FCCEA9F977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2954" y="2477532"/>
                <a:ext cx="11577074" cy="3362972"/>
              </a:xfrm>
              <a:prstGeom prst="rect">
                <a:avLst/>
              </a:prstGeom>
              <a:blipFill>
                <a:blip r:embed="rId3"/>
                <a:stretch>
                  <a:fillRect l="-474" t="-906" r="-31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167444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3AF613-625B-A63A-EFCE-83225D1775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46C72AD4-9A5F-57ED-AC06-1BBF8627D84B}"/>
              </a:ext>
            </a:extLst>
          </p:cNvPr>
          <p:cNvSpPr txBox="1"/>
          <p:nvPr/>
        </p:nvSpPr>
        <p:spPr>
          <a:xfrm>
            <a:off x="244407" y="187989"/>
            <a:ext cx="63074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Rychlost  hmotného bodu – okamžitá rychlost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43981FE1-6F31-0FE1-A7AF-49DEA94E4DB6}"/>
                  </a:ext>
                </a:extLst>
              </p:cNvPr>
              <p:cNvSpPr txBox="1"/>
              <p:nvPr/>
            </p:nvSpPr>
            <p:spPr>
              <a:xfrm>
                <a:off x="244407" y="649654"/>
                <a:ext cx="11794836" cy="134524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cs-CZ" sz="1600" b="1" dirty="0"/>
                  <a:t>Okamžitá rychlost. </a:t>
                </a:r>
                <a:r>
                  <a:rPr lang="cs-CZ" sz="1600" dirty="0"/>
                  <a:t>Při jízdě autem se rychlost neustále mění (brzdíme v zatáčkách a před vesnicí, zrychlujeme za cedulí, na dálnici). Rychlost, kterou se automobil pohybuje v daném okamžiku nazýváme </a:t>
                </a:r>
                <a:r>
                  <a:rPr lang="cs-CZ" sz="1600" b="1" dirty="0"/>
                  <a:t>okamžitou rychlostí.</a:t>
                </a:r>
                <a:r>
                  <a:rPr lang="cs-CZ" sz="1600" dirty="0"/>
                  <a:t> Vypočteme jí jako podíl délky dráhy, kterou hmotný bod (předmět) urazil za </a:t>
                </a:r>
                <a:r>
                  <a:rPr lang="cs-CZ" sz="1600" b="1" dirty="0"/>
                  <a:t>velmi malý časový interval </a:t>
                </a:r>
                <a14:m>
                  <m:oMath xmlns:m="http://schemas.openxmlformats.org/officeDocument/2006/math">
                    <m:r>
                      <a:rPr lang="cs-CZ" sz="1600" b="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cs-CZ" sz="1600" b="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sz="1600" dirty="0"/>
                  <a:t>. Tedy </a:t>
                </a:r>
                <a14:m>
                  <m:oMath xmlns:m="http://schemas.openxmlformats.org/officeDocument/2006/math">
                    <m:r>
                      <a:rPr lang="cs-CZ" sz="16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cs-CZ" sz="16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  <m:r>
                      <a:rPr lang="cs-CZ" sz="16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→0</m:t>
                    </m:r>
                  </m:oMath>
                </a14:m>
                <a:r>
                  <a:rPr lang="cs-CZ" sz="1600" dirty="0"/>
                  <a:t> (interval </a:t>
                </a:r>
                <a14:m>
                  <m:oMath xmlns:m="http://schemas.openxmlformats.org/officeDocument/2006/math">
                    <m:r>
                      <a:rPr lang="cs-CZ" sz="16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cs-CZ" sz="16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sz="1600" dirty="0"/>
                  <a:t> se blíží nule). Okamžitou rychlost jedoucího automobilu lze odečíst z rychloměru (tachometru). Okamžitá rychlost má velikost a směr. Je to tedy </a:t>
                </a:r>
                <a:r>
                  <a:rPr lang="cs-CZ" sz="1600" b="1" dirty="0"/>
                  <a:t>vektorová veličina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600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b="1" i="1" smtClean="0">
                            <a:latin typeface="Cambria Math" panose="02040503050406030204" pitchFamily="18" charset="0"/>
                          </a:rPr>
                          <m:t>𝒗</m:t>
                        </m:r>
                      </m:e>
                      <m:sub>
                        <m:r>
                          <a:rPr lang="cs-CZ" sz="1600" b="1" i="1" smtClean="0">
                            <a:latin typeface="Cambria Math" panose="02040503050406030204" pitchFamily="18" charset="0"/>
                          </a:rPr>
                          <m:t>𝟎</m:t>
                        </m:r>
                      </m:sub>
                    </m:sSub>
                  </m:oMath>
                </a14:m>
                <a:r>
                  <a:rPr lang="cs-CZ" sz="1600" dirty="0"/>
                  <a:t>. Vektor okamžité rychlosti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600" b="1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b="1" i="1" dirty="0" smtClean="0">
                            <a:latin typeface="Cambria Math" panose="02040503050406030204" pitchFamily="18" charset="0"/>
                          </a:rPr>
                          <m:t>𝒗</m:t>
                        </m:r>
                      </m:e>
                      <m:sub>
                        <m:r>
                          <a:rPr lang="cs-CZ" sz="1600" b="1" i="1" dirty="0" smtClean="0">
                            <a:latin typeface="Cambria Math" panose="02040503050406030204" pitchFamily="18" charset="0"/>
                          </a:rPr>
                          <m:t>𝟎</m:t>
                        </m:r>
                      </m:sub>
                    </m:sSub>
                    <m:r>
                      <a:rPr lang="cs-CZ" sz="1600" i="1" dirty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cs-CZ" sz="1600" dirty="0"/>
                  <a:t>daném bodě trajektorie má směr tečny k trajektorii v tomto bodě.</a:t>
                </a:r>
              </a:p>
            </p:txBody>
          </p:sp>
        </mc:Choice>
        <mc:Fallback xmlns="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43981FE1-6F31-0FE1-A7AF-49DEA94E4DB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4407" y="649654"/>
                <a:ext cx="11794836" cy="1345240"/>
              </a:xfrm>
              <a:prstGeom prst="rect">
                <a:avLst/>
              </a:prstGeom>
              <a:blipFill>
                <a:blip r:embed="rId2"/>
                <a:stretch>
                  <a:fillRect l="-258" t="-1364" r="-103" b="-363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>
                <a:extLst>
                  <a:ext uri="{FF2B5EF4-FFF2-40B4-BE49-F238E27FC236}">
                    <a16:creationId xmlns:a16="http://schemas.microsoft.com/office/drawing/2014/main" id="{388EE509-7393-80CF-79B9-D7810EF3A51B}"/>
                  </a:ext>
                </a:extLst>
              </p:cNvPr>
              <p:cNvSpPr txBox="1"/>
              <p:nvPr/>
            </p:nvSpPr>
            <p:spPr>
              <a:xfrm>
                <a:off x="244407" y="5828306"/>
                <a:ext cx="8295791" cy="8417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1600" b="1" dirty="0"/>
                  <a:t>Převodní vztah z km.h</a:t>
                </a:r>
                <a:r>
                  <a:rPr lang="cs-CZ" sz="1600" b="1" baseline="30000" dirty="0"/>
                  <a:t>-1</a:t>
                </a:r>
                <a:r>
                  <a:rPr lang="cs-CZ" sz="1600" b="1" dirty="0"/>
                  <a:t> na m.s</a:t>
                </a:r>
                <a:r>
                  <a:rPr lang="cs-CZ" sz="1600" b="1" baseline="30000" dirty="0"/>
                  <a:t>-1</a:t>
                </a:r>
                <a:r>
                  <a:rPr lang="cs-CZ" sz="1600" b="1" dirty="0"/>
                  <a:t> je:</a:t>
                </a:r>
                <a14:m>
                  <m:oMath xmlns:m="http://schemas.openxmlformats.org/officeDocument/2006/math">
                    <m:r>
                      <a:rPr lang="cs-CZ" sz="1600" b="1" i="0" smtClean="0">
                        <a:latin typeface="Cambria Math" panose="02040503050406030204" pitchFamily="18" charset="0"/>
                      </a:rPr>
                      <m:t>                                  </m:t>
                    </m:r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1 </m:t>
                    </m:r>
                    <m:r>
                      <m:rPr>
                        <m:sty m:val="p"/>
                      </m:rPr>
                      <a:rPr lang="cs-CZ" sz="1600" b="0" i="0" smtClean="0">
                        <a:latin typeface="Cambria Math" panose="02040503050406030204" pitchFamily="18" charset="0"/>
                      </a:rPr>
                      <m:t>km</m:t>
                    </m:r>
                    <m:r>
                      <a:rPr lang="cs-CZ" sz="1600" b="0" i="0" smtClean="0">
                        <a:latin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sz="16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sz="1600" b="0" i="0" smtClean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p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sz="16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sz="1600" b="0" i="0" smtClean="0">
                            <a:latin typeface="Cambria Math" panose="02040503050406030204" pitchFamily="18" charset="0"/>
                          </a:rPr>
                          <m:t>1 </m:t>
                        </m:r>
                        <m:r>
                          <m:rPr>
                            <m:sty m:val="p"/>
                          </m:rPr>
                          <a:rPr lang="cs-CZ" sz="1600" b="0" i="0" smtClean="0">
                            <a:latin typeface="Cambria Math" panose="02040503050406030204" pitchFamily="18" charset="0"/>
                          </a:rPr>
                          <m:t>km</m:t>
                        </m:r>
                      </m:num>
                      <m:den>
                        <m:r>
                          <a:rPr lang="cs-CZ" sz="1600" b="0" i="0" smtClean="0">
                            <a:latin typeface="Cambria Math" panose="02040503050406030204" pitchFamily="18" charset="0"/>
                          </a:rPr>
                          <m:t>1 </m:t>
                        </m:r>
                        <m:r>
                          <m:rPr>
                            <m:sty m:val="p"/>
                          </m:rPr>
                          <a:rPr lang="cs-CZ" sz="1600" b="0" i="0" smtClean="0">
                            <a:latin typeface="Cambria Math" panose="02040503050406030204" pitchFamily="18" charset="0"/>
                          </a:rPr>
                          <m:t>h</m:t>
                        </m:r>
                      </m:den>
                    </m:f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sz="16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sz="1600" b="0" i="0" smtClean="0">
                            <a:latin typeface="Cambria Math" panose="02040503050406030204" pitchFamily="18" charset="0"/>
                          </a:rPr>
                          <m:t>1</m:t>
                        </m:r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000 </m:t>
                        </m:r>
                        <m:r>
                          <m:rPr>
                            <m:sty m:val="p"/>
                          </m:rPr>
                          <a:rPr lang="cs-CZ" sz="1600" b="0" i="0" smtClean="0">
                            <a:latin typeface="Cambria Math" panose="02040503050406030204" pitchFamily="18" charset="0"/>
                          </a:rPr>
                          <m:t>m</m:t>
                        </m:r>
                      </m:num>
                      <m:den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3600 </m:t>
                        </m:r>
                        <m:r>
                          <m:rPr>
                            <m:sty m:val="p"/>
                          </m:rPr>
                          <a:rPr lang="cs-CZ" sz="1600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den>
                    </m:f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sz="16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3,6</m:t>
                        </m:r>
                      </m:den>
                    </m:f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sz="1600" b="0" i="0" smtClean="0"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 sz="1600" b="0" i="0" smtClean="0">
                        <a:latin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sz="16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sz="1600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endParaRPr lang="cs-CZ" sz="1600" dirty="0"/>
              </a:p>
              <a:p>
                <a:endParaRPr lang="cs-CZ" sz="800" dirty="0"/>
              </a:p>
              <a:p>
                <a:r>
                  <a:rPr lang="cs-CZ" sz="1600" b="1" dirty="0"/>
                  <a:t>Pro převod z m.s</a:t>
                </a:r>
                <a:r>
                  <a:rPr lang="cs-CZ" sz="1600" b="1" baseline="30000" dirty="0"/>
                  <a:t>-1</a:t>
                </a:r>
                <a:r>
                  <a:rPr lang="cs-CZ" sz="1600" b="1" dirty="0"/>
                  <a:t> na km.h</a:t>
                </a:r>
                <a:r>
                  <a:rPr lang="cs-CZ" sz="1600" b="1" baseline="30000" dirty="0"/>
                  <a:t>-1</a:t>
                </a:r>
                <a:r>
                  <a:rPr lang="cs-CZ" sz="1600" b="1" dirty="0"/>
                  <a:t> je:</a:t>
                </a:r>
                <a14:m>
                  <m:oMath xmlns:m="http://schemas.openxmlformats.org/officeDocument/2006/math">
                    <m:r>
                      <a:rPr lang="cs-CZ" sz="1600" b="1" i="0" smtClean="0">
                        <a:latin typeface="Cambria Math" panose="02040503050406030204" pitchFamily="18" charset="0"/>
                      </a:rPr>
                      <m:t>                                                </m:t>
                    </m:r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1 </m:t>
                    </m:r>
                    <m:r>
                      <m:rPr>
                        <m:sty m:val="p"/>
                      </m:rPr>
                      <a:rPr lang="cs-CZ" sz="1600" b="0" i="0" smtClean="0"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 sz="1600" b="0" i="0" smtClean="0">
                        <a:latin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sz="16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sz="1600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=3,6 </m:t>
                    </m:r>
                    <m:r>
                      <m:rPr>
                        <m:sty m:val="p"/>
                      </m:rPr>
                      <a:rPr lang="cs-CZ" sz="1600" b="0" i="0" smtClean="0">
                        <a:latin typeface="Cambria Math" panose="02040503050406030204" pitchFamily="18" charset="0"/>
                      </a:rPr>
                      <m:t>km</m:t>
                    </m:r>
                    <m:r>
                      <a:rPr lang="cs-CZ" sz="1600" b="0" i="0" smtClean="0">
                        <a:latin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sz="16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sz="1600" b="0" i="0" smtClean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p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endParaRPr lang="cs-CZ" sz="1600" dirty="0"/>
              </a:p>
            </p:txBody>
          </p:sp>
        </mc:Choice>
        <mc:Fallback xmlns="">
          <p:sp>
            <p:nvSpPr>
              <p:cNvPr id="10" name="TextovéPole 9">
                <a:extLst>
                  <a:ext uri="{FF2B5EF4-FFF2-40B4-BE49-F238E27FC236}">
                    <a16:creationId xmlns:a16="http://schemas.microsoft.com/office/drawing/2014/main" id="{388EE509-7393-80CF-79B9-D7810EF3A51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4407" y="5828306"/>
                <a:ext cx="8295791" cy="841705"/>
              </a:xfrm>
              <a:prstGeom prst="rect">
                <a:avLst/>
              </a:prstGeom>
              <a:blipFill>
                <a:blip r:embed="rId3"/>
                <a:stretch>
                  <a:fillRect l="-367" b="-869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>
                <a:extLst>
                  <a:ext uri="{FF2B5EF4-FFF2-40B4-BE49-F238E27FC236}">
                    <a16:creationId xmlns:a16="http://schemas.microsoft.com/office/drawing/2014/main" id="{A5462338-9F8D-3280-EC7D-1E031EC9C305}"/>
                  </a:ext>
                </a:extLst>
              </p:cNvPr>
              <p:cNvSpPr txBox="1"/>
              <p:nvPr/>
            </p:nvSpPr>
            <p:spPr>
              <a:xfrm>
                <a:off x="244407" y="5341324"/>
                <a:ext cx="8382758" cy="34413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1600" dirty="0"/>
                  <a:t>Často, zejména u dopravních prostředků se rychlost měří v jednotkách </a:t>
                </a:r>
                <a14:m>
                  <m:oMath xmlns:m="http://schemas.openxmlformats.org/officeDocument/2006/math">
                    <m:r>
                      <a:rPr lang="cs-CZ" sz="1600" b="1" i="0" smtClean="0">
                        <a:latin typeface="Cambria Math" panose="02040503050406030204" pitchFamily="18" charset="0"/>
                      </a:rPr>
                      <m:t>𝐤𝐦</m:t>
                    </m:r>
                    <m:r>
                      <a:rPr lang="cs-CZ" sz="1600" b="1" i="0" smtClean="0">
                        <a:latin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sz="1600" b="1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sz="1600" b="1" i="0" smtClean="0">
                            <a:latin typeface="Cambria Math" panose="02040503050406030204" pitchFamily="18" charset="0"/>
                          </a:rPr>
                          <m:t>𝐡</m:t>
                        </m:r>
                      </m:e>
                      <m:sup>
                        <m:r>
                          <a:rPr lang="cs-CZ" sz="1600" b="1" i="1" smtClean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cs-CZ" sz="1600" b="1" i="1" smtClean="0">
                            <a:latin typeface="Cambria Math" panose="02040503050406030204" pitchFamily="18" charset="0"/>
                          </a:rPr>
                          <m:t>𝟏</m:t>
                        </m:r>
                      </m:sup>
                    </m:sSup>
                  </m:oMath>
                </a14:m>
                <a:r>
                  <a:rPr lang="cs-CZ" sz="1600" dirty="0"/>
                  <a:t>(kilometr za hodinu)</a:t>
                </a:r>
              </a:p>
            </p:txBody>
          </p:sp>
        </mc:Choice>
        <mc:Fallback xmlns="">
          <p:sp>
            <p:nvSpPr>
              <p:cNvPr id="11" name="TextovéPole 10">
                <a:extLst>
                  <a:ext uri="{FF2B5EF4-FFF2-40B4-BE49-F238E27FC236}">
                    <a16:creationId xmlns:a16="http://schemas.microsoft.com/office/drawing/2014/main" id="{A5462338-9F8D-3280-EC7D-1E031EC9C30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4407" y="5341324"/>
                <a:ext cx="8382758" cy="344133"/>
              </a:xfrm>
              <a:prstGeom prst="rect">
                <a:avLst/>
              </a:prstGeom>
              <a:blipFill>
                <a:blip r:embed="rId4"/>
                <a:stretch>
                  <a:fillRect l="-364" t="-3509" r="-145" b="-2105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>
            <a:extLst>
              <a:ext uri="{FF2B5EF4-FFF2-40B4-BE49-F238E27FC236}">
                <a16:creationId xmlns:a16="http://schemas.microsoft.com/office/drawing/2014/main" id="{928451CB-5C53-5999-B109-2F37FFB4CC55}"/>
              </a:ext>
            </a:extLst>
          </p:cNvPr>
          <p:cNvCxnSpPr/>
          <p:nvPr/>
        </p:nvCxnSpPr>
        <p:spPr>
          <a:xfrm>
            <a:off x="337689" y="5341324"/>
            <a:ext cx="11272274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Skupina 7">
            <a:extLst>
              <a:ext uri="{FF2B5EF4-FFF2-40B4-BE49-F238E27FC236}">
                <a16:creationId xmlns:a16="http://schemas.microsoft.com/office/drawing/2014/main" id="{0F434EF5-4945-46B3-CF14-75F9D1F96B4C}"/>
              </a:ext>
            </a:extLst>
          </p:cNvPr>
          <p:cNvGrpSpPr/>
          <p:nvPr/>
        </p:nvGrpSpPr>
        <p:grpSpPr>
          <a:xfrm>
            <a:off x="6487223" y="2126623"/>
            <a:ext cx="4850162" cy="991300"/>
            <a:chOff x="6177122" y="4077126"/>
            <a:chExt cx="4850162" cy="991300"/>
          </a:xfrm>
        </p:grpSpPr>
        <p:sp>
          <p:nvSpPr>
            <p:cNvPr id="7" name="Volný tvar 4">
              <a:extLst>
                <a:ext uri="{FF2B5EF4-FFF2-40B4-BE49-F238E27FC236}">
                  <a16:creationId xmlns:a16="http://schemas.microsoft.com/office/drawing/2014/main" id="{C56BD90A-97CC-0ADA-4DD3-80C7884AB075}"/>
                </a:ext>
              </a:extLst>
            </p:cNvPr>
            <p:cNvSpPr/>
            <p:nvPr/>
          </p:nvSpPr>
          <p:spPr>
            <a:xfrm>
              <a:off x="6305383" y="4077126"/>
              <a:ext cx="3035735" cy="601928"/>
            </a:xfrm>
            <a:custGeom>
              <a:avLst/>
              <a:gdLst>
                <a:gd name="connsiteX0" fmla="*/ 0 w 4693244"/>
                <a:gd name="connsiteY0" fmla="*/ 833091 h 1135509"/>
                <a:gd name="connsiteX1" fmla="*/ 489397 w 4693244"/>
                <a:gd name="connsiteY1" fmla="*/ 433846 h 1135509"/>
                <a:gd name="connsiteX2" fmla="*/ 1635617 w 4693244"/>
                <a:gd name="connsiteY2" fmla="*/ 1116426 h 1135509"/>
                <a:gd name="connsiteX3" fmla="*/ 3219718 w 4693244"/>
                <a:gd name="connsiteY3" fmla="*/ 871727 h 1135509"/>
                <a:gd name="connsiteX4" fmla="*/ 4533363 w 4693244"/>
                <a:gd name="connsiteY4" fmla="*/ 98995 h 1135509"/>
                <a:gd name="connsiteX5" fmla="*/ 4623515 w 4693244"/>
                <a:gd name="connsiteY5" fmla="*/ 34601 h 11355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693244" h="1135509">
                  <a:moveTo>
                    <a:pt x="0" y="833091"/>
                  </a:moveTo>
                  <a:cubicBezTo>
                    <a:pt x="108397" y="609857"/>
                    <a:pt x="216794" y="386623"/>
                    <a:pt x="489397" y="433846"/>
                  </a:cubicBezTo>
                  <a:cubicBezTo>
                    <a:pt x="762000" y="481068"/>
                    <a:pt x="1180564" y="1043446"/>
                    <a:pt x="1635617" y="1116426"/>
                  </a:cubicBezTo>
                  <a:cubicBezTo>
                    <a:pt x="2090670" y="1189406"/>
                    <a:pt x="2736760" y="1041299"/>
                    <a:pt x="3219718" y="871727"/>
                  </a:cubicBezTo>
                  <a:cubicBezTo>
                    <a:pt x="3702676" y="702155"/>
                    <a:pt x="4299397" y="238516"/>
                    <a:pt x="4533363" y="98995"/>
                  </a:cubicBezTo>
                  <a:cubicBezTo>
                    <a:pt x="4767329" y="-40526"/>
                    <a:pt x="4695422" y="-2963"/>
                    <a:pt x="4623515" y="34601"/>
                  </a:cubicBezTo>
                </a:path>
              </a:pathLst>
            </a:cu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2" name="Ovál 11">
              <a:extLst>
                <a:ext uri="{FF2B5EF4-FFF2-40B4-BE49-F238E27FC236}">
                  <a16:creationId xmlns:a16="http://schemas.microsoft.com/office/drawing/2014/main" id="{3A70FA93-21B6-5346-87F4-4D77EFFB3392}"/>
                </a:ext>
              </a:extLst>
            </p:cNvPr>
            <p:cNvSpPr/>
            <p:nvPr/>
          </p:nvSpPr>
          <p:spPr>
            <a:xfrm>
              <a:off x="7879838" y="4579938"/>
              <a:ext cx="141618" cy="11606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3" name="TextovéPole 12">
              <a:extLst>
                <a:ext uri="{FF2B5EF4-FFF2-40B4-BE49-F238E27FC236}">
                  <a16:creationId xmlns:a16="http://schemas.microsoft.com/office/drawing/2014/main" id="{277E1668-22B6-FE5F-4791-2EAE0599387C}"/>
                </a:ext>
              </a:extLst>
            </p:cNvPr>
            <p:cNvSpPr txBox="1"/>
            <p:nvPr/>
          </p:nvSpPr>
          <p:spPr>
            <a:xfrm>
              <a:off x="7823251" y="4280796"/>
              <a:ext cx="274905" cy="1957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A</a:t>
              </a:r>
            </a:p>
          </p:txBody>
        </p:sp>
        <p:cxnSp>
          <p:nvCxnSpPr>
            <p:cNvPr id="14" name="Přímá spojnice se šipkou 13">
              <a:extLst>
                <a:ext uri="{FF2B5EF4-FFF2-40B4-BE49-F238E27FC236}">
                  <a16:creationId xmlns:a16="http://schemas.microsoft.com/office/drawing/2014/main" id="{7E4264EA-90DA-6145-799C-EA42B9B45C20}"/>
                </a:ext>
              </a:extLst>
            </p:cNvPr>
            <p:cNvCxnSpPr>
              <a:stCxn id="12" idx="6"/>
            </p:cNvCxnSpPr>
            <p:nvPr/>
          </p:nvCxnSpPr>
          <p:spPr>
            <a:xfrm flipV="1">
              <a:off x="8021456" y="4476577"/>
              <a:ext cx="966332" cy="161391"/>
            </a:xfrm>
            <a:prstGeom prst="straightConnector1">
              <a:avLst/>
            </a:prstGeom>
            <a:ln w="5715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5" name="TextovéPole 14">
                  <a:extLst>
                    <a:ext uri="{FF2B5EF4-FFF2-40B4-BE49-F238E27FC236}">
                      <a16:creationId xmlns:a16="http://schemas.microsoft.com/office/drawing/2014/main" id="{294A32D2-B2B2-37F2-6835-DC995BEE94C0}"/>
                    </a:ext>
                  </a:extLst>
                </p:cNvPr>
                <p:cNvSpPr txBox="1"/>
                <p:nvPr/>
              </p:nvSpPr>
              <p:spPr>
                <a:xfrm>
                  <a:off x="8264024" y="4562933"/>
                  <a:ext cx="216592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cs-CZ" sz="1400" b="1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400" b="1" i="1" smtClean="0">
                                <a:latin typeface="Cambria Math" panose="02040503050406030204" pitchFamily="18" charset="0"/>
                              </a:rPr>
                              <m:t>𝒗</m:t>
                            </m:r>
                          </m:e>
                          <m:sub>
                            <m:r>
                              <a:rPr lang="cs-CZ" sz="1400" b="1" i="1" smtClean="0">
                                <a:latin typeface="Cambria Math" panose="02040503050406030204" pitchFamily="18" charset="0"/>
                              </a:rPr>
                              <m:t>𝒐</m:t>
                            </m:r>
                          </m:sub>
                        </m:sSub>
                      </m:oMath>
                    </m:oMathPara>
                  </a14:m>
                  <a:endParaRPr lang="cs-CZ" sz="1400" b="1" dirty="0"/>
                </a:p>
              </p:txBody>
            </p:sp>
          </mc:Choice>
          <mc:Fallback xmlns="">
            <p:sp>
              <p:nvSpPr>
                <p:cNvPr id="15" name="TextovéPole 14">
                  <a:extLst>
                    <a:ext uri="{FF2B5EF4-FFF2-40B4-BE49-F238E27FC236}">
                      <a16:creationId xmlns:a16="http://schemas.microsoft.com/office/drawing/2014/main" id="{294A32D2-B2B2-37F2-6835-DC995BEE94C0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264024" y="4562933"/>
                  <a:ext cx="216592" cy="307777"/>
                </a:xfrm>
                <a:prstGeom prst="rect">
                  <a:avLst/>
                </a:prstGeom>
                <a:blipFill>
                  <a:blip r:embed="rId5"/>
                  <a:stretch>
                    <a:fillRect r="-40000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6" name="TextovéPole 15">
              <a:extLst>
                <a:ext uri="{FF2B5EF4-FFF2-40B4-BE49-F238E27FC236}">
                  <a16:creationId xmlns:a16="http://schemas.microsoft.com/office/drawing/2014/main" id="{E6583346-9C7C-6AD3-9E53-332C6D114C93}"/>
                </a:ext>
              </a:extLst>
            </p:cNvPr>
            <p:cNvSpPr txBox="1"/>
            <p:nvPr/>
          </p:nvSpPr>
          <p:spPr>
            <a:xfrm>
              <a:off x="9875247" y="4422095"/>
              <a:ext cx="115203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Tečna k trajektorii</a:t>
              </a:r>
            </a:p>
          </p:txBody>
        </p:sp>
        <p:cxnSp>
          <p:nvCxnSpPr>
            <p:cNvPr id="17" name="Přímá spojnice se šipkou 16">
              <a:extLst>
                <a:ext uri="{FF2B5EF4-FFF2-40B4-BE49-F238E27FC236}">
                  <a16:creationId xmlns:a16="http://schemas.microsoft.com/office/drawing/2014/main" id="{A3D9DCD2-844D-A2A8-E315-0C38795F0E87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9573097" y="4422095"/>
              <a:ext cx="302150" cy="294727"/>
            </a:xfrm>
            <a:prstGeom prst="straightConnector1">
              <a:avLst/>
            </a:prstGeom>
            <a:ln w="5715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Přímá spojnice 19">
              <a:extLst>
                <a:ext uri="{FF2B5EF4-FFF2-40B4-BE49-F238E27FC236}">
                  <a16:creationId xmlns:a16="http://schemas.microsoft.com/office/drawing/2014/main" id="{9AA84BE8-EB34-676D-6E26-2FF27A865AC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177122" y="4264853"/>
              <a:ext cx="4064158" cy="71553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026" name="Picture 2" descr="Vinutí rychloměru DIY: schéma. Jak převinout elektronický rychloměr? ">
            <a:extLst>
              <a:ext uri="{FF2B5EF4-FFF2-40B4-BE49-F238E27FC236}">
                <a16:creationId xmlns:a16="http://schemas.microsoft.com/office/drawing/2014/main" id="{C822A96D-9197-9888-73C6-07BCBDF925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9144" y="3533373"/>
            <a:ext cx="1217750" cy="1193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ovéPole 18">
                <a:extLst>
                  <a:ext uri="{FF2B5EF4-FFF2-40B4-BE49-F238E27FC236}">
                    <a16:creationId xmlns:a16="http://schemas.microsoft.com/office/drawing/2014/main" id="{555F0B58-57A7-A338-AB23-F441D8C23974}"/>
                  </a:ext>
                </a:extLst>
              </p:cNvPr>
              <p:cNvSpPr txBox="1"/>
              <p:nvPr/>
            </p:nvSpPr>
            <p:spPr>
              <a:xfrm>
                <a:off x="267320" y="1929136"/>
                <a:ext cx="5476875" cy="11667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Matematicky výpočet velikosti okamžité rychlosti zapíšeme takto: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|"/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cs-CZ" b="1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1" i="1" smtClean="0">
                                  <a:latin typeface="Cambria Math" panose="02040503050406030204" pitchFamily="18" charset="0"/>
                                </a:rPr>
                                <m:t>𝒗</m:t>
                              </m:r>
                            </m:e>
                            <m:sub>
                              <m:r>
                                <a:rPr lang="cs-CZ" b="1" i="1" smtClean="0">
                                  <a:latin typeface="Cambria Math" panose="02040503050406030204" pitchFamily="18" charset="0"/>
                                </a:rPr>
                                <m:t>𝒐</m:t>
                              </m:r>
                            </m:sub>
                          </m:sSub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𝑜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𝑣</m:t>
                          </m:r>
                        </m:num>
                        <m:den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        </m:t>
                      </m:r>
                      <m:d>
                        <m:dPr>
                          <m:begChr m:val="["/>
                          <m:endChr m:val="]"/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𝑜</m:t>
                              </m:r>
                            </m:sub>
                          </m:sSub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𝑠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9" name="TextovéPole 18">
                <a:extLst>
                  <a:ext uri="{FF2B5EF4-FFF2-40B4-BE49-F238E27FC236}">
                    <a16:creationId xmlns:a16="http://schemas.microsoft.com/office/drawing/2014/main" id="{555F0B58-57A7-A338-AB23-F441D8C2397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7320" y="1929136"/>
                <a:ext cx="5476875" cy="1166730"/>
              </a:xfrm>
              <a:prstGeom prst="rect">
                <a:avLst/>
              </a:prstGeom>
              <a:blipFill>
                <a:blip r:embed="rId7"/>
                <a:stretch>
                  <a:fillRect l="-1002" t="-260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905340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C125F156-D440-C8D5-CE07-A442B926AA50}"/>
              </a:ext>
            </a:extLst>
          </p:cNvPr>
          <p:cNvSpPr txBox="1"/>
          <p:nvPr/>
        </p:nvSpPr>
        <p:spPr>
          <a:xfrm>
            <a:off x="368968" y="385011"/>
            <a:ext cx="2679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Rovnoměrný pohyb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012EF62C-5AC8-A579-2CAD-2B03A7847405}"/>
                  </a:ext>
                </a:extLst>
              </p:cNvPr>
              <p:cNvSpPr txBox="1"/>
              <p:nvPr/>
            </p:nvSpPr>
            <p:spPr>
              <a:xfrm>
                <a:off x="368968" y="968108"/>
                <a:ext cx="11314706" cy="646331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Při rovnoměrném pohybu je rychlost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𝑣</m:t>
                    </m:r>
                  </m:oMath>
                </a14:m>
                <a:r>
                  <a:rPr lang="cs-CZ" dirty="0"/>
                  <a:t> konstantní a za stejně veliký časový interval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dirty="0"/>
                  <a:t> urazí stejně velkou dráhu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𝑠</m:t>
                    </m:r>
                  </m:oMath>
                </a14:m>
                <a:r>
                  <a:rPr lang="cs-CZ" dirty="0"/>
                  <a:t>. 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𝑣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∆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𝑡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012EF62C-5AC8-A579-2CAD-2B03A784740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8968" y="968108"/>
                <a:ext cx="11314706" cy="646331"/>
              </a:xfrm>
              <a:prstGeom prst="rect">
                <a:avLst/>
              </a:prstGeom>
              <a:blipFill>
                <a:blip r:embed="rId7"/>
                <a:stretch>
                  <a:fillRect l="-430" t="-4587"/>
                </a:stretch>
              </a:blipFill>
              <a:ln w="1905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3" name="Skupina 2">
            <a:extLst>
              <a:ext uri="{FF2B5EF4-FFF2-40B4-BE49-F238E27FC236}">
                <a16:creationId xmlns:a16="http://schemas.microsoft.com/office/drawing/2014/main" id="{C26B8D62-E408-E712-FAA6-CB4A5CCA0371}"/>
              </a:ext>
            </a:extLst>
          </p:cNvPr>
          <p:cNvGrpSpPr/>
          <p:nvPr/>
        </p:nvGrpSpPr>
        <p:grpSpPr>
          <a:xfrm>
            <a:off x="677779" y="1732853"/>
            <a:ext cx="10836442" cy="1639419"/>
            <a:chOff x="677779" y="2090648"/>
            <a:chExt cx="10836442" cy="1639419"/>
          </a:xfrm>
        </p:grpSpPr>
        <p:grpSp>
          <p:nvGrpSpPr>
            <p:cNvPr id="37" name="Skupina 36">
              <a:extLst>
                <a:ext uri="{FF2B5EF4-FFF2-40B4-BE49-F238E27FC236}">
                  <a16:creationId xmlns:a16="http://schemas.microsoft.com/office/drawing/2014/main" id="{9B0E73CA-CD27-B382-E697-7F97D830D3AD}"/>
                </a:ext>
              </a:extLst>
            </p:cNvPr>
            <p:cNvGrpSpPr/>
            <p:nvPr/>
          </p:nvGrpSpPr>
          <p:grpSpPr>
            <a:xfrm>
              <a:off x="677779" y="2090648"/>
              <a:ext cx="10836442" cy="1639419"/>
              <a:chOff x="625643" y="1852111"/>
              <a:chExt cx="10836442" cy="1639419"/>
            </a:xfrm>
          </p:grpSpPr>
          <p:cxnSp>
            <p:nvCxnSpPr>
              <p:cNvPr id="15" name="Přímá spojnice 14">
                <a:extLst>
                  <a:ext uri="{FF2B5EF4-FFF2-40B4-BE49-F238E27FC236}">
                    <a16:creationId xmlns:a16="http://schemas.microsoft.com/office/drawing/2014/main" id="{EF3E7ED0-7D31-3E1F-A756-275C2FC3D1C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640636" y="1995244"/>
                <a:ext cx="0" cy="1008000"/>
              </a:xfrm>
              <a:prstGeom prst="line">
                <a:avLst/>
              </a:prstGeom>
              <a:ln w="952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6" name="TextovéPole 15">
                <a:extLst>
                  <a:ext uri="{FF2B5EF4-FFF2-40B4-BE49-F238E27FC236}">
                    <a16:creationId xmlns:a16="http://schemas.microsoft.com/office/drawing/2014/main" id="{FB46B9D0-8474-7C81-2807-0A3C8A761E84}"/>
                  </a:ext>
                </a:extLst>
              </p:cNvPr>
              <p:cNvSpPr txBox="1"/>
              <p:nvPr/>
            </p:nvSpPr>
            <p:spPr>
              <a:xfrm>
                <a:off x="2391986" y="3122198"/>
                <a:ext cx="497299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>
                    <a:solidFill>
                      <a:srgbClr val="FF0000"/>
                    </a:solidFill>
                  </a:rPr>
                  <a:t>0 </a:t>
                </a:r>
                <a:r>
                  <a:rPr lang="cs-CZ" b="1" i="1" dirty="0">
                    <a:solidFill>
                      <a:srgbClr val="FF0000"/>
                    </a:solidFill>
                  </a:rPr>
                  <a:t>s</a:t>
                </a:r>
                <a:endParaRPr lang="cs-CZ" b="1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17" name="TextovéPole 16">
                <a:extLst>
                  <a:ext uri="{FF2B5EF4-FFF2-40B4-BE49-F238E27FC236}">
                    <a16:creationId xmlns:a16="http://schemas.microsoft.com/office/drawing/2014/main" id="{F087791A-A15B-090D-B5B0-BC03EFA163EB}"/>
                  </a:ext>
                </a:extLst>
              </p:cNvPr>
              <p:cNvSpPr txBox="1"/>
              <p:nvPr/>
            </p:nvSpPr>
            <p:spPr>
              <a:xfrm>
                <a:off x="4633655" y="3122198"/>
                <a:ext cx="497299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>
                    <a:solidFill>
                      <a:srgbClr val="FF0000"/>
                    </a:solidFill>
                  </a:rPr>
                  <a:t>1 </a:t>
                </a:r>
                <a:r>
                  <a:rPr lang="cs-CZ" b="1" i="1" dirty="0">
                    <a:solidFill>
                      <a:srgbClr val="FF0000"/>
                    </a:solidFill>
                  </a:rPr>
                  <a:t>s</a:t>
                </a:r>
                <a:endParaRPr lang="cs-CZ" b="1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18" name="TextovéPole 17">
                <a:extLst>
                  <a:ext uri="{FF2B5EF4-FFF2-40B4-BE49-F238E27FC236}">
                    <a16:creationId xmlns:a16="http://schemas.microsoft.com/office/drawing/2014/main" id="{8102F8F3-886F-1C4A-EC9E-B3FF901B7984}"/>
                  </a:ext>
                </a:extLst>
              </p:cNvPr>
              <p:cNvSpPr txBox="1"/>
              <p:nvPr/>
            </p:nvSpPr>
            <p:spPr>
              <a:xfrm>
                <a:off x="6853128" y="3095189"/>
                <a:ext cx="497299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>
                    <a:solidFill>
                      <a:srgbClr val="FF0000"/>
                    </a:solidFill>
                  </a:rPr>
                  <a:t>2 </a:t>
                </a:r>
                <a:r>
                  <a:rPr lang="cs-CZ" b="1" i="1" dirty="0">
                    <a:solidFill>
                      <a:srgbClr val="FF0000"/>
                    </a:solidFill>
                  </a:rPr>
                  <a:t>s</a:t>
                </a:r>
                <a:endParaRPr lang="cs-CZ" b="1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19" name="TextovéPole 18">
                <a:extLst>
                  <a:ext uri="{FF2B5EF4-FFF2-40B4-BE49-F238E27FC236}">
                    <a16:creationId xmlns:a16="http://schemas.microsoft.com/office/drawing/2014/main" id="{305119C2-F4B4-8B24-D556-264901960959}"/>
                  </a:ext>
                </a:extLst>
              </p:cNvPr>
              <p:cNvSpPr txBox="1"/>
              <p:nvPr/>
            </p:nvSpPr>
            <p:spPr>
              <a:xfrm>
                <a:off x="9116771" y="3122198"/>
                <a:ext cx="497299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>
                    <a:solidFill>
                      <a:srgbClr val="FF0000"/>
                    </a:solidFill>
                  </a:rPr>
                  <a:t>3 </a:t>
                </a:r>
                <a:r>
                  <a:rPr lang="cs-CZ" b="1" i="1" dirty="0">
                    <a:solidFill>
                      <a:srgbClr val="FF0000"/>
                    </a:solidFill>
                  </a:rPr>
                  <a:t>s</a:t>
                </a:r>
                <a:endParaRPr lang="cs-CZ" b="1" dirty="0">
                  <a:solidFill>
                    <a:srgbClr val="FF0000"/>
                  </a:solidFill>
                </a:endParaRPr>
              </a:p>
            </p:txBody>
          </p:sp>
          <p:cxnSp>
            <p:nvCxnSpPr>
              <p:cNvPr id="5" name="Přímá spojnice 4">
                <a:extLst>
                  <a:ext uri="{FF2B5EF4-FFF2-40B4-BE49-F238E27FC236}">
                    <a16:creationId xmlns:a16="http://schemas.microsoft.com/office/drawing/2014/main" id="{ADEFCCD0-81EB-7A91-2C10-46AEF523D3EC}"/>
                  </a:ext>
                </a:extLst>
              </p:cNvPr>
              <p:cNvCxnSpPr/>
              <p:nvPr/>
            </p:nvCxnSpPr>
            <p:spPr>
              <a:xfrm flipV="1">
                <a:off x="625643" y="2991856"/>
                <a:ext cx="10836442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6" name="Picture 2" descr="Omalovánka, obrázek Osobní auto - Auta - k vytisknutí, pro děti k vybarvení zdarma, online ke stažení a vytištění">
                <a:extLst>
                  <a:ext uri="{FF2B5EF4-FFF2-40B4-BE49-F238E27FC236}">
                    <a16:creationId xmlns:a16="http://schemas.microsoft.com/office/drawing/2014/main" id="{BE8549C9-3C66-9034-11AF-8ED88CD16CE3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2134727" y="2703856"/>
                <a:ext cx="495884" cy="288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2" descr="Omalovánka, obrázek Osobní auto - Auta - k vytisknutí, pro děti k vybarvení zdarma, online ke stažení a vytištění">
                <a:extLst>
                  <a:ext uri="{FF2B5EF4-FFF2-40B4-BE49-F238E27FC236}">
                    <a16:creationId xmlns:a16="http://schemas.microsoft.com/office/drawing/2014/main" id="{DFE2CE59-68FC-DD26-5507-3FD9513C012E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4385006" y="2703856"/>
                <a:ext cx="495884" cy="288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2" name="Picture 2" descr="Omalovánka, obrázek Osobní auto - Auta - k vytisknutí, pro děti k vybarvení zdarma, online ke stažení a vytištění">
                <a:extLst>
                  <a:ext uri="{FF2B5EF4-FFF2-40B4-BE49-F238E27FC236}">
                    <a16:creationId xmlns:a16="http://schemas.microsoft.com/office/drawing/2014/main" id="{9A6C2645-09AC-6F47-C876-0728906BDF6A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6614847" y="2703855"/>
                <a:ext cx="495884" cy="288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4" name="Picture 2" descr="Omalovánka, obrázek Osobní auto - Auta - k vytisknutí, pro děti k vybarvení zdarma, online ke stažení a vytištění">
                <a:extLst>
                  <a:ext uri="{FF2B5EF4-FFF2-40B4-BE49-F238E27FC236}">
                    <a16:creationId xmlns:a16="http://schemas.microsoft.com/office/drawing/2014/main" id="{D519F44F-2411-DCD5-9F57-0CCC535BFFA9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8844686" y="2703855"/>
                <a:ext cx="495884" cy="288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cxnSp>
            <p:nvCxnSpPr>
              <p:cNvPr id="26" name="Přímá spojnice 25">
                <a:extLst>
                  <a:ext uri="{FF2B5EF4-FFF2-40B4-BE49-F238E27FC236}">
                    <a16:creationId xmlns:a16="http://schemas.microsoft.com/office/drawing/2014/main" id="{EF6A6A0A-7631-B00D-D5E0-1370A586C79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884013" y="1983855"/>
                <a:ext cx="0" cy="1008000"/>
              </a:xfrm>
              <a:prstGeom prst="line">
                <a:avLst/>
              </a:prstGeom>
              <a:ln w="952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Přímá spojnice 26">
                <a:extLst>
                  <a:ext uri="{FF2B5EF4-FFF2-40B4-BE49-F238E27FC236}">
                    <a16:creationId xmlns:a16="http://schemas.microsoft.com/office/drawing/2014/main" id="{699199F7-EF54-28A5-3EC7-8A76CA49C08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116541" y="1983855"/>
                <a:ext cx="0" cy="1008000"/>
              </a:xfrm>
              <a:prstGeom prst="line">
                <a:avLst/>
              </a:prstGeom>
              <a:ln w="952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Přímá spojnice 27">
                <a:extLst>
                  <a:ext uri="{FF2B5EF4-FFF2-40B4-BE49-F238E27FC236}">
                    <a16:creationId xmlns:a16="http://schemas.microsoft.com/office/drawing/2014/main" id="{FB425229-1AB3-ADAE-A11E-387626DD1F3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344648" y="1972506"/>
                <a:ext cx="0" cy="1008000"/>
              </a:xfrm>
              <a:prstGeom prst="line">
                <a:avLst/>
              </a:prstGeom>
              <a:ln w="9525">
                <a:solidFill>
                  <a:schemeClr val="accent1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Přímá spojnice se šipkou 29">
                <a:extLst>
                  <a:ext uri="{FF2B5EF4-FFF2-40B4-BE49-F238E27FC236}">
                    <a16:creationId xmlns:a16="http://schemas.microsoft.com/office/drawing/2014/main" id="{D5C65FF7-09AD-68B4-A583-6758B77D1BD3}"/>
                  </a:ext>
                </a:extLst>
              </p:cNvPr>
              <p:cNvCxnSpPr/>
              <p:nvPr/>
            </p:nvCxnSpPr>
            <p:spPr>
              <a:xfrm>
                <a:off x="2630611" y="2269962"/>
                <a:ext cx="2251693" cy="0"/>
              </a:xfrm>
              <a:prstGeom prst="straightConnector1">
                <a:avLst/>
              </a:prstGeom>
              <a:ln>
                <a:headEnd type="triangle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Přímá spojnice se šipkou 30">
                <a:extLst>
                  <a:ext uri="{FF2B5EF4-FFF2-40B4-BE49-F238E27FC236}">
                    <a16:creationId xmlns:a16="http://schemas.microsoft.com/office/drawing/2014/main" id="{257F214F-A933-6E83-0F6F-652163F48C6D}"/>
                  </a:ext>
                </a:extLst>
              </p:cNvPr>
              <p:cNvCxnSpPr/>
              <p:nvPr/>
            </p:nvCxnSpPr>
            <p:spPr>
              <a:xfrm>
                <a:off x="4864848" y="2277983"/>
                <a:ext cx="2251693" cy="0"/>
              </a:xfrm>
              <a:prstGeom prst="straightConnector1">
                <a:avLst/>
              </a:prstGeom>
              <a:ln>
                <a:headEnd type="triangle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Přímá spojnice se šipkou 31">
                <a:extLst>
                  <a:ext uri="{FF2B5EF4-FFF2-40B4-BE49-F238E27FC236}">
                    <a16:creationId xmlns:a16="http://schemas.microsoft.com/office/drawing/2014/main" id="{8F1590BA-B164-259E-1C58-E21442DA9226}"/>
                  </a:ext>
                </a:extLst>
              </p:cNvPr>
              <p:cNvCxnSpPr/>
              <p:nvPr/>
            </p:nvCxnSpPr>
            <p:spPr>
              <a:xfrm>
                <a:off x="7116541" y="2286004"/>
                <a:ext cx="2251693" cy="0"/>
              </a:xfrm>
              <a:prstGeom prst="straightConnector1">
                <a:avLst/>
              </a:prstGeom>
              <a:ln>
                <a:headEnd type="triangle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33" name="TextovéPole 32">
                    <a:extLst>
                      <a:ext uri="{FF2B5EF4-FFF2-40B4-BE49-F238E27FC236}">
                        <a16:creationId xmlns:a16="http://schemas.microsoft.com/office/drawing/2014/main" id="{C65141D4-0289-181A-84C3-76A3AFCCEE55}"/>
                      </a:ext>
                    </a:extLst>
                  </p:cNvPr>
                  <p:cNvSpPr txBox="1"/>
                  <p:nvPr/>
                </p:nvSpPr>
                <p:spPr>
                  <a:xfrm>
                    <a:off x="3604755" y="1889243"/>
                    <a:ext cx="295975" cy="36933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𝑠</m:t>
                          </m:r>
                        </m:oMath>
                      </m:oMathPara>
                    </a14:m>
                    <a:endParaRPr lang="cs-CZ" dirty="0"/>
                  </a:p>
                </p:txBody>
              </p:sp>
            </mc:Choice>
            <mc:Fallback xmlns="">
              <p:sp>
                <p:nvSpPr>
                  <p:cNvPr id="33" name="TextovéPole 32">
                    <a:extLst>
                      <a:ext uri="{FF2B5EF4-FFF2-40B4-BE49-F238E27FC236}">
                        <a16:creationId xmlns:a16="http://schemas.microsoft.com/office/drawing/2014/main" id="{C65141D4-0289-181A-84C3-76A3AFCCEE55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3604755" y="1889243"/>
                    <a:ext cx="295975" cy="369332"/>
                  </a:xfrm>
                  <a:prstGeom prst="rect">
                    <a:avLst/>
                  </a:prstGeom>
                  <a:blipFill>
                    <a:blip r:embed="rId3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cs-CZ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34" name="TextovéPole 33">
                    <a:extLst>
                      <a:ext uri="{FF2B5EF4-FFF2-40B4-BE49-F238E27FC236}">
                        <a16:creationId xmlns:a16="http://schemas.microsoft.com/office/drawing/2014/main" id="{6E846616-2D3E-CD0B-1966-7190CC4DCEA4}"/>
                      </a:ext>
                    </a:extLst>
                  </p:cNvPr>
                  <p:cNvSpPr txBox="1"/>
                  <p:nvPr/>
                </p:nvSpPr>
                <p:spPr>
                  <a:xfrm>
                    <a:off x="5842706" y="1852111"/>
                    <a:ext cx="295975" cy="36933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𝑠</m:t>
                          </m:r>
                        </m:oMath>
                      </m:oMathPara>
                    </a14:m>
                    <a:endParaRPr lang="cs-CZ" dirty="0"/>
                  </a:p>
                </p:txBody>
              </p:sp>
            </mc:Choice>
            <mc:Fallback xmlns="">
              <p:sp>
                <p:nvSpPr>
                  <p:cNvPr id="34" name="TextovéPole 33">
                    <a:extLst>
                      <a:ext uri="{FF2B5EF4-FFF2-40B4-BE49-F238E27FC236}">
                        <a16:creationId xmlns:a16="http://schemas.microsoft.com/office/drawing/2014/main" id="{6E846616-2D3E-CD0B-1966-7190CC4DCEA4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5842706" y="1852111"/>
                    <a:ext cx="295975" cy="369332"/>
                  </a:xfrm>
                  <a:prstGeom prst="rect">
                    <a:avLst/>
                  </a:prstGeom>
                  <a:blipFill>
                    <a:blip r:embed="rId4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cs-CZ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35" name="TextovéPole 34">
                    <a:extLst>
                      <a:ext uri="{FF2B5EF4-FFF2-40B4-BE49-F238E27FC236}">
                        <a16:creationId xmlns:a16="http://schemas.microsoft.com/office/drawing/2014/main" id="{2FFD47BA-8464-1F8B-B3DC-87E5F8CEA1D2}"/>
                      </a:ext>
                    </a:extLst>
                  </p:cNvPr>
                  <p:cNvSpPr txBox="1"/>
                  <p:nvPr/>
                </p:nvSpPr>
                <p:spPr>
                  <a:xfrm>
                    <a:off x="8099824" y="1908651"/>
                    <a:ext cx="295975" cy="36933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𝑠</m:t>
                          </m:r>
                        </m:oMath>
                      </m:oMathPara>
                    </a14:m>
                    <a:endParaRPr lang="cs-CZ" dirty="0"/>
                  </a:p>
                </p:txBody>
              </p:sp>
            </mc:Choice>
            <mc:Fallback xmlns="">
              <p:sp>
                <p:nvSpPr>
                  <p:cNvPr id="35" name="TextovéPole 34">
                    <a:extLst>
                      <a:ext uri="{FF2B5EF4-FFF2-40B4-BE49-F238E27FC236}">
                        <a16:creationId xmlns:a16="http://schemas.microsoft.com/office/drawing/2014/main" id="{2FFD47BA-8464-1F8B-B3DC-87E5F8CEA1D2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8099824" y="1908651"/>
                    <a:ext cx="295975" cy="369332"/>
                  </a:xfrm>
                  <a:prstGeom prst="rect">
                    <a:avLst/>
                  </a:prstGeom>
                  <a:blipFill>
                    <a:blip r:embed="rId5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cs-CZ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" name="TextovéPole 6">
                  <a:extLst>
                    <a:ext uri="{FF2B5EF4-FFF2-40B4-BE49-F238E27FC236}">
                      <a16:creationId xmlns:a16="http://schemas.microsoft.com/office/drawing/2014/main" id="{EB473DF5-F8BC-364E-5210-3DBBBF80F906}"/>
                    </a:ext>
                  </a:extLst>
                </p:cNvPr>
                <p:cNvSpPr txBox="1"/>
                <p:nvPr/>
              </p:nvSpPr>
              <p:spPr>
                <a:xfrm>
                  <a:off x="3161122" y="2901726"/>
                  <a:ext cx="1009816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=1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s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7" name="TextovéPole 6">
                  <a:extLst>
                    <a:ext uri="{FF2B5EF4-FFF2-40B4-BE49-F238E27FC236}">
                      <a16:creationId xmlns:a16="http://schemas.microsoft.com/office/drawing/2014/main" id="{EB473DF5-F8BC-364E-5210-3DBBBF80F906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161122" y="2901726"/>
                  <a:ext cx="1009816" cy="369332"/>
                </a:xfrm>
                <a:prstGeom prst="rect">
                  <a:avLst/>
                </a:prstGeom>
                <a:blipFill>
                  <a:blip r:embed="rId9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" name="TextovéPole 7">
                  <a:extLst>
                    <a:ext uri="{FF2B5EF4-FFF2-40B4-BE49-F238E27FC236}">
                      <a16:creationId xmlns:a16="http://schemas.microsoft.com/office/drawing/2014/main" id="{6B817983-4258-268E-3464-582C7F11ECA0}"/>
                    </a:ext>
                  </a:extLst>
                </p:cNvPr>
                <p:cNvSpPr txBox="1"/>
                <p:nvPr/>
              </p:nvSpPr>
              <p:spPr>
                <a:xfrm>
                  <a:off x="5376967" y="2936189"/>
                  <a:ext cx="1009816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=1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s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8" name="TextovéPole 7">
                  <a:extLst>
                    <a:ext uri="{FF2B5EF4-FFF2-40B4-BE49-F238E27FC236}">
                      <a16:creationId xmlns:a16="http://schemas.microsoft.com/office/drawing/2014/main" id="{6B817983-4258-268E-3464-582C7F11ECA0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376967" y="2936189"/>
                  <a:ext cx="1009816" cy="369332"/>
                </a:xfrm>
                <a:prstGeom prst="rect">
                  <a:avLst/>
                </a:prstGeom>
                <a:blipFill>
                  <a:blip r:embed="rId10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9" name="TextovéPole 8">
                  <a:extLst>
                    <a:ext uri="{FF2B5EF4-FFF2-40B4-BE49-F238E27FC236}">
                      <a16:creationId xmlns:a16="http://schemas.microsoft.com/office/drawing/2014/main" id="{8FAC01A5-438F-010C-FCF5-57643761628C}"/>
                    </a:ext>
                  </a:extLst>
                </p:cNvPr>
                <p:cNvSpPr txBox="1"/>
                <p:nvPr/>
              </p:nvSpPr>
              <p:spPr>
                <a:xfrm>
                  <a:off x="7635819" y="2929561"/>
                  <a:ext cx="1009816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=1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s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9" name="TextovéPole 8">
                  <a:extLst>
                    <a:ext uri="{FF2B5EF4-FFF2-40B4-BE49-F238E27FC236}">
                      <a16:creationId xmlns:a16="http://schemas.microsoft.com/office/drawing/2014/main" id="{8FAC01A5-438F-010C-FCF5-57643761628C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635819" y="2929561"/>
                  <a:ext cx="1009816" cy="369332"/>
                </a:xfrm>
                <a:prstGeom prst="rect">
                  <a:avLst/>
                </a:prstGeom>
                <a:blipFill>
                  <a:blip r:embed="rId11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10" name="TextovéPole 9">
            <a:extLst>
              <a:ext uri="{FF2B5EF4-FFF2-40B4-BE49-F238E27FC236}">
                <a16:creationId xmlns:a16="http://schemas.microsoft.com/office/drawing/2014/main" id="{63AB5DCF-F81A-8B32-2447-9F9F0BFEAF8A}"/>
              </a:ext>
            </a:extLst>
          </p:cNvPr>
          <p:cNvSpPr txBox="1"/>
          <p:nvPr/>
        </p:nvSpPr>
        <p:spPr>
          <a:xfrm>
            <a:off x="1896952" y="6206394"/>
            <a:ext cx="82587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Při rovnoměrném pohybu je průměrná i okamžitá rychlost rovna rovnoměrné rychlosti.</a:t>
            </a:r>
          </a:p>
        </p:txBody>
      </p:sp>
      <p:pic>
        <p:nvPicPr>
          <p:cNvPr id="12" name="Obrázek 11">
            <a:extLst>
              <a:ext uri="{FF2B5EF4-FFF2-40B4-BE49-F238E27FC236}">
                <a16:creationId xmlns:a16="http://schemas.microsoft.com/office/drawing/2014/main" id="{C75296F9-38ED-0179-D981-FD9F06293DE0}"/>
              </a:ext>
            </a:extLst>
          </p:cNvPr>
          <p:cNvPicPr>
            <a:picLocks noChangeAspect="1"/>
          </p:cNvPicPr>
          <p:nvPr/>
        </p:nvPicPr>
        <p:blipFill>
          <a:blip r:embed="rId12"/>
          <a:srcRect t="9029" b="21427"/>
          <a:stretch/>
        </p:blipFill>
        <p:spPr>
          <a:xfrm>
            <a:off x="1879710" y="3464216"/>
            <a:ext cx="8432581" cy="2008895"/>
          </a:xfrm>
          <a:prstGeom prst="rect">
            <a:avLst/>
          </a:prstGeom>
        </p:spPr>
      </p:pic>
      <p:sp>
        <p:nvSpPr>
          <p:cNvPr id="13" name="TextovéPole 12">
            <a:extLst>
              <a:ext uri="{FF2B5EF4-FFF2-40B4-BE49-F238E27FC236}">
                <a16:creationId xmlns:a16="http://schemas.microsoft.com/office/drawing/2014/main" id="{1C24892F-9CA8-7494-9590-8DCB465658B3}"/>
              </a:ext>
            </a:extLst>
          </p:cNvPr>
          <p:cNvSpPr txBox="1"/>
          <p:nvPr/>
        </p:nvSpPr>
        <p:spPr>
          <a:xfrm>
            <a:off x="2109116" y="5410694"/>
            <a:ext cx="25759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/>
              <a:t>Graf závislosti dráhy rovnoměrného pohybu na čase.</a:t>
            </a:r>
          </a:p>
        </p:txBody>
      </p:sp>
      <p:sp>
        <p:nvSpPr>
          <p:cNvPr id="20" name="TextovéPole 19">
            <a:extLst>
              <a:ext uri="{FF2B5EF4-FFF2-40B4-BE49-F238E27FC236}">
                <a16:creationId xmlns:a16="http://schemas.microsoft.com/office/drawing/2014/main" id="{FE755378-DEDD-888C-ABB4-78CE3C316464}"/>
              </a:ext>
            </a:extLst>
          </p:cNvPr>
          <p:cNvSpPr txBox="1"/>
          <p:nvPr/>
        </p:nvSpPr>
        <p:spPr>
          <a:xfrm>
            <a:off x="7968384" y="5410699"/>
            <a:ext cx="25759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/>
              <a:t>Graf závislosti rychlosti rovnoměrného pohybu na čase.</a:t>
            </a:r>
          </a:p>
        </p:txBody>
      </p:sp>
    </p:spTree>
    <p:extLst>
      <p:ext uri="{BB962C8B-B14F-4D97-AF65-F5344CB8AC3E}">
        <p14:creationId xmlns:p14="http://schemas.microsoft.com/office/powerpoint/2010/main" val="33612824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40E1D91-B330-FA47-AB60-76D394FDDCB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3534" r="28292"/>
          <a:stretch>
            <a:fillRect/>
          </a:stretch>
        </p:blipFill>
        <p:spPr>
          <a:xfrm>
            <a:off x="9213309" y="893117"/>
            <a:ext cx="1900521" cy="1976707"/>
          </a:xfrm>
          <a:prstGeom prst="rect">
            <a:avLst/>
          </a:prstGeom>
        </p:spPr>
      </p:pic>
      <p:sp>
        <p:nvSpPr>
          <p:cNvPr id="7" name="TextovéPole 6">
            <a:extLst>
              <a:ext uri="{FF2B5EF4-FFF2-40B4-BE49-F238E27FC236}">
                <a16:creationId xmlns:a16="http://schemas.microsoft.com/office/drawing/2014/main" id="{A2377D1F-83BB-C3A9-B075-1772E6C36357}"/>
              </a:ext>
            </a:extLst>
          </p:cNvPr>
          <p:cNvSpPr txBox="1"/>
          <p:nvPr/>
        </p:nvSpPr>
        <p:spPr>
          <a:xfrm>
            <a:off x="1772159" y="516837"/>
            <a:ext cx="4046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a)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ECCCE0E0-F2FD-DE35-9ACA-D2E3DB743480}"/>
              </a:ext>
            </a:extLst>
          </p:cNvPr>
          <p:cNvSpPr txBox="1"/>
          <p:nvPr/>
        </p:nvSpPr>
        <p:spPr>
          <a:xfrm>
            <a:off x="4539625" y="496499"/>
            <a:ext cx="4046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b)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F62A8100-EFF0-DCCA-C543-2AA97CE8F47E}"/>
              </a:ext>
            </a:extLst>
          </p:cNvPr>
          <p:cNvSpPr txBox="1"/>
          <p:nvPr/>
        </p:nvSpPr>
        <p:spPr>
          <a:xfrm>
            <a:off x="7509391" y="496499"/>
            <a:ext cx="4046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c)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FD0CBCC2-5062-0077-D7EA-DD9919E74C58}"/>
              </a:ext>
            </a:extLst>
          </p:cNvPr>
          <p:cNvSpPr txBox="1"/>
          <p:nvPr/>
        </p:nvSpPr>
        <p:spPr>
          <a:xfrm>
            <a:off x="10163570" y="512666"/>
            <a:ext cx="4046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d)</a:t>
            </a:r>
          </a:p>
        </p:txBody>
      </p:sp>
      <p:pic>
        <p:nvPicPr>
          <p:cNvPr id="11" name="Obrázek 10">
            <a:extLst>
              <a:ext uri="{FF2B5EF4-FFF2-40B4-BE49-F238E27FC236}">
                <a16:creationId xmlns:a16="http://schemas.microsoft.com/office/drawing/2014/main" id="{85689359-3C8F-7994-3B7E-F1405089113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106" r="76071"/>
          <a:stretch>
            <a:fillRect/>
          </a:stretch>
        </p:blipFill>
        <p:spPr>
          <a:xfrm>
            <a:off x="3451703" y="799025"/>
            <a:ext cx="1968338" cy="1976707"/>
          </a:xfrm>
          <a:prstGeom prst="rect">
            <a:avLst/>
          </a:prstGeom>
        </p:spPr>
      </p:pic>
      <p:sp>
        <p:nvSpPr>
          <p:cNvPr id="15" name="TextovéPole 14">
            <a:extLst>
              <a:ext uri="{FF2B5EF4-FFF2-40B4-BE49-F238E27FC236}">
                <a16:creationId xmlns:a16="http://schemas.microsoft.com/office/drawing/2014/main" id="{F2C009DC-B2CF-E8EF-5DD9-EBCA9DE568CB}"/>
              </a:ext>
            </a:extLst>
          </p:cNvPr>
          <p:cNvSpPr txBox="1"/>
          <p:nvPr/>
        </p:nvSpPr>
        <p:spPr>
          <a:xfrm>
            <a:off x="655156" y="5346765"/>
            <a:ext cx="1119938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U pohybu </a:t>
            </a:r>
            <a:r>
              <a:rPr lang="cs-CZ" b="1" dirty="0"/>
              <a:t>rovnoměrného přímočarého </a:t>
            </a:r>
            <a:r>
              <a:rPr lang="cs-CZ" dirty="0"/>
              <a:t>je stále stejná velikost i směr rychlosti. Rychlost má směr přímky, po níž se hmotný bod pohybuje. </a:t>
            </a:r>
          </a:p>
          <a:p>
            <a:r>
              <a:rPr lang="cs-CZ" dirty="0"/>
              <a:t>U pohybu </a:t>
            </a:r>
            <a:r>
              <a:rPr lang="cs-CZ" b="1" dirty="0"/>
              <a:t>rovnoměrného křivočarého </a:t>
            </a:r>
            <a:r>
              <a:rPr lang="cs-CZ" dirty="0"/>
              <a:t>se zachovává pouze velikost rychlosti. Její směr se mění - v každém bodě má směr tečny k dané trajektorii hmotného bodu.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56B486CB-EAB2-4111-C65F-1D5F5BD0FF6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7334" r="51476"/>
          <a:stretch>
            <a:fillRect/>
          </a:stretch>
        </p:blipFill>
        <p:spPr>
          <a:xfrm>
            <a:off x="655156" y="821872"/>
            <a:ext cx="2215763" cy="197670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7EC22C42-6CA5-F16D-6D4B-AB7DCA144F42}"/>
                  </a:ext>
                </a:extLst>
              </p:cNvPr>
              <p:cNvSpPr txBox="1"/>
              <p:nvPr/>
            </p:nvSpPr>
            <p:spPr>
              <a:xfrm>
                <a:off x="655156" y="3239156"/>
                <a:ext cx="5102032" cy="14773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Jestliže hmotný bod v čase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cs-CZ" dirty="0"/>
                  <a:t> měl uraženou dráhu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cs-CZ" dirty="0"/>
                  <a:t>, pak při výpočtu celkové dráhy musíme tento uražený úsek přičíst a celkovou dráhu vypočteme podle vztahu:</a:t>
                </a:r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>
                          <a:latin typeface="Cambria Math" panose="02040503050406030204" pitchFamily="18" charset="0"/>
                        </a:rPr>
                        <m:t>𝑠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𝑠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𝑣𝑡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7EC22C42-6CA5-F16D-6D4B-AB7DCA144F4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5156" y="3239156"/>
                <a:ext cx="5102032" cy="1477328"/>
              </a:xfrm>
              <a:prstGeom prst="rect">
                <a:avLst/>
              </a:prstGeom>
              <a:blipFill>
                <a:blip r:embed="rId3"/>
                <a:stretch>
                  <a:fillRect l="-956" t="-205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ovéPole 4">
            <a:extLst>
              <a:ext uri="{FF2B5EF4-FFF2-40B4-BE49-F238E27FC236}">
                <a16:creationId xmlns:a16="http://schemas.microsoft.com/office/drawing/2014/main" id="{2FB100EC-F8D4-0CCA-5D46-BBB8696CF19E}"/>
              </a:ext>
            </a:extLst>
          </p:cNvPr>
          <p:cNvSpPr txBox="1"/>
          <p:nvPr/>
        </p:nvSpPr>
        <p:spPr>
          <a:xfrm>
            <a:off x="647709" y="2869824"/>
            <a:ext cx="19126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Výpočet dráhy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>
                <a:extLst>
                  <a:ext uri="{FF2B5EF4-FFF2-40B4-BE49-F238E27FC236}">
                    <a16:creationId xmlns:a16="http://schemas.microsoft.com/office/drawing/2014/main" id="{FDE7216C-93C7-3DC5-752B-8E144A273E90}"/>
                  </a:ext>
                </a:extLst>
              </p:cNvPr>
              <p:cNvSpPr txBox="1"/>
              <p:nvPr/>
            </p:nvSpPr>
            <p:spPr>
              <a:xfrm>
                <a:off x="6096000" y="3239156"/>
                <a:ext cx="5388776" cy="20313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Jestliže začneme měřit čas dříve, než se hmotný bod začal pohybovat rychlostí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𝑣</m:t>
                    </m:r>
                  </m:oMath>
                </a14:m>
                <a:r>
                  <a:rPr lang="cs-CZ" dirty="0"/>
                  <a:t>, pak při výpočtu dráhy musíme od celkového času odečíst a dráhu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𝑠</m:t>
                    </m:r>
                  </m:oMath>
                </a14:m>
                <a:r>
                  <a:rPr lang="cs-CZ" dirty="0"/>
                  <a:t> vypočteme podle vztahu: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𝑠</m:t>
                      </m:r>
                      <m:r>
                        <a:rPr lang="cs-CZ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𝑣</m:t>
                      </m:r>
                      <m:r>
                        <a:rPr lang="cs-CZ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∙(</m:t>
                      </m:r>
                      <m:r>
                        <a:rPr lang="cs-CZ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  <m:r>
                        <a:rPr lang="cs-CZ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cs-CZ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e>
                        <m:sub>
                          <m:r>
                            <a:rPr lang="cs-CZ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cs-CZ" dirty="0">
                  <a:solidFill>
                    <a:srgbClr val="000000"/>
                  </a:solidFill>
                  <a:latin typeface="Tahoma" panose="020B0604030504040204" pitchFamily="34" charset="0"/>
                </a:endParaRPr>
              </a:p>
              <a:p>
                <a:r>
                  <a:rPr lang="cs-CZ" dirty="0"/>
                  <a:t>kde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cs-CZ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cs-CZ" dirty="0"/>
                  <a:t> je čas po který se hmotný bod nepohyboval a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dirty="0"/>
                  <a:t> je celkový naměřený čas.</a:t>
                </a:r>
              </a:p>
            </p:txBody>
          </p:sp>
        </mc:Choice>
        <mc:Fallback xmlns="">
          <p:sp>
            <p:nvSpPr>
              <p:cNvPr id="12" name="TextovéPole 11">
                <a:extLst>
                  <a:ext uri="{FF2B5EF4-FFF2-40B4-BE49-F238E27FC236}">
                    <a16:creationId xmlns:a16="http://schemas.microsoft.com/office/drawing/2014/main" id="{FDE7216C-93C7-3DC5-752B-8E144A273E9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96000" y="3239156"/>
                <a:ext cx="5388776" cy="2031325"/>
              </a:xfrm>
              <a:prstGeom prst="rect">
                <a:avLst/>
              </a:prstGeom>
              <a:blipFill>
                <a:blip r:embed="rId4"/>
                <a:stretch>
                  <a:fillRect l="-905" t="-1497" r="-1471" b="-359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4" name="Obrázek 13">
            <a:extLst>
              <a:ext uri="{FF2B5EF4-FFF2-40B4-BE49-F238E27FC236}">
                <a16:creationId xmlns:a16="http://schemas.microsoft.com/office/drawing/2014/main" id="{36E3EF8A-C7D5-69A5-FA4F-24D788438C0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76927" r="2823"/>
          <a:stretch>
            <a:fillRect/>
          </a:stretch>
        </p:blipFill>
        <p:spPr>
          <a:xfrm>
            <a:off x="6771961" y="799024"/>
            <a:ext cx="2117612" cy="1976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61848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24603DBE-AF33-6A3B-DA75-37596FFAB836}"/>
                  </a:ext>
                </a:extLst>
              </p:cNvPr>
              <p:cNvSpPr txBox="1"/>
              <p:nvPr/>
            </p:nvSpPr>
            <p:spPr>
              <a:xfrm>
                <a:off x="445273" y="1193281"/>
                <a:ext cx="11195437" cy="14393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Určete celkovou dráhu v kilometrech automobilu, který urazil dráhu 2500 m a pak se dál  pohyboval stálou rychlostí </a:t>
                </a:r>
              </a:p>
              <a:p>
                <a:r>
                  <a:rPr lang="cs-CZ" dirty="0"/>
                  <a:t>2 m.s</a:t>
                </a:r>
                <a:r>
                  <a:rPr lang="cs-CZ" baseline="30000" dirty="0"/>
                  <a:t>-1</a:t>
                </a:r>
                <a:r>
                  <a:rPr lang="cs-CZ" dirty="0"/>
                  <a:t> za dobu 5 minut.</a:t>
                </a:r>
              </a:p>
              <a:p>
                <a:endParaRPr lang="cs-CZ" sz="800" dirty="0"/>
              </a:p>
              <a:p>
                <a:r>
                  <a:rPr lang="cs-CZ" dirty="0"/>
                  <a:t>Řešení:</a:t>
                </a:r>
              </a:p>
              <a:p>
                <a:r>
                  <a:rPr lang="cs-CZ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=2500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=2,5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km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𝑣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=2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3,6 . 2 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km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p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 b="0" i="0" smtClean="0">
                        <a:latin typeface="Cambria Math" panose="02040503050406030204" pitchFamily="18" charset="0"/>
                      </a:rPr>
                      <m:t>=7,2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km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dirty="0"/>
                  <a:t>,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=5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min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=5 . 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60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h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≅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0,08 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h</m:t>
                    </m:r>
                  </m:oMath>
                </a14:m>
                <a:r>
                  <a:rPr lang="cs-CZ" dirty="0"/>
                  <a:t>,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s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=?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24603DBE-AF33-6A3B-DA75-37596FFAB83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5273" y="1193281"/>
                <a:ext cx="11195437" cy="1439305"/>
              </a:xfrm>
              <a:prstGeom prst="rect">
                <a:avLst/>
              </a:prstGeom>
              <a:blipFill>
                <a:blip r:embed="rId2"/>
                <a:stretch>
                  <a:fillRect l="-435" t="-2542" b="-211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" name="Přímá spojnice 5">
            <a:extLst>
              <a:ext uri="{FF2B5EF4-FFF2-40B4-BE49-F238E27FC236}">
                <a16:creationId xmlns:a16="http://schemas.microsoft.com/office/drawing/2014/main" id="{C90FC96E-1935-4652-5C63-392CF48CED67}"/>
              </a:ext>
            </a:extLst>
          </p:cNvPr>
          <p:cNvCxnSpPr/>
          <p:nvPr/>
        </p:nvCxnSpPr>
        <p:spPr>
          <a:xfrm flipV="1">
            <a:off x="445273" y="2655925"/>
            <a:ext cx="11386268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E0C2DE65-5DA8-38EF-F613-B227948AB1B5}"/>
                  </a:ext>
                </a:extLst>
              </p:cNvPr>
              <p:cNvSpPr txBox="1"/>
              <p:nvPr/>
            </p:nvSpPr>
            <p:spPr>
              <a:xfrm>
                <a:off x="445273" y="2949934"/>
                <a:ext cx="11322658" cy="17543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Výpočet: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𝑠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𝑣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𝑡</m:t>
                      </m:r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=2,5+7,2 . 0,08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km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=3,076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km</m:t>
                      </m:r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r>
                  <a:rPr lang="cs-CZ" b="1" dirty="0"/>
                  <a:t>Automobil urazil celkovou dráhu  3,076 km.</a:t>
                </a:r>
              </a:p>
            </p:txBody>
          </p:sp>
        </mc:Choice>
        <mc:Fallback xmlns="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E0C2DE65-5DA8-38EF-F613-B227948AB1B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5273" y="2949934"/>
                <a:ext cx="11322658" cy="1754326"/>
              </a:xfrm>
              <a:prstGeom prst="rect">
                <a:avLst/>
              </a:prstGeom>
              <a:blipFill>
                <a:blip r:embed="rId3"/>
                <a:stretch>
                  <a:fillRect l="-431" t="-2083" b="-451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ovéPole 4">
            <a:extLst>
              <a:ext uri="{FF2B5EF4-FFF2-40B4-BE49-F238E27FC236}">
                <a16:creationId xmlns:a16="http://schemas.microsoft.com/office/drawing/2014/main" id="{97667368-7BDE-142A-92E0-1AD7CFF36407}"/>
              </a:ext>
            </a:extLst>
          </p:cNvPr>
          <p:cNvSpPr txBox="1"/>
          <p:nvPr/>
        </p:nvSpPr>
        <p:spPr>
          <a:xfrm>
            <a:off x="445273" y="363973"/>
            <a:ext cx="96210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Příklad</a:t>
            </a:r>
          </a:p>
        </p:txBody>
      </p:sp>
    </p:spTree>
    <p:extLst>
      <p:ext uri="{BB962C8B-B14F-4D97-AF65-F5344CB8AC3E}">
        <p14:creationId xmlns:p14="http://schemas.microsoft.com/office/powerpoint/2010/main" val="313586350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97667368-7BDE-142A-92E0-1AD7CFF36407}"/>
              </a:ext>
            </a:extLst>
          </p:cNvPr>
          <p:cNvSpPr txBox="1"/>
          <p:nvPr/>
        </p:nvSpPr>
        <p:spPr>
          <a:xfrm>
            <a:off x="445273" y="363973"/>
            <a:ext cx="96210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Příklad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445274" y="852256"/>
                <a:ext cx="11255496" cy="1741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Závodní automobil se z důvodu technické závady zdržel na startu po dobu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=20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s</m:t>
                    </m:r>
                  </m:oMath>
                </a14:m>
                <a:r>
                  <a:rPr lang="cs-CZ" dirty="0"/>
                  <a:t>. Po rozjezdu se se pohyboval rychlostí 150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km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/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hod</m:t>
                    </m:r>
                  </m:oMath>
                </a14:m>
                <a:r>
                  <a:rPr lang="cs-CZ" dirty="0"/>
                  <a:t>.  Celkový čas automobilu naměřený v cíli byl  20 minut a 30 sekund. Jakou dráhu automobil během závodu urazil?</a:t>
                </a:r>
              </a:p>
              <a:p>
                <a:endParaRPr lang="cs-CZ" sz="800" dirty="0"/>
              </a:p>
              <a:p>
                <a:r>
                  <a:rPr lang="cs-CZ" dirty="0"/>
                  <a:t>Řešení: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=20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s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,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𝑣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=150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km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 .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hod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150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3,6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 .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≈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41,7 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 .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,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=20</m:t>
                    </m:r>
                  </m:oMath>
                </a14:m>
                <a:r>
                  <a:rPr lang="cs-CZ" i="1" dirty="0"/>
                  <a:t> </a:t>
                </a:r>
                <a:r>
                  <a:rPr lang="cs-CZ" dirty="0"/>
                  <a:t>min a 30 s = 1230 s, </a:t>
                </a:r>
                <a:r>
                  <a:rPr lang="cs-CZ" i="1" dirty="0"/>
                  <a:t>s</a:t>
                </a:r>
                <a:r>
                  <a:rPr lang="cs-CZ" dirty="0"/>
                  <a:t>=?</a:t>
                </a:r>
                <a:r>
                  <a:rPr lang="cs-CZ" i="1" dirty="0"/>
                  <a:t> </a:t>
                </a:r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5274" y="852256"/>
                <a:ext cx="11255496" cy="1741759"/>
              </a:xfrm>
              <a:prstGeom prst="rect">
                <a:avLst/>
              </a:prstGeom>
              <a:blipFill>
                <a:blip r:embed="rId2"/>
                <a:stretch>
                  <a:fillRect l="-433" t="-209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/>
          <p:cNvCxnSpPr/>
          <p:nvPr/>
        </p:nvCxnSpPr>
        <p:spPr>
          <a:xfrm flipV="1">
            <a:off x="445273" y="2583402"/>
            <a:ext cx="11264374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Obdélník 5"/>
              <p:cNvSpPr/>
              <p:nvPr/>
            </p:nvSpPr>
            <p:spPr>
              <a:xfrm>
                <a:off x="5207624" y="2818205"/>
                <a:ext cx="1730795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𝑠</m:t>
                      </m:r>
                      <m:r>
                        <a:rPr lang="cs-CZ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𝑣</m:t>
                      </m:r>
                      <m:r>
                        <a:rPr lang="cs-CZ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∙(</m:t>
                      </m:r>
                      <m:r>
                        <a:rPr lang="cs-CZ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  <m:r>
                        <a:rPr lang="cs-CZ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cs-CZ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e>
                        <m:sub>
                          <m:r>
                            <a:rPr lang="cs-CZ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cs-CZ" dirty="0">
                  <a:solidFill>
                    <a:srgbClr val="000000"/>
                  </a:solidFill>
                  <a:latin typeface="Tahoma" panose="020B0604030504040204" pitchFamily="34" charset="0"/>
                </a:endParaRPr>
              </a:p>
            </p:txBody>
          </p:sp>
        </mc:Choice>
        <mc:Fallback xmlns="">
          <p:sp>
            <p:nvSpPr>
              <p:cNvPr id="6" name="Obdélník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07624" y="2818205"/>
                <a:ext cx="1730795" cy="369332"/>
              </a:xfrm>
              <a:prstGeom prst="rect">
                <a:avLst/>
              </a:prstGeom>
              <a:blipFill>
                <a:blip r:embed="rId3"/>
                <a:stretch>
                  <a:fillRect b="-1639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3497246" y="3606084"/>
                <a:ext cx="515155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=41,7 ∙</m:t>
                      </m:r>
                      <m:d>
                        <m:d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1230−20</m:t>
                          </m:r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=50457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m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≈</m:t>
                      </m:r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50,5 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km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97246" y="3606084"/>
                <a:ext cx="5151550" cy="36933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ovéPole 6"/>
          <p:cNvSpPr txBox="1"/>
          <p:nvPr/>
        </p:nvSpPr>
        <p:spPr>
          <a:xfrm>
            <a:off x="4083235" y="4802819"/>
            <a:ext cx="39795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Závodní automobil urazil dráhu 50.5 km</a:t>
            </a:r>
          </a:p>
        </p:txBody>
      </p:sp>
    </p:spTree>
    <p:extLst>
      <p:ext uri="{BB962C8B-B14F-4D97-AF65-F5344CB8AC3E}">
        <p14:creationId xmlns:p14="http://schemas.microsoft.com/office/powerpoint/2010/main" val="91067004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96F8DC25-ED2E-27B7-ED5C-D0CB4F61A6A9}"/>
                  </a:ext>
                </a:extLst>
              </p:cNvPr>
              <p:cNvSpPr txBox="1"/>
              <p:nvPr/>
            </p:nvSpPr>
            <p:spPr>
              <a:xfrm>
                <a:off x="272995" y="647627"/>
                <a:ext cx="11624807" cy="16218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Chodec urazil rovnoměrným pohybem za prvních 6 sekund dráhu 9 m, za následující 4 sekundy dráhu 8 m.</a:t>
                </a:r>
              </a:p>
              <a:p>
                <a:r>
                  <a:rPr lang="cs-CZ" dirty="0"/>
                  <a:t>Jakou rychlostí se pohyboval v prvních šesti  a v následujících čtyřech sekundách? </a:t>
                </a:r>
              </a:p>
              <a:p>
                <a:r>
                  <a:rPr lang="cs-CZ" dirty="0"/>
                  <a:t>Jaká je jeho průměrná rychlost za prvních deset sekund pohybu?</a:t>
                </a:r>
              </a:p>
              <a:p>
                <a:endParaRPr lang="cs-CZ" sz="800" dirty="0"/>
              </a:p>
              <a:p>
                <a:r>
                  <a:rPr lang="cs-CZ" dirty="0"/>
                  <a:t>Řešení: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=6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s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,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𝑠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=9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=4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s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,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𝑠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=8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,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=?,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=?,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=? 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96F8DC25-ED2E-27B7-ED5C-D0CB4F61A6A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2995" y="647627"/>
                <a:ext cx="11624807" cy="1621854"/>
              </a:xfrm>
              <a:prstGeom prst="rect">
                <a:avLst/>
              </a:prstGeom>
              <a:blipFill>
                <a:blip r:embed="rId2"/>
                <a:stretch>
                  <a:fillRect l="-472" t="-1880" b="-37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>
            <a:extLst>
              <a:ext uri="{FF2B5EF4-FFF2-40B4-BE49-F238E27FC236}">
                <a16:creationId xmlns:a16="http://schemas.microsoft.com/office/drawing/2014/main" id="{4DF1B15A-D485-7BC8-0229-A276F0C2138C}"/>
              </a:ext>
            </a:extLst>
          </p:cNvPr>
          <p:cNvCxnSpPr/>
          <p:nvPr/>
        </p:nvCxnSpPr>
        <p:spPr>
          <a:xfrm>
            <a:off x="246490" y="2266122"/>
            <a:ext cx="11648661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D3CD88C0-D697-0433-780B-A3F1BEAD714C}"/>
                  </a:ext>
                </a:extLst>
              </p:cNvPr>
              <p:cNvSpPr txBox="1"/>
              <p:nvPr/>
            </p:nvSpPr>
            <p:spPr>
              <a:xfrm>
                <a:off x="272995" y="2449002"/>
                <a:ext cx="11622156" cy="29224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AutoNum type="arabicPeriod"/>
                </a:pPr>
                <a:r>
                  <a:rPr lang="cs-CZ" b="1" dirty="0"/>
                  <a:t>Pro hledané rychlosti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𝒗</m:t>
                        </m:r>
                      </m:e>
                      <m:sub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</m:oMath>
                </a14:m>
                <a:r>
                  <a:rPr lang="cs-CZ" b="1" dirty="0"/>
                  <a:t> 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𝒗</m:t>
                        </m:r>
                      </m:e>
                      <m:sub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𝟐</m:t>
                        </m:r>
                      </m:sub>
                    </m:sSub>
                  </m:oMath>
                </a14:m>
                <a:r>
                  <a:rPr lang="cs-CZ" b="1" dirty="0"/>
                  <a:t> platí: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𝑠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9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6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𝟏</m:t>
                      </m:r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𝟓</m:t>
                      </m:r>
                      <m:r>
                        <a:rPr lang="cs-CZ" b="1" i="0" smtClean="0">
                          <a:latin typeface="Cambria Math" panose="02040503050406030204" pitchFamily="18" charset="0"/>
                        </a:rPr>
                        <m:t>𝐦</m:t>
                      </m:r>
                      <m:r>
                        <a:rPr lang="cs-CZ" b="1" i="0" smtClean="0">
                          <a:latin typeface="Cambria Math" panose="02040503050406030204" pitchFamily="18" charset="0"/>
                        </a:rPr>
                        <m:t> . </m:t>
                      </m:r>
                      <m:sSup>
                        <m:sSupPr>
                          <m:ctrlPr>
                            <a:rPr lang="cs-CZ" b="1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1" i="0" smtClean="0">
                              <a:latin typeface="Cambria Math" panose="02040503050406030204" pitchFamily="18" charset="0"/>
                            </a:rPr>
                            <m:t>𝐬</m:t>
                          </m:r>
                        </m:e>
                        <m:sup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𝟏</m:t>
                          </m:r>
                        </m:sup>
                      </m:sSup>
                    </m:oMath>
                  </m:oMathPara>
                </a14:m>
                <a:endParaRPr lang="cs-CZ" b="1" dirty="0"/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𝑠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8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𝟐</m:t>
                      </m:r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cs-CZ" b="1" i="0" smtClean="0">
                          <a:latin typeface="Cambria Math" panose="02040503050406030204" pitchFamily="18" charset="0"/>
                        </a:rPr>
                        <m:t>𝐦</m:t>
                      </m:r>
                      <m:r>
                        <a:rPr lang="cs-CZ" b="1" i="0" smtClean="0">
                          <a:latin typeface="Cambria Math" panose="02040503050406030204" pitchFamily="18" charset="0"/>
                        </a:rPr>
                        <m:t> . </m:t>
                      </m:r>
                      <m:sSup>
                        <m:sSupPr>
                          <m:ctrlPr>
                            <a:rPr lang="cs-CZ" b="1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1" i="0" smtClean="0">
                              <a:latin typeface="Cambria Math" panose="02040503050406030204" pitchFamily="18" charset="0"/>
                            </a:rPr>
                            <m:t>𝐬</m:t>
                          </m:r>
                        </m:e>
                        <m:sup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𝟏</m:t>
                          </m:r>
                        </m:sup>
                      </m:sSup>
                    </m:oMath>
                  </m:oMathPara>
                </a14:m>
                <a:endParaRPr lang="cs-CZ" b="1" dirty="0"/>
              </a:p>
              <a:p>
                <a:pPr marL="342900" indent="-342900">
                  <a:buFont typeface="+mj-lt"/>
                  <a:buAutoNum type="arabicPeriod" startAt="2"/>
                </a:pPr>
                <a:r>
                  <a:rPr lang="cs-CZ" b="1" dirty="0"/>
                  <a:t> Průměrná rychlost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𝒗</m:t>
                        </m:r>
                      </m:e>
                      <m:sub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𝒑</m:t>
                        </m:r>
                      </m:sub>
                    </m:sSub>
                  </m:oMath>
                </a14:m>
                <a:r>
                  <a:rPr lang="cs-CZ" b="1" dirty="0"/>
                  <a:t> </a:t>
                </a:r>
                <a:r>
                  <a:rPr lang="cs-CZ" dirty="0"/>
                  <a:t>je určena podílem celkové dráhy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b="1" dirty="0"/>
                  <a:t> </a:t>
                </a:r>
                <a:r>
                  <a:rPr lang="cs-CZ" dirty="0"/>
                  <a:t>a celkové doby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 za kterou tuto dráhu   urazí: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𝑠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𝑠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9+8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6+4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𝟏</m:t>
                      </m:r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𝟕</m:t>
                      </m:r>
                      <m:r>
                        <a:rPr lang="cs-CZ" b="1" i="0" smtClean="0">
                          <a:latin typeface="Cambria Math" panose="02040503050406030204" pitchFamily="18" charset="0"/>
                        </a:rPr>
                        <m:t>𝐦</m:t>
                      </m:r>
                      <m:r>
                        <a:rPr lang="cs-CZ" b="1" i="0" smtClean="0">
                          <a:latin typeface="Cambria Math" panose="02040503050406030204" pitchFamily="18" charset="0"/>
                        </a:rPr>
                        <m:t> . </m:t>
                      </m:r>
                      <m:sSup>
                        <m:sSupPr>
                          <m:ctrlPr>
                            <a:rPr lang="cs-CZ" b="1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1" i="0" smtClean="0">
                              <a:latin typeface="Cambria Math" panose="02040503050406030204" pitchFamily="18" charset="0"/>
                            </a:rPr>
                            <m:t>𝐬</m:t>
                          </m:r>
                        </m:e>
                        <m:sup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𝟏</m:t>
                          </m:r>
                        </m:sup>
                      </m:sSup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D3CD88C0-D697-0433-780B-A3F1BEAD714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2995" y="2449002"/>
                <a:ext cx="11622156" cy="2922403"/>
              </a:xfrm>
              <a:prstGeom prst="rect">
                <a:avLst/>
              </a:prstGeom>
              <a:blipFill>
                <a:blip r:embed="rId3"/>
                <a:stretch>
                  <a:fillRect l="-472" t="-125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C19A45F9-5EBD-68F4-2886-B27F54ACA441}"/>
                  </a:ext>
                </a:extLst>
              </p:cNvPr>
              <p:cNvSpPr txBox="1"/>
              <p:nvPr/>
            </p:nvSpPr>
            <p:spPr>
              <a:xfrm>
                <a:off x="272995" y="5653378"/>
                <a:ext cx="11622156" cy="65877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Chodec se pohybuje první část dráhy rychlostí 1,5 </a:t>
                </a:r>
                <a14:m>
                  <m:oMath xmlns:m="http://schemas.openxmlformats.org/officeDocument/2006/math">
                    <m:r>
                      <a:rPr lang="cs-CZ" b="1" i="0" smtClean="0">
                        <a:latin typeface="Cambria Math" panose="02040503050406030204" pitchFamily="18" charset="0"/>
                      </a:rPr>
                      <m:t>𝐦</m:t>
                    </m:r>
                    <m:r>
                      <a:rPr lang="cs-CZ" b="1" i="0" smtClean="0">
                        <a:latin typeface="Cambria Math" panose="02040503050406030204" pitchFamily="18" charset="0"/>
                      </a:rPr>
                      <m:t> . </m:t>
                    </m:r>
                    <m:sSup>
                      <m:sSup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0" smtClean="0">
                            <a:latin typeface="Cambria Math" panose="02040503050406030204" pitchFamily="18" charset="0"/>
                          </a:rPr>
                          <m:t>𝐬</m:t>
                        </m:r>
                      </m:e>
                      <m:sup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𝟏</m:t>
                        </m:r>
                      </m:sup>
                    </m:sSup>
                  </m:oMath>
                </a14:m>
                <a:r>
                  <a:rPr lang="cs-CZ" b="1" dirty="0"/>
                  <a:t>, druhou část dráhy rychlostí 2 </a:t>
                </a:r>
                <a14:m>
                  <m:oMath xmlns:m="http://schemas.openxmlformats.org/officeDocument/2006/math">
                    <m:r>
                      <a:rPr lang="cs-CZ" b="1" i="0" smtClean="0">
                        <a:latin typeface="Cambria Math" panose="02040503050406030204" pitchFamily="18" charset="0"/>
                      </a:rPr>
                      <m:t>𝐦</m:t>
                    </m:r>
                    <m:r>
                      <a:rPr lang="cs-CZ" b="1" i="0" smtClean="0">
                        <a:latin typeface="Cambria Math" panose="02040503050406030204" pitchFamily="18" charset="0"/>
                      </a:rPr>
                      <m:t> . </m:t>
                    </m:r>
                    <m:sSup>
                      <m:sSup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0" smtClean="0">
                            <a:latin typeface="Cambria Math" panose="02040503050406030204" pitchFamily="18" charset="0"/>
                          </a:rPr>
                          <m:t>𝐬</m:t>
                        </m:r>
                      </m:e>
                      <m:sup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𝟏</m:t>
                        </m:r>
                      </m:sup>
                    </m:sSup>
                  </m:oMath>
                </a14:m>
                <a:r>
                  <a:rPr lang="cs-CZ" b="1" dirty="0"/>
                  <a:t>. Průměrná rychlost chodce na obou úsecích dráhy je 1,7 </a:t>
                </a:r>
                <a14:m>
                  <m:oMath xmlns:m="http://schemas.openxmlformats.org/officeDocument/2006/math">
                    <m:r>
                      <a:rPr lang="cs-CZ" b="1" i="0" smtClean="0">
                        <a:latin typeface="Cambria Math" panose="02040503050406030204" pitchFamily="18" charset="0"/>
                      </a:rPr>
                      <m:t>𝐦</m:t>
                    </m:r>
                    <m:r>
                      <a:rPr lang="cs-CZ" b="1" i="0" smtClean="0">
                        <a:latin typeface="Cambria Math" panose="02040503050406030204" pitchFamily="18" charset="0"/>
                      </a:rPr>
                      <m:t> . </m:t>
                    </m:r>
                    <m:sSup>
                      <m:sSup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0" smtClean="0">
                            <a:latin typeface="Cambria Math" panose="02040503050406030204" pitchFamily="18" charset="0"/>
                          </a:rPr>
                          <m:t>𝐬</m:t>
                        </m:r>
                      </m:e>
                      <m:sup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𝟏</m:t>
                        </m:r>
                      </m:sup>
                    </m:sSup>
                  </m:oMath>
                </a14:m>
                <a:r>
                  <a:rPr lang="cs-CZ" b="1" dirty="0"/>
                  <a:t>.</a:t>
                </a:r>
              </a:p>
            </p:txBody>
          </p:sp>
        </mc:Choice>
        <mc:Fallback xmlns="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C19A45F9-5EBD-68F4-2886-B27F54ACA44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2995" y="5653378"/>
                <a:ext cx="11622156" cy="658770"/>
              </a:xfrm>
              <a:prstGeom prst="rect">
                <a:avLst/>
              </a:prstGeom>
              <a:blipFill>
                <a:blip r:embed="rId4"/>
                <a:stretch>
                  <a:fillRect l="-472" t="-3704" b="-1388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ovéPole 3">
            <a:extLst>
              <a:ext uri="{FF2B5EF4-FFF2-40B4-BE49-F238E27FC236}">
                <a16:creationId xmlns:a16="http://schemas.microsoft.com/office/drawing/2014/main" id="{3900C015-16D2-A441-7320-BD588ED28425}"/>
              </a:ext>
            </a:extLst>
          </p:cNvPr>
          <p:cNvSpPr txBox="1"/>
          <p:nvPr/>
        </p:nvSpPr>
        <p:spPr>
          <a:xfrm>
            <a:off x="294198" y="246491"/>
            <a:ext cx="192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</a:t>
            </a:r>
          </a:p>
        </p:txBody>
      </p:sp>
    </p:spTree>
    <p:extLst>
      <p:ext uri="{BB962C8B-B14F-4D97-AF65-F5344CB8AC3E}">
        <p14:creationId xmlns:p14="http://schemas.microsoft.com/office/powerpoint/2010/main" val="4036388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C4F8A046-A3F5-7569-0CD0-F189DC360BDE}"/>
                  </a:ext>
                </a:extLst>
              </p:cNvPr>
              <p:cNvSpPr txBox="1"/>
              <p:nvPr/>
            </p:nvSpPr>
            <p:spPr>
              <a:xfrm>
                <a:off x="326003" y="739469"/>
                <a:ext cx="11465781" cy="16267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Auto se pohybovalo první polovinu své dráhy rychlostí 30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km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 .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dirty="0"/>
                  <a:t>, druhou polovinu dráhy rychlostí 50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km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 .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dirty="0"/>
                  <a:t>.</a:t>
                </a:r>
              </a:p>
              <a:p>
                <a:r>
                  <a:rPr lang="cs-CZ" dirty="0"/>
                  <a:t>Druhé auto, které vyjelo současně s prvním se pohybovalo po stejné dráze stálou rychlostí 40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km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 .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dirty="0"/>
                  <a:t>. Které z obou aut přijede do cíle dříve?</a:t>
                </a:r>
              </a:p>
              <a:p>
                <a:endParaRPr lang="cs-CZ" sz="800" dirty="0"/>
              </a:p>
              <a:p>
                <a:r>
                  <a:rPr lang="cs-CZ" dirty="0"/>
                  <a:t>Řešení: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=30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km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,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=30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km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𝑣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=40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km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,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?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C4F8A046-A3F5-7569-0CD0-F189DC360BD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6003" y="739469"/>
                <a:ext cx="11465781" cy="1626792"/>
              </a:xfrm>
              <a:prstGeom prst="rect">
                <a:avLst/>
              </a:prstGeom>
              <a:blipFill>
                <a:blip r:embed="rId2"/>
                <a:stretch>
                  <a:fillRect l="-425" t="-187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" name="Přímá spojnice 3">
            <a:extLst>
              <a:ext uri="{FF2B5EF4-FFF2-40B4-BE49-F238E27FC236}">
                <a16:creationId xmlns:a16="http://schemas.microsoft.com/office/drawing/2014/main" id="{DB1260D4-2B50-B72C-204A-C6D931469DB6}"/>
              </a:ext>
            </a:extLst>
          </p:cNvPr>
          <p:cNvCxnSpPr/>
          <p:nvPr/>
        </p:nvCxnSpPr>
        <p:spPr>
          <a:xfrm>
            <a:off x="326003" y="2366261"/>
            <a:ext cx="11489634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" name="TextovéPole 4">
            <a:extLst>
              <a:ext uri="{FF2B5EF4-FFF2-40B4-BE49-F238E27FC236}">
                <a16:creationId xmlns:a16="http://schemas.microsoft.com/office/drawing/2014/main" id="{E438DEEE-9BEE-C76C-7193-27BBA5BE6C45}"/>
              </a:ext>
            </a:extLst>
          </p:cNvPr>
          <p:cNvSpPr txBox="1"/>
          <p:nvPr/>
        </p:nvSpPr>
        <p:spPr>
          <a:xfrm>
            <a:off x="314076" y="2386836"/>
            <a:ext cx="114657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O tom, které auto přijede do cíle dříve rozhoduje porovnání průměrné rychlosti prvního auta s rychlostí druhého auta.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E2089BAA-54C2-ED4F-813D-42FFB531B66D}"/>
                  </a:ext>
                </a:extLst>
              </p:cNvPr>
              <p:cNvSpPr txBox="1"/>
              <p:nvPr/>
            </p:nvSpPr>
            <p:spPr>
              <a:xfrm>
                <a:off x="437322" y="2910175"/>
                <a:ext cx="11342535" cy="29758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Výpočet průměrné rychlosti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sub>
                    </m:sSub>
                  </m:oMath>
                </a14:m>
                <a:r>
                  <a:rPr lang="cs-CZ" dirty="0"/>
                  <a:t> prvního auta:</a:t>
                </a:r>
              </a:p>
              <a:p>
                <a:r>
                  <a:rPr lang="cs-CZ" dirty="0"/>
                  <a:t>První polovinu dráhy s projel automobil za dobu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0,5 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𝑠</m:t>
                        </m:r>
                      </m:num>
                      <m:den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𝑣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den>
                    </m:f>
                  </m:oMath>
                </a14:m>
                <a:r>
                  <a:rPr lang="cs-CZ" dirty="0"/>
                  <a:t>. Druhou polovinu dráhy ujel za dobu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0,5 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𝑠</m:t>
                        </m:r>
                      </m:num>
                      <m:den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𝑣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den>
                    </m:f>
                  </m:oMath>
                </a14:m>
                <a:r>
                  <a:rPr lang="cs-CZ" dirty="0"/>
                  <a:t>.</a:t>
                </a:r>
              </a:p>
              <a:p>
                <a:endParaRPr lang="cs-CZ" sz="800" dirty="0"/>
              </a:p>
              <a:p>
                <a:r>
                  <a:rPr lang="cs-CZ" dirty="0"/>
                  <a:t>Celou dráhu urazil první automobil za dobu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𝑠</m:t>
                        </m:r>
                      </m:num>
                      <m:den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𝑣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𝑝</m:t>
                            </m:r>
                          </m:sub>
                        </m:sSub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0,5 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𝑠</m:t>
                        </m:r>
                      </m:num>
                      <m:den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𝑣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</a:rPr>
                      <m:t>+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0,5 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𝑠</m:t>
                        </m:r>
                      </m:num>
                      <m:den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𝑣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den>
                    </m:f>
                  </m:oMath>
                </a14:m>
                <a:r>
                  <a:rPr lang="cs-CZ" dirty="0"/>
                  <a:t>.</a:t>
                </a:r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𝑠</m:t>
                          </m:r>
                        </m:num>
                        <m:den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sub>
                          </m:sSub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0,5 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𝑠</m:t>
                          </m:r>
                        </m:num>
                        <m:den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0,5 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𝑠</m:t>
                          </m:r>
                        </m:num>
                        <m:den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     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→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sub>
                          </m:sSub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0,5 </m:t>
                          </m:r>
                        </m:num>
                        <m:den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0,5</m:t>
                          </m:r>
                        </m:num>
                        <m:den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          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→          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𝑝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0,5(30+50)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km</m:t>
                      </m:r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h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r>
                  <a:rPr lang="cs-CZ" dirty="0"/>
                  <a:t>Číselně                                                         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30 . 50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0,5(30+50)</m:t>
                        </m:r>
                      </m:den>
                    </m:f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km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.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h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≈</m:t>
                    </m:r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𝟑𝟖</m:t>
                    </m:r>
                    <m:r>
                      <a:rPr lang="cs-CZ" b="1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𝐤𝐦</m:t>
                    </m:r>
                    <m:r>
                      <a:rPr lang="cs-CZ" b="1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. </m:t>
                    </m:r>
                    <m:sSup>
                      <m:sSupPr>
                        <m:ctrlPr>
                          <a:rPr lang="cs-CZ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𝐡</m:t>
                        </m:r>
                      </m:e>
                      <m:sup>
                        <m:r>
                          <a:rPr lang="cs-CZ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  <m:r>
                          <a:rPr lang="cs-CZ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𝟏</m:t>
                        </m:r>
                      </m:sup>
                    </m:sSup>
                  </m:oMath>
                </a14:m>
                <a:endParaRPr lang="cs-CZ" b="1" dirty="0"/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E2089BAA-54C2-ED4F-813D-42FFB531B66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7322" y="2910175"/>
                <a:ext cx="11342535" cy="2975879"/>
              </a:xfrm>
              <a:prstGeom prst="rect">
                <a:avLst/>
              </a:prstGeom>
              <a:blipFill>
                <a:blip r:embed="rId3"/>
                <a:stretch>
                  <a:fillRect l="-484" t="-818" b="-61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ovéPole 6">
            <a:extLst>
              <a:ext uri="{FF2B5EF4-FFF2-40B4-BE49-F238E27FC236}">
                <a16:creationId xmlns:a16="http://schemas.microsoft.com/office/drawing/2014/main" id="{594157FB-5EF0-758E-0C48-A46E7F990040}"/>
              </a:ext>
            </a:extLst>
          </p:cNvPr>
          <p:cNvSpPr txBox="1"/>
          <p:nvPr/>
        </p:nvSpPr>
        <p:spPr>
          <a:xfrm>
            <a:off x="492981" y="5971427"/>
            <a:ext cx="114657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Průměrná rychlost prvního automobilu je menší než průměrná rychlost druhého automobilu, druhý automobil </a:t>
            </a:r>
          </a:p>
          <a:p>
            <a:r>
              <a:rPr lang="cs-CZ" b="1" dirty="0"/>
              <a:t>přijede do cíle první. 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ECA2E9F2-EB69-7315-0673-BF02A69D19F4}"/>
              </a:ext>
            </a:extLst>
          </p:cNvPr>
          <p:cNvSpPr txBox="1"/>
          <p:nvPr/>
        </p:nvSpPr>
        <p:spPr>
          <a:xfrm>
            <a:off x="437322" y="240242"/>
            <a:ext cx="192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</a:t>
            </a:r>
          </a:p>
        </p:txBody>
      </p:sp>
    </p:spTree>
    <p:extLst>
      <p:ext uri="{BB962C8B-B14F-4D97-AF65-F5344CB8AC3E}">
        <p14:creationId xmlns:p14="http://schemas.microsoft.com/office/powerpoint/2010/main" val="191954684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8E76FBFB-E4DC-E049-8CBE-96AD9B76CCC7}"/>
              </a:ext>
            </a:extLst>
          </p:cNvPr>
          <p:cNvSpPr txBox="1"/>
          <p:nvPr/>
        </p:nvSpPr>
        <p:spPr>
          <a:xfrm>
            <a:off x="211015" y="265181"/>
            <a:ext cx="1168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Opakování dopravních úloh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9DE9A3E7-15CA-A799-2596-AF6EF42CE85C}"/>
                  </a:ext>
                </a:extLst>
              </p:cNvPr>
              <p:cNvSpPr txBox="1"/>
              <p:nvPr/>
            </p:nvSpPr>
            <p:spPr>
              <a:xfrm>
                <a:off x="211015" y="726846"/>
                <a:ext cx="11472985" cy="13234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Dopravní úlohy řešené v hodině matematiky na ZŠ lze rozdělit na dva typy:</a:t>
                </a:r>
              </a:p>
              <a:p>
                <a:endParaRPr lang="cs-CZ" sz="800" dirty="0"/>
              </a:p>
              <a:p>
                <a:r>
                  <a:rPr lang="cs-CZ" b="1" dirty="0"/>
                  <a:t>ÚLOHA DOHÁNĚCÍ</a:t>
                </a:r>
                <a:r>
                  <a:rPr lang="cs-CZ" dirty="0"/>
                  <a:t>, je úloha, kdy se dva např. automobily pohybují jedním směrem. První vyjede v čase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dirty="0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cs-CZ" b="0" i="1" dirty="0" smtClean="0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</m:sSub>
                  </m:oMath>
                </a14:m>
                <a:r>
                  <a:rPr lang="cs-CZ" dirty="0"/>
                  <a:t> rychlosti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</m:sSub>
                  </m:oMath>
                </a14:m>
                <a:r>
                  <a:rPr lang="cs-CZ" dirty="0"/>
                  <a:t>a druhý v čase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𝐵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 </m:t>
                        </m:r>
                      </m:sub>
                    </m:sSub>
                  </m:oMath>
                </a14:m>
                <a:r>
                  <a:rPr lang="cs-CZ" dirty="0"/>
                  <a:t>rychlostí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</m:oMath>
                </a14:m>
                <a:r>
                  <a:rPr lang="cs-CZ" dirty="0"/>
                  <a:t>. Úkolem je vypočítat, kdy a kde se potkají (dohoní). Aby úloha měla řešení, musí platit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𝑩</m:t>
                        </m:r>
                      </m:sub>
                    </m:sSub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&gt;</m:t>
                    </m:r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𝐴</m:t>
                        </m:r>
                      </m:sub>
                    </m:sSub>
                  </m:oMath>
                </a14:m>
                <a:r>
                  <a:rPr lang="cs-CZ" dirty="0"/>
                  <a:t> a zároveň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&gt;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𝐴</m:t>
                        </m:r>
                      </m:sub>
                    </m:sSub>
                  </m:oMath>
                </a14:m>
                <a:r>
                  <a:rPr lang="cs-CZ" dirty="0"/>
                  <a:t>. Řešení úlohy vychází z rovnosti ujeté dráhy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𝑠</m:t>
                    </m:r>
                  </m:oMath>
                </a14:m>
                <a:r>
                  <a:rPr lang="cs-CZ" dirty="0"/>
                  <a:t>.</a:t>
                </a:r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9DE9A3E7-15CA-A799-2596-AF6EF42CE85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1015" y="726846"/>
                <a:ext cx="11472985" cy="1323439"/>
              </a:xfrm>
              <a:prstGeom prst="rect">
                <a:avLst/>
              </a:prstGeom>
              <a:blipFill>
                <a:blip r:embed="rId2"/>
                <a:stretch>
                  <a:fillRect l="-478" t="-2304" b="-645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0" name="Přímá spojnice 9">
            <a:extLst>
              <a:ext uri="{FF2B5EF4-FFF2-40B4-BE49-F238E27FC236}">
                <a16:creationId xmlns:a16="http://schemas.microsoft.com/office/drawing/2014/main" id="{12E3638A-72CB-2EC1-BBCC-9C4C99A61FD4}"/>
              </a:ext>
            </a:extLst>
          </p:cNvPr>
          <p:cNvCxnSpPr>
            <a:cxnSpLocks/>
          </p:cNvCxnSpPr>
          <p:nvPr/>
        </p:nvCxnSpPr>
        <p:spPr>
          <a:xfrm>
            <a:off x="1359877" y="3516919"/>
            <a:ext cx="9011138" cy="0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>
            <a:extLst>
              <a:ext uri="{FF2B5EF4-FFF2-40B4-BE49-F238E27FC236}">
                <a16:creationId xmlns:a16="http://schemas.microsoft.com/office/drawing/2014/main" id="{0A63B2B1-55E8-590D-B332-0D023C1ECD47}"/>
              </a:ext>
            </a:extLst>
          </p:cNvPr>
          <p:cNvCxnSpPr/>
          <p:nvPr/>
        </p:nvCxnSpPr>
        <p:spPr>
          <a:xfrm>
            <a:off x="1352062" y="2952277"/>
            <a:ext cx="1500553" cy="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>
            <a:extLst>
              <a:ext uri="{FF2B5EF4-FFF2-40B4-BE49-F238E27FC236}">
                <a16:creationId xmlns:a16="http://schemas.microsoft.com/office/drawing/2014/main" id="{28789012-4D0B-821F-8749-4F55122C8B5D}"/>
              </a:ext>
            </a:extLst>
          </p:cNvPr>
          <p:cNvCxnSpPr>
            <a:cxnSpLocks/>
          </p:cNvCxnSpPr>
          <p:nvPr/>
        </p:nvCxnSpPr>
        <p:spPr>
          <a:xfrm>
            <a:off x="1359877" y="4108941"/>
            <a:ext cx="2203938" cy="0"/>
          </a:xfrm>
          <a:prstGeom prst="straightConnector1">
            <a:avLst/>
          </a:prstGeom>
          <a:ln w="38100">
            <a:solidFill>
              <a:schemeClr val="accent6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ovéPole 16">
            <a:extLst>
              <a:ext uri="{FF2B5EF4-FFF2-40B4-BE49-F238E27FC236}">
                <a16:creationId xmlns:a16="http://schemas.microsoft.com/office/drawing/2014/main" id="{932BC347-B89F-C869-3C27-2E528E6E64EB}"/>
              </a:ext>
            </a:extLst>
          </p:cNvPr>
          <p:cNvSpPr txBox="1"/>
          <p:nvPr/>
        </p:nvSpPr>
        <p:spPr>
          <a:xfrm>
            <a:off x="1352062" y="2481708"/>
            <a:ext cx="13989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Automobil A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ovéPole 17">
                <a:extLst>
                  <a:ext uri="{FF2B5EF4-FFF2-40B4-BE49-F238E27FC236}">
                    <a16:creationId xmlns:a16="http://schemas.microsoft.com/office/drawing/2014/main" id="{2952B84A-E217-583B-A6CE-89A3BB7707CF}"/>
                  </a:ext>
                </a:extLst>
              </p:cNvPr>
              <p:cNvSpPr txBox="1"/>
              <p:nvPr/>
            </p:nvSpPr>
            <p:spPr>
              <a:xfrm>
                <a:off x="1512276" y="2990827"/>
                <a:ext cx="1078523" cy="38151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𝐴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, </m:t>
                          </m:r>
                        </m:sub>
                      </m:sSub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𝐴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8" name="TextovéPole 17">
                <a:extLst>
                  <a:ext uri="{FF2B5EF4-FFF2-40B4-BE49-F238E27FC236}">
                    <a16:creationId xmlns:a16="http://schemas.microsoft.com/office/drawing/2014/main" id="{2952B84A-E217-583B-A6CE-89A3BB7707C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12276" y="2990827"/>
                <a:ext cx="1078523" cy="381515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TextovéPole 18">
            <a:extLst>
              <a:ext uri="{FF2B5EF4-FFF2-40B4-BE49-F238E27FC236}">
                <a16:creationId xmlns:a16="http://schemas.microsoft.com/office/drawing/2014/main" id="{33D446E6-B689-E24C-3257-D7C449FCEAE8}"/>
              </a:ext>
            </a:extLst>
          </p:cNvPr>
          <p:cNvSpPr txBox="1"/>
          <p:nvPr/>
        </p:nvSpPr>
        <p:spPr>
          <a:xfrm>
            <a:off x="1352060" y="3712229"/>
            <a:ext cx="13989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Automobil B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ovéPole 19">
                <a:extLst>
                  <a:ext uri="{FF2B5EF4-FFF2-40B4-BE49-F238E27FC236}">
                    <a16:creationId xmlns:a16="http://schemas.microsoft.com/office/drawing/2014/main" id="{760CB55D-75A7-F4F8-11A7-DDEDF1C3B533}"/>
                  </a:ext>
                </a:extLst>
              </p:cNvPr>
              <p:cNvSpPr txBox="1"/>
              <p:nvPr/>
            </p:nvSpPr>
            <p:spPr>
              <a:xfrm>
                <a:off x="1563076" y="4187351"/>
                <a:ext cx="1078523" cy="38151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𝐵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, </m:t>
                          </m:r>
                        </m:sub>
                      </m:sSub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𝐵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0" name="TextovéPole 19">
                <a:extLst>
                  <a:ext uri="{FF2B5EF4-FFF2-40B4-BE49-F238E27FC236}">
                    <a16:creationId xmlns:a16="http://schemas.microsoft.com/office/drawing/2014/main" id="{760CB55D-75A7-F4F8-11A7-DDEDF1C3B53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63076" y="4187351"/>
                <a:ext cx="1078523" cy="381515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2" name="Přímá spojnice 21">
            <a:extLst>
              <a:ext uri="{FF2B5EF4-FFF2-40B4-BE49-F238E27FC236}">
                <a16:creationId xmlns:a16="http://schemas.microsoft.com/office/drawing/2014/main" id="{C006FA0E-CE63-6F46-0969-8EF4B1D0060C}"/>
              </a:ext>
            </a:extLst>
          </p:cNvPr>
          <p:cNvCxnSpPr/>
          <p:nvPr/>
        </p:nvCxnSpPr>
        <p:spPr>
          <a:xfrm>
            <a:off x="7166708" y="2952277"/>
            <a:ext cx="0" cy="1156664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23">
            <a:extLst>
              <a:ext uri="{FF2B5EF4-FFF2-40B4-BE49-F238E27FC236}">
                <a16:creationId xmlns:a16="http://schemas.microsoft.com/office/drawing/2014/main" id="{1C1F6F30-6F0C-2E31-CF19-5B95AF35A5FD}"/>
              </a:ext>
            </a:extLst>
          </p:cNvPr>
          <p:cNvCxnSpPr>
            <a:cxnSpLocks/>
          </p:cNvCxnSpPr>
          <p:nvPr/>
        </p:nvCxnSpPr>
        <p:spPr>
          <a:xfrm>
            <a:off x="1352060" y="2851040"/>
            <a:ext cx="7817" cy="19566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26">
            <a:extLst>
              <a:ext uri="{FF2B5EF4-FFF2-40B4-BE49-F238E27FC236}">
                <a16:creationId xmlns:a16="http://schemas.microsoft.com/office/drawing/2014/main" id="{3CCE41CE-2AFF-CC58-4AEF-66382D94E205}"/>
              </a:ext>
            </a:extLst>
          </p:cNvPr>
          <p:cNvCxnSpPr>
            <a:cxnSpLocks/>
          </p:cNvCxnSpPr>
          <p:nvPr/>
        </p:nvCxnSpPr>
        <p:spPr>
          <a:xfrm>
            <a:off x="7166708" y="4108941"/>
            <a:ext cx="0" cy="69877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nice 29">
            <a:extLst>
              <a:ext uri="{FF2B5EF4-FFF2-40B4-BE49-F238E27FC236}">
                <a16:creationId xmlns:a16="http://schemas.microsoft.com/office/drawing/2014/main" id="{AC2861DF-5871-42B8-FD69-7A0DB8286F65}"/>
              </a:ext>
            </a:extLst>
          </p:cNvPr>
          <p:cNvCxnSpPr/>
          <p:nvPr/>
        </p:nvCxnSpPr>
        <p:spPr>
          <a:xfrm flipV="1">
            <a:off x="1359877" y="4704862"/>
            <a:ext cx="5806831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ovéPole 33">
                <a:extLst>
                  <a:ext uri="{FF2B5EF4-FFF2-40B4-BE49-F238E27FC236}">
                    <a16:creationId xmlns:a16="http://schemas.microsoft.com/office/drawing/2014/main" id="{5D333800-EBC5-B15F-62CE-7CE80FAF3586}"/>
                  </a:ext>
                </a:extLst>
              </p:cNvPr>
              <p:cNvSpPr txBox="1"/>
              <p:nvPr/>
            </p:nvSpPr>
            <p:spPr>
              <a:xfrm>
                <a:off x="3641970" y="4706870"/>
                <a:ext cx="100818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Dráha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𝑠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34" name="TextovéPole 33">
                <a:extLst>
                  <a:ext uri="{FF2B5EF4-FFF2-40B4-BE49-F238E27FC236}">
                    <a16:creationId xmlns:a16="http://schemas.microsoft.com/office/drawing/2014/main" id="{5D333800-EBC5-B15F-62CE-7CE80FAF358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41970" y="4706870"/>
                <a:ext cx="1008184" cy="369332"/>
              </a:xfrm>
              <a:prstGeom prst="rect">
                <a:avLst/>
              </a:prstGeom>
              <a:blipFill>
                <a:blip r:embed="rId5"/>
                <a:stretch>
                  <a:fillRect l="-4819" t="-8197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6" name="Přímá spojnice se šipkou 35">
            <a:extLst>
              <a:ext uri="{FF2B5EF4-FFF2-40B4-BE49-F238E27FC236}">
                <a16:creationId xmlns:a16="http://schemas.microsoft.com/office/drawing/2014/main" id="{E9D940B0-DD2D-323B-A775-919FDC24B33E}"/>
              </a:ext>
            </a:extLst>
          </p:cNvPr>
          <p:cNvCxnSpPr/>
          <p:nvPr/>
        </p:nvCxnSpPr>
        <p:spPr>
          <a:xfrm>
            <a:off x="1352060" y="4706870"/>
            <a:ext cx="5814648" cy="0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ovéPole 36">
            <a:extLst>
              <a:ext uri="{FF2B5EF4-FFF2-40B4-BE49-F238E27FC236}">
                <a16:creationId xmlns:a16="http://schemas.microsoft.com/office/drawing/2014/main" id="{F30AE053-1944-25DF-026D-B8EDDB6A8446}"/>
              </a:ext>
            </a:extLst>
          </p:cNvPr>
          <p:cNvSpPr txBox="1"/>
          <p:nvPr/>
        </p:nvSpPr>
        <p:spPr>
          <a:xfrm>
            <a:off x="6396892" y="2614926"/>
            <a:ext cx="15396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Místo setkání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4F446314-0784-6A69-0B89-964F06D495AC}"/>
                  </a:ext>
                </a:extLst>
              </p:cNvPr>
              <p:cNvSpPr txBox="1"/>
              <p:nvPr/>
            </p:nvSpPr>
            <p:spPr>
              <a:xfrm>
                <a:off x="4696572" y="5629523"/>
                <a:ext cx="2798856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3200" b="0" i="1" smtClean="0">
                          <a:latin typeface="Cambria Math" panose="02040503050406030204" pitchFamily="18" charset="0"/>
                        </a:rPr>
                        <m:t>𝑠</m:t>
                      </m:r>
                      <m:r>
                        <a:rPr lang="cs-CZ" sz="3200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sz="32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3200" b="0" i="1" smtClean="0">
                              <a:latin typeface="Cambria Math" panose="02040503050406030204" pitchFamily="18" charset="0"/>
                            </a:rPr>
                            <m:t>𝑠</m:t>
                          </m:r>
                        </m:e>
                        <m:sub>
                          <m:r>
                            <a:rPr lang="cs-CZ" sz="3200" b="0" i="1" smtClean="0">
                              <a:latin typeface="Cambria Math" panose="02040503050406030204" pitchFamily="18" charset="0"/>
                            </a:rPr>
                            <m:t>𝐴</m:t>
                          </m:r>
                        </m:sub>
                      </m:sSub>
                      <m:r>
                        <a:rPr lang="cs-CZ" sz="3200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sz="32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3200" b="0" i="1" smtClean="0">
                              <a:latin typeface="Cambria Math" panose="02040503050406030204" pitchFamily="18" charset="0"/>
                            </a:rPr>
                            <m:t>𝑠</m:t>
                          </m:r>
                        </m:e>
                        <m:sub>
                          <m:r>
                            <a:rPr lang="cs-CZ" sz="3200" b="0" i="1" smtClean="0">
                              <a:latin typeface="Cambria Math" panose="02040503050406030204" pitchFamily="18" charset="0"/>
                            </a:rPr>
                            <m:t>𝐵</m:t>
                          </m:r>
                        </m:sub>
                      </m:sSub>
                    </m:oMath>
                  </m:oMathPara>
                </a14:m>
                <a:endParaRPr lang="cs-CZ" sz="3200" dirty="0"/>
              </a:p>
            </p:txBody>
          </p:sp>
        </mc:Choice>
        <mc:Fallback xmlns="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4F446314-0784-6A69-0B89-964F06D495A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96572" y="5629523"/>
                <a:ext cx="2798856" cy="584775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98925512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5AA5763B-5DAD-A5E7-9E47-5D0D046FAF63}"/>
                  </a:ext>
                </a:extLst>
              </p:cNvPr>
              <p:cNvSpPr txBox="1"/>
              <p:nvPr/>
            </p:nvSpPr>
            <p:spPr>
              <a:xfrm>
                <a:off x="277445" y="278612"/>
                <a:ext cx="11472985" cy="194425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Příklad</a:t>
                </a:r>
              </a:p>
              <a:p>
                <a:r>
                  <a:rPr lang="cs-CZ" dirty="0"/>
                  <a:t>V 7 hodin a 30 minut vyjel automobil A rovnoměrnou rychlostí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50 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km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p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dirty="0"/>
                  <a:t>. V čase 8 hodin 15 minut vyjel z téhož místa a stejným směrem automobil B rychlostí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=60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km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p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 b="0" i="0" smtClean="0">
                        <a:latin typeface="Cambria Math" panose="02040503050406030204" pitchFamily="18" charset="0"/>
                      </a:rPr>
                      <m:t>.</m:t>
                    </m:r>
                  </m:oMath>
                </a14:m>
                <a:r>
                  <a:rPr lang="cs-CZ" dirty="0"/>
                  <a:t> Vypočítej za jaký čas od vyjetí prvního automobilu se potkají a kolik ujedou kilometrů k místu setkání.</a:t>
                </a:r>
              </a:p>
              <a:p>
                <a:endParaRPr lang="cs-CZ" sz="800" dirty="0"/>
              </a:p>
              <a:p>
                <a:r>
                  <a:rPr lang="cs-CZ" b="1" dirty="0"/>
                  <a:t>Řešení: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=7,5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h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=50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km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p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=8,25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h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=60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km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p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,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=0,75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h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=?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km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 ?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h</m:t>
                    </m:r>
                  </m:oMath>
                </a14:m>
                <a:r>
                  <a:rPr lang="cs-CZ" dirty="0"/>
                  <a:t>.</a:t>
                </a:r>
              </a:p>
            </p:txBody>
          </p:sp>
        </mc:Choice>
        <mc:Fallback xmlns="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5AA5763B-5DAD-A5E7-9E47-5D0D046FAF6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7445" y="278612"/>
                <a:ext cx="11472985" cy="1944250"/>
              </a:xfrm>
              <a:prstGeom prst="rect">
                <a:avLst/>
              </a:prstGeom>
              <a:blipFill>
                <a:blip r:embed="rId2"/>
                <a:stretch>
                  <a:fillRect l="-478" t="-1881" b="-62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4F2E0376-137F-54CF-086E-BC04BDFA55E5}"/>
                  </a:ext>
                </a:extLst>
              </p:cNvPr>
              <p:cNvSpPr txBox="1"/>
              <p:nvPr/>
            </p:nvSpPr>
            <p:spPr>
              <a:xfrm>
                <a:off x="211015" y="2432781"/>
                <a:ext cx="11472985" cy="37240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cs-CZ" sz="800" dirty="0"/>
              </a:p>
              <a:p>
                <a:r>
                  <a:rPr lang="cs-CZ" dirty="0"/>
                  <a:t>Do místa setkání ujeli oba automobily stejnou dráhu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 panose="02040503050406030204" pitchFamily="18" charset="0"/>
                      </a:rPr>
                      <m:t>𝒔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𝒔</m:t>
                        </m:r>
                      </m:e>
                      <m:sub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𝑨</m:t>
                        </m:r>
                      </m:sub>
                    </m:sSub>
                    <m:r>
                      <a:rPr lang="cs-CZ" b="1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𝒔</m:t>
                        </m:r>
                      </m:e>
                      <m:sub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𝑩</m:t>
                        </m:r>
                      </m:sub>
                    </m:sSub>
                  </m:oMath>
                </a14:m>
                <a:endParaRPr lang="cs-CZ" b="1" dirty="0"/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𝐴</m:t>
                          </m:r>
                        </m:sub>
                      </m:sSub>
                      <m:r>
                        <a:rPr lang="cs-CZ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𝐵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d>
                        <m:d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−∆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cs-CZ" b="0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endParaRPr lang="cs-CZ" sz="800" b="0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50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km</m:t>
                      </m:r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h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=60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km</m:t>
                      </m:r>
                      <m:r>
                        <a:rPr lang="cs-CZ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h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d>
                        <m:d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−0,75 </m:t>
                          </m:r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</m:t>
                      </m:r>
                    </m:oMath>
                  </m:oMathPara>
                </a14:m>
                <a:endParaRPr lang="cs-CZ" b="0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endParaRPr lang="cs-CZ" sz="800" b="0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 algn="ctr"/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</m:t>
                    </m:r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𝒕</m:t>
                    </m:r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𝟒</m:t>
                    </m:r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</m:t>
                    </m:r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𝟓</m:t>
                    </m:r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cs-CZ" b="1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𝐡</m:t>
                    </m:r>
                  </m:oMath>
                </a14:m>
                <a:r>
                  <a:rPr lang="cs-CZ" b="1" dirty="0"/>
                  <a:t> </a:t>
                </a:r>
              </a:p>
              <a:p>
                <a:endParaRPr lang="cs-CZ" sz="800" b="1" dirty="0"/>
              </a:p>
              <a:p>
                <a:r>
                  <a:rPr lang="cs-CZ" b="1" dirty="0"/>
                  <a:t>Automobily se potkají za 4,5 hodiny od vyjetí automobilu A, tj. v čase 12,0 hodin</a:t>
                </a:r>
              </a:p>
              <a:p>
                <a:endParaRPr lang="cs-CZ" sz="800" b="1" dirty="0"/>
              </a:p>
              <a:p>
                <a:endParaRPr lang="cs-CZ" dirty="0"/>
              </a:p>
              <a:p>
                <a:r>
                  <a:rPr lang="cs-CZ" dirty="0"/>
                  <a:t>Dráhu, kterou oba automobily ujeli vypočteme ze známé rychlosti a času:</a:t>
                </a:r>
              </a:p>
              <a:p>
                <a:r>
                  <a:rPr lang="cs-CZ" dirty="0"/>
                  <a:t>Automobil A ujel dráhu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                  →      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=50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km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h</m:t>
                        </m:r>
                      </m:e>
                      <m:sup>
                        <m: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.4,5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h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𝟐𝟐𝟓</m:t>
                    </m:r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cs-CZ" b="1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𝐤𝐦</m:t>
                    </m:r>
                  </m:oMath>
                </a14:m>
                <a:endParaRPr lang="cs-CZ" b="1" dirty="0"/>
              </a:p>
              <a:p>
                <a:r>
                  <a:rPr lang="cs-CZ" dirty="0"/>
                  <a:t>Automobil B ujel dráhu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d>
                      <m:d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−∆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    →      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=60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km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h</m:t>
                        </m:r>
                      </m:e>
                      <m:sup>
                        <m: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.</m:t>
                    </m:r>
                    <m:d>
                      <m:d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4,5−0,75</m:t>
                        </m:r>
                      </m:e>
                    </m:d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h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𝟐𝟐𝟓</m:t>
                    </m:r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cs-CZ" b="1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𝐤𝐦</m:t>
                    </m:r>
                  </m:oMath>
                </a14:m>
                <a:endParaRPr lang="cs-CZ" b="1" dirty="0"/>
              </a:p>
              <a:p>
                <a:endParaRPr lang="cs-CZ" sz="800" b="1" dirty="0"/>
              </a:p>
              <a:p>
                <a:r>
                  <a:rPr lang="cs-CZ" b="1" dirty="0"/>
                  <a:t>Dráha ujetá automobilem A i automobilem B je 225 km</a:t>
                </a:r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4F2E0376-137F-54CF-086E-BC04BDFA55E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1015" y="2432781"/>
                <a:ext cx="11472985" cy="3724096"/>
              </a:xfrm>
              <a:prstGeom prst="rect">
                <a:avLst/>
              </a:prstGeom>
              <a:blipFill>
                <a:blip r:embed="rId3"/>
                <a:stretch>
                  <a:fillRect l="-478" b="-163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" name="Přímá spojnice 3">
            <a:extLst>
              <a:ext uri="{FF2B5EF4-FFF2-40B4-BE49-F238E27FC236}">
                <a16:creationId xmlns:a16="http://schemas.microsoft.com/office/drawing/2014/main" id="{15713836-FF52-C92D-F18F-6AD404276D5D}"/>
              </a:ext>
            </a:extLst>
          </p:cNvPr>
          <p:cNvCxnSpPr/>
          <p:nvPr/>
        </p:nvCxnSpPr>
        <p:spPr>
          <a:xfrm>
            <a:off x="343877" y="2222862"/>
            <a:ext cx="1134012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Přímá spojnice 4">
            <a:extLst>
              <a:ext uri="{FF2B5EF4-FFF2-40B4-BE49-F238E27FC236}">
                <a16:creationId xmlns:a16="http://schemas.microsoft.com/office/drawing/2014/main" id="{619CC371-35D6-80A1-39A7-34224428916B}"/>
              </a:ext>
            </a:extLst>
          </p:cNvPr>
          <p:cNvCxnSpPr/>
          <p:nvPr/>
        </p:nvCxnSpPr>
        <p:spPr>
          <a:xfrm>
            <a:off x="343877" y="4684792"/>
            <a:ext cx="1134012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830754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8E76FBFB-E4DC-E049-8CBE-96AD9B76CCC7}"/>
              </a:ext>
            </a:extLst>
          </p:cNvPr>
          <p:cNvSpPr txBox="1"/>
          <p:nvPr/>
        </p:nvSpPr>
        <p:spPr>
          <a:xfrm>
            <a:off x="211015" y="265181"/>
            <a:ext cx="1168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Opakování dopravních úloh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9DE9A3E7-15CA-A799-2596-AF6EF42CE85C}"/>
                  </a:ext>
                </a:extLst>
              </p:cNvPr>
              <p:cNvSpPr txBox="1"/>
              <p:nvPr/>
            </p:nvSpPr>
            <p:spPr>
              <a:xfrm>
                <a:off x="211015" y="726846"/>
                <a:ext cx="11472985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ÚLOHA POTKÁVACÍ</a:t>
                </a:r>
                <a:r>
                  <a:rPr lang="cs-CZ" dirty="0"/>
                  <a:t>, je úloha, kdy se dva např. automobily pohybují proti sobě. První automobil vyjel z místa A v čase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dirty="0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cs-CZ" b="0" i="1" dirty="0" smtClean="0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</m:sSub>
                  </m:oMath>
                </a14:m>
                <a:r>
                  <a:rPr lang="cs-CZ" dirty="0"/>
                  <a:t> rychlosti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</m:sSub>
                  </m:oMath>
                </a14:m>
                <a:r>
                  <a:rPr lang="cs-CZ" dirty="0"/>
                  <a:t>a druhý vyjel z místa B v čase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𝐵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 </m:t>
                        </m:r>
                      </m:sub>
                    </m:sSub>
                  </m:oMath>
                </a14:m>
                <a:r>
                  <a:rPr lang="cs-CZ" dirty="0"/>
                  <a:t>rychlostí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</m:oMath>
                </a14:m>
                <a:r>
                  <a:rPr lang="cs-CZ" dirty="0"/>
                  <a:t>. Úkolem je vypočítat, kdy a kde se potkají. Řešení úlohy vychází ze součtu dráhy automobilu A </a:t>
                </a:r>
                <a:r>
                  <a:rPr lang="cs-CZ" dirty="0" err="1"/>
                  <a:t>a</a:t>
                </a:r>
                <a:r>
                  <a:rPr lang="cs-CZ" dirty="0"/>
                  <a:t> automobilu B, součet je rovem vzdálenosti míst A </a:t>
                </a:r>
                <a:r>
                  <a:rPr lang="cs-CZ" dirty="0" err="1"/>
                  <a:t>a</a:t>
                </a:r>
                <a:r>
                  <a:rPr lang="cs-CZ" dirty="0"/>
                  <a:t> B.</a:t>
                </a:r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9DE9A3E7-15CA-A799-2596-AF6EF42CE85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1015" y="726846"/>
                <a:ext cx="11472985" cy="923330"/>
              </a:xfrm>
              <a:prstGeom prst="rect">
                <a:avLst/>
              </a:prstGeom>
              <a:blipFill>
                <a:blip r:embed="rId2"/>
                <a:stretch>
                  <a:fillRect l="-478" t="-3289" r="-691" b="-921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0" name="Přímá spojnice 9">
            <a:extLst>
              <a:ext uri="{FF2B5EF4-FFF2-40B4-BE49-F238E27FC236}">
                <a16:creationId xmlns:a16="http://schemas.microsoft.com/office/drawing/2014/main" id="{12E3638A-72CB-2EC1-BBCC-9C4C99A61FD4}"/>
              </a:ext>
            </a:extLst>
          </p:cNvPr>
          <p:cNvCxnSpPr>
            <a:cxnSpLocks/>
          </p:cNvCxnSpPr>
          <p:nvPr/>
        </p:nvCxnSpPr>
        <p:spPr>
          <a:xfrm>
            <a:off x="1359877" y="3516919"/>
            <a:ext cx="9011138" cy="0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>
            <a:extLst>
              <a:ext uri="{FF2B5EF4-FFF2-40B4-BE49-F238E27FC236}">
                <a16:creationId xmlns:a16="http://schemas.microsoft.com/office/drawing/2014/main" id="{0A63B2B1-55E8-590D-B332-0D023C1ECD47}"/>
              </a:ext>
            </a:extLst>
          </p:cNvPr>
          <p:cNvCxnSpPr/>
          <p:nvPr/>
        </p:nvCxnSpPr>
        <p:spPr>
          <a:xfrm>
            <a:off x="1352062" y="2952277"/>
            <a:ext cx="1500553" cy="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>
            <a:extLst>
              <a:ext uri="{FF2B5EF4-FFF2-40B4-BE49-F238E27FC236}">
                <a16:creationId xmlns:a16="http://schemas.microsoft.com/office/drawing/2014/main" id="{28789012-4D0B-821F-8749-4F55122C8B5D}"/>
              </a:ext>
            </a:extLst>
          </p:cNvPr>
          <p:cNvCxnSpPr>
            <a:cxnSpLocks/>
          </p:cNvCxnSpPr>
          <p:nvPr/>
        </p:nvCxnSpPr>
        <p:spPr>
          <a:xfrm flipH="1">
            <a:off x="8245230" y="2933000"/>
            <a:ext cx="2125785" cy="0"/>
          </a:xfrm>
          <a:prstGeom prst="straightConnector1">
            <a:avLst/>
          </a:prstGeom>
          <a:ln w="38100">
            <a:solidFill>
              <a:schemeClr val="accent6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ovéPole 16">
            <a:extLst>
              <a:ext uri="{FF2B5EF4-FFF2-40B4-BE49-F238E27FC236}">
                <a16:creationId xmlns:a16="http://schemas.microsoft.com/office/drawing/2014/main" id="{932BC347-B89F-C869-3C27-2E528E6E64EB}"/>
              </a:ext>
            </a:extLst>
          </p:cNvPr>
          <p:cNvSpPr txBox="1"/>
          <p:nvPr/>
        </p:nvSpPr>
        <p:spPr>
          <a:xfrm>
            <a:off x="1352062" y="2481708"/>
            <a:ext cx="13989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Automobil A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ovéPole 17">
                <a:extLst>
                  <a:ext uri="{FF2B5EF4-FFF2-40B4-BE49-F238E27FC236}">
                    <a16:creationId xmlns:a16="http://schemas.microsoft.com/office/drawing/2014/main" id="{2952B84A-E217-583B-A6CE-89A3BB7707CF}"/>
                  </a:ext>
                </a:extLst>
              </p:cNvPr>
              <p:cNvSpPr txBox="1"/>
              <p:nvPr/>
            </p:nvSpPr>
            <p:spPr>
              <a:xfrm>
                <a:off x="1512276" y="2990827"/>
                <a:ext cx="1078523" cy="38151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𝐴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, </m:t>
                          </m:r>
                        </m:sub>
                      </m:sSub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𝐴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8" name="TextovéPole 17">
                <a:extLst>
                  <a:ext uri="{FF2B5EF4-FFF2-40B4-BE49-F238E27FC236}">
                    <a16:creationId xmlns:a16="http://schemas.microsoft.com/office/drawing/2014/main" id="{2952B84A-E217-583B-A6CE-89A3BB7707C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12276" y="2990827"/>
                <a:ext cx="1078523" cy="381515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TextovéPole 18">
            <a:extLst>
              <a:ext uri="{FF2B5EF4-FFF2-40B4-BE49-F238E27FC236}">
                <a16:creationId xmlns:a16="http://schemas.microsoft.com/office/drawing/2014/main" id="{33D446E6-B689-E24C-3257-D7C449FCEAE8}"/>
              </a:ext>
            </a:extLst>
          </p:cNvPr>
          <p:cNvSpPr txBox="1"/>
          <p:nvPr/>
        </p:nvSpPr>
        <p:spPr>
          <a:xfrm>
            <a:off x="8972062" y="2481708"/>
            <a:ext cx="13989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Automobil B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ovéPole 19">
                <a:extLst>
                  <a:ext uri="{FF2B5EF4-FFF2-40B4-BE49-F238E27FC236}">
                    <a16:creationId xmlns:a16="http://schemas.microsoft.com/office/drawing/2014/main" id="{760CB55D-75A7-F4F8-11A7-DDEDF1C3B533}"/>
                  </a:ext>
                </a:extLst>
              </p:cNvPr>
              <p:cNvSpPr txBox="1"/>
              <p:nvPr/>
            </p:nvSpPr>
            <p:spPr>
              <a:xfrm>
                <a:off x="8972062" y="2977784"/>
                <a:ext cx="1078523" cy="38151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𝐵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, </m:t>
                          </m:r>
                        </m:sub>
                      </m:sSub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𝐵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0" name="TextovéPole 19">
                <a:extLst>
                  <a:ext uri="{FF2B5EF4-FFF2-40B4-BE49-F238E27FC236}">
                    <a16:creationId xmlns:a16="http://schemas.microsoft.com/office/drawing/2014/main" id="{760CB55D-75A7-F4F8-11A7-DDEDF1C3B53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972062" y="2977784"/>
                <a:ext cx="1078523" cy="381515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2" name="Přímá spojnice 21">
            <a:extLst>
              <a:ext uri="{FF2B5EF4-FFF2-40B4-BE49-F238E27FC236}">
                <a16:creationId xmlns:a16="http://schemas.microsoft.com/office/drawing/2014/main" id="{C006FA0E-CE63-6F46-0969-8EF4B1D0060C}"/>
              </a:ext>
            </a:extLst>
          </p:cNvPr>
          <p:cNvCxnSpPr/>
          <p:nvPr/>
        </p:nvCxnSpPr>
        <p:spPr>
          <a:xfrm>
            <a:off x="5963139" y="2938587"/>
            <a:ext cx="0" cy="1156664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23">
            <a:extLst>
              <a:ext uri="{FF2B5EF4-FFF2-40B4-BE49-F238E27FC236}">
                <a16:creationId xmlns:a16="http://schemas.microsoft.com/office/drawing/2014/main" id="{1C1F6F30-6F0C-2E31-CF19-5B95AF35A5FD}"/>
              </a:ext>
            </a:extLst>
          </p:cNvPr>
          <p:cNvCxnSpPr>
            <a:cxnSpLocks/>
          </p:cNvCxnSpPr>
          <p:nvPr/>
        </p:nvCxnSpPr>
        <p:spPr>
          <a:xfrm>
            <a:off x="1352060" y="2851040"/>
            <a:ext cx="7817" cy="19566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26">
            <a:extLst>
              <a:ext uri="{FF2B5EF4-FFF2-40B4-BE49-F238E27FC236}">
                <a16:creationId xmlns:a16="http://schemas.microsoft.com/office/drawing/2014/main" id="{3CCE41CE-2AFF-CC58-4AEF-66382D94E205}"/>
              </a:ext>
            </a:extLst>
          </p:cNvPr>
          <p:cNvCxnSpPr>
            <a:cxnSpLocks/>
          </p:cNvCxnSpPr>
          <p:nvPr/>
        </p:nvCxnSpPr>
        <p:spPr>
          <a:xfrm>
            <a:off x="10386646" y="2881282"/>
            <a:ext cx="0" cy="192643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ovéPole 33">
                <a:extLst>
                  <a:ext uri="{FF2B5EF4-FFF2-40B4-BE49-F238E27FC236}">
                    <a16:creationId xmlns:a16="http://schemas.microsoft.com/office/drawing/2014/main" id="{5D333800-EBC5-B15F-62CE-7CE80FAF3586}"/>
                  </a:ext>
                </a:extLst>
              </p:cNvPr>
              <p:cNvSpPr txBox="1"/>
              <p:nvPr/>
            </p:nvSpPr>
            <p:spPr>
              <a:xfrm>
                <a:off x="4526824" y="5695452"/>
                <a:ext cx="3138352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3200" dirty="0"/>
                  <a:t>Dráha</a:t>
                </a:r>
                <a:r>
                  <a:rPr lang="cs-CZ" sz="2800" dirty="0"/>
                  <a:t> </a:t>
                </a:r>
                <a14:m>
                  <m:oMath xmlns:m="http://schemas.openxmlformats.org/officeDocument/2006/math">
                    <m:r>
                      <a:rPr lang="cs-CZ" sz="2800" i="1" dirty="0" smtClean="0">
                        <a:latin typeface="Cambria Math" panose="02040503050406030204" pitchFamily="18" charset="0"/>
                      </a:rPr>
                      <m:t>𝑠</m:t>
                    </m:r>
                    <m:r>
                      <a:rPr lang="cs-CZ" sz="2800" b="0" i="1" dirty="0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sz="2800" b="0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2800" b="0" i="1" dirty="0" smtClean="0"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cs-CZ" sz="2800" b="0" i="1" dirty="0" smtClean="0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</m:sSub>
                    <m:r>
                      <a:rPr lang="cs-CZ" sz="2800" b="0" i="1" dirty="0" smtClean="0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cs-CZ" sz="2800" b="0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2800" b="0" i="1" dirty="0" smtClean="0"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cs-CZ" sz="2800" b="0" i="1" dirty="0" smtClean="0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</m:oMath>
                </a14:m>
                <a:endParaRPr lang="cs-CZ" sz="2800" dirty="0"/>
              </a:p>
            </p:txBody>
          </p:sp>
        </mc:Choice>
        <mc:Fallback xmlns="">
          <p:sp>
            <p:nvSpPr>
              <p:cNvPr id="34" name="TextovéPole 33">
                <a:extLst>
                  <a:ext uri="{FF2B5EF4-FFF2-40B4-BE49-F238E27FC236}">
                    <a16:creationId xmlns:a16="http://schemas.microsoft.com/office/drawing/2014/main" id="{5D333800-EBC5-B15F-62CE-7CE80FAF358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26824" y="5695452"/>
                <a:ext cx="3138352" cy="584775"/>
              </a:xfrm>
              <a:prstGeom prst="rect">
                <a:avLst/>
              </a:prstGeom>
              <a:blipFill>
                <a:blip r:embed="rId5"/>
                <a:stretch>
                  <a:fillRect l="-5058" t="-13542" b="-33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6" name="Přímá spojnice se šipkou 35">
            <a:extLst>
              <a:ext uri="{FF2B5EF4-FFF2-40B4-BE49-F238E27FC236}">
                <a16:creationId xmlns:a16="http://schemas.microsoft.com/office/drawing/2014/main" id="{E9D940B0-DD2D-323B-A775-919FDC24B33E}"/>
              </a:ext>
            </a:extLst>
          </p:cNvPr>
          <p:cNvCxnSpPr>
            <a:cxnSpLocks/>
          </p:cNvCxnSpPr>
          <p:nvPr/>
        </p:nvCxnSpPr>
        <p:spPr>
          <a:xfrm flipV="1">
            <a:off x="1352060" y="4509477"/>
            <a:ext cx="9034586" cy="0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ovéPole 36">
            <a:extLst>
              <a:ext uri="{FF2B5EF4-FFF2-40B4-BE49-F238E27FC236}">
                <a16:creationId xmlns:a16="http://schemas.microsoft.com/office/drawing/2014/main" id="{F30AE053-1944-25DF-026D-B8EDDB6A8446}"/>
              </a:ext>
            </a:extLst>
          </p:cNvPr>
          <p:cNvSpPr txBox="1"/>
          <p:nvPr/>
        </p:nvSpPr>
        <p:spPr>
          <a:xfrm>
            <a:off x="5177691" y="2511950"/>
            <a:ext cx="15396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Místo setkání</a:t>
            </a:r>
          </a:p>
        </p:txBody>
      </p:sp>
      <p:cxnSp>
        <p:nvCxnSpPr>
          <p:cNvPr id="8" name="Přímá spojnice se šipkou 7">
            <a:extLst>
              <a:ext uri="{FF2B5EF4-FFF2-40B4-BE49-F238E27FC236}">
                <a16:creationId xmlns:a16="http://schemas.microsoft.com/office/drawing/2014/main" id="{14942DB3-C6C9-2CF9-D721-AB8744DDCB57}"/>
              </a:ext>
            </a:extLst>
          </p:cNvPr>
          <p:cNvCxnSpPr/>
          <p:nvPr/>
        </p:nvCxnSpPr>
        <p:spPr>
          <a:xfrm>
            <a:off x="1359877" y="3829378"/>
            <a:ext cx="4587629" cy="0"/>
          </a:xfrm>
          <a:prstGeom prst="straightConnector1">
            <a:avLst/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>
                <a:extLst>
                  <a:ext uri="{FF2B5EF4-FFF2-40B4-BE49-F238E27FC236}">
                    <a16:creationId xmlns:a16="http://schemas.microsoft.com/office/drawing/2014/main" id="{1986B507-8C5D-1C83-7A57-E8357831E68F}"/>
                  </a:ext>
                </a:extLst>
              </p:cNvPr>
              <p:cNvSpPr txBox="1"/>
              <p:nvPr/>
            </p:nvSpPr>
            <p:spPr>
              <a:xfrm>
                <a:off x="3173047" y="3874273"/>
                <a:ext cx="1016003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Dráha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</m:sSub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12" name="TextovéPole 11">
                <a:extLst>
                  <a:ext uri="{FF2B5EF4-FFF2-40B4-BE49-F238E27FC236}">
                    <a16:creationId xmlns:a16="http://schemas.microsoft.com/office/drawing/2014/main" id="{1986B507-8C5D-1C83-7A57-E8357831E68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73047" y="3874273"/>
                <a:ext cx="1016003" cy="369332"/>
              </a:xfrm>
              <a:prstGeom prst="rect">
                <a:avLst/>
              </a:prstGeom>
              <a:blipFill>
                <a:blip r:embed="rId6"/>
                <a:stretch>
                  <a:fillRect l="-5422" t="-10000" b="-2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3" name="Přímá spojnice se šipkou 12">
            <a:extLst>
              <a:ext uri="{FF2B5EF4-FFF2-40B4-BE49-F238E27FC236}">
                <a16:creationId xmlns:a16="http://schemas.microsoft.com/office/drawing/2014/main" id="{749FD6D3-3F1E-048B-6273-BE1585F8F516}"/>
              </a:ext>
            </a:extLst>
          </p:cNvPr>
          <p:cNvCxnSpPr>
            <a:cxnSpLocks/>
          </p:cNvCxnSpPr>
          <p:nvPr/>
        </p:nvCxnSpPr>
        <p:spPr>
          <a:xfrm>
            <a:off x="5963138" y="3828708"/>
            <a:ext cx="4423508" cy="670"/>
          </a:xfrm>
          <a:prstGeom prst="straightConnector1">
            <a:avLst/>
          </a:prstGeom>
          <a:ln w="38100">
            <a:solidFill>
              <a:schemeClr val="accent6">
                <a:lumMod val="60000"/>
                <a:lumOff val="40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ovéPole 20">
                <a:extLst>
                  <a:ext uri="{FF2B5EF4-FFF2-40B4-BE49-F238E27FC236}">
                    <a16:creationId xmlns:a16="http://schemas.microsoft.com/office/drawing/2014/main" id="{79EBB334-6533-5A39-4D1B-A9E779F938EE}"/>
                  </a:ext>
                </a:extLst>
              </p:cNvPr>
              <p:cNvSpPr txBox="1"/>
              <p:nvPr/>
            </p:nvSpPr>
            <p:spPr>
              <a:xfrm>
                <a:off x="7666891" y="3880427"/>
                <a:ext cx="103944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Dráha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𝑩</m:t>
                        </m:r>
                      </m:sub>
                    </m:sSub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21" name="TextovéPole 20">
                <a:extLst>
                  <a:ext uri="{FF2B5EF4-FFF2-40B4-BE49-F238E27FC236}">
                    <a16:creationId xmlns:a16="http://schemas.microsoft.com/office/drawing/2014/main" id="{79EBB334-6533-5A39-4D1B-A9E779F938E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66891" y="3880427"/>
                <a:ext cx="1039444" cy="369332"/>
              </a:xfrm>
              <a:prstGeom prst="rect">
                <a:avLst/>
              </a:prstGeom>
              <a:blipFill>
                <a:blip r:embed="rId7"/>
                <a:stretch>
                  <a:fillRect l="-5294" t="-10000" b="-2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TextovéPole 22">
            <a:extLst>
              <a:ext uri="{FF2B5EF4-FFF2-40B4-BE49-F238E27FC236}">
                <a16:creationId xmlns:a16="http://schemas.microsoft.com/office/drawing/2014/main" id="{D68BC419-0AA7-D7B1-3825-66334AC23D6E}"/>
              </a:ext>
            </a:extLst>
          </p:cNvPr>
          <p:cNvSpPr txBox="1"/>
          <p:nvPr/>
        </p:nvSpPr>
        <p:spPr>
          <a:xfrm>
            <a:off x="1125416" y="4866996"/>
            <a:ext cx="4689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/>
              <a:t>A</a:t>
            </a:r>
          </a:p>
        </p:txBody>
      </p:sp>
      <p:sp>
        <p:nvSpPr>
          <p:cNvPr id="25" name="TextovéPole 24">
            <a:extLst>
              <a:ext uri="{FF2B5EF4-FFF2-40B4-BE49-F238E27FC236}">
                <a16:creationId xmlns:a16="http://schemas.microsoft.com/office/drawing/2014/main" id="{4DE85B2D-B86C-2D32-EF85-637681B3A927}"/>
              </a:ext>
            </a:extLst>
          </p:cNvPr>
          <p:cNvSpPr txBox="1"/>
          <p:nvPr/>
        </p:nvSpPr>
        <p:spPr>
          <a:xfrm>
            <a:off x="10136554" y="4787582"/>
            <a:ext cx="4689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/>
              <a:t>B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86C7273B-13DF-A399-C2BB-73C8B8842EA8}"/>
                  </a:ext>
                </a:extLst>
              </p:cNvPr>
              <p:cNvSpPr txBox="1"/>
              <p:nvPr/>
            </p:nvSpPr>
            <p:spPr>
              <a:xfrm>
                <a:off x="5698368" y="4563359"/>
                <a:ext cx="49827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𝑠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86C7273B-13DF-A399-C2BB-73C8B8842EA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98368" y="4563359"/>
                <a:ext cx="498276" cy="369332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5542510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5AA5763B-5DAD-A5E7-9E47-5D0D046FAF63}"/>
                  </a:ext>
                </a:extLst>
              </p:cNvPr>
              <p:cNvSpPr txBox="1"/>
              <p:nvPr/>
            </p:nvSpPr>
            <p:spPr>
              <a:xfrm>
                <a:off x="211015" y="133808"/>
                <a:ext cx="11637108" cy="194425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Příklad</a:t>
                </a:r>
              </a:p>
              <a:p>
                <a:r>
                  <a:rPr lang="cs-CZ" dirty="0"/>
                  <a:t>V 7 hodin a 30 minut vyjel automobil A z místa A rovnoměrnou rychlostí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50 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km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p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dirty="0"/>
                  <a:t>. V čase 8 hodin 15 minut vyjel z  místa B opačným směrem automobil B rychlostí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=60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km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p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 b="0" i="0" smtClean="0">
                        <a:latin typeface="Cambria Math" panose="02040503050406030204" pitchFamily="18" charset="0"/>
                      </a:rPr>
                      <m:t>.</m:t>
                    </m:r>
                  </m:oMath>
                </a14:m>
                <a:r>
                  <a:rPr lang="cs-CZ" dirty="0"/>
                  <a:t> Vzdálenost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𝑠</m:t>
                    </m:r>
                  </m:oMath>
                </a14:m>
                <a:r>
                  <a:rPr lang="cs-CZ" dirty="0"/>
                  <a:t> míst A </a:t>
                </a:r>
                <a:r>
                  <a:rPr lang="cs-CZ" dirty="0" err="1"/>
                  <a:t>a</a:t>
                </a:r>
                <a:r>
                  <a:rPr lang="cs-CZ" dirty="0"/>
                  <a:t> B je 120 km. Vypočítej za jaký čas od vyjetí automobilu A se potkají a v jaké vzdálenosti od místa A to bude.</a:t>
                </a:r>
              </a:p>
              <a:p>
                <a:endParaRPr lang="cs-CZ" sz="800" dirty="0"/>
              </a:p>
              <a:p>
                <a:r>
                  <a:rPr lang="cs-CZ" b="1" dirty="0"/>
                  <a:t>Řešení: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=7,5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h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=50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km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p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=8,25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h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=60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km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p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,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=0,75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h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=120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km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 ?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h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𝐴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=?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km</m:t>
                    </m:r>
                  </m:oMath>
                </a14:m>
                <a:r>
                  <a:rPr lang="cs-CZ" dirty="0"/>
                  <a:t>.</a:t>
                </a:r>
              </a:p>
            </p:txBody>
          </p:sp>
        </mc:Choice>
        <mc:Fallback xmlns="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5AA5763B-5DAD-A5E7-9E47-5D0D046FAF6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1015" y="133808"/>
                <a:ext cx="11637108" cy="1944250"/>
              </a:xfrm>
              <a:prstGeom prst="rect">
                <a:avLst/>
              </a:prstGeom>
              <a:blipFill>
                <a:blip r:embed="rId2"/>
                <a:stretch>
                  <a:fillRect l="-471" t="-1881" b="-62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4F2E0376-137F-54CF-086E-BC04BDFA55E5}"/>
                  </a:ext>
                </a:extLst>
              </p:cNvPr>
              <p:cNvSpPr txBox="1"/>
              <p:nvPr/>
            </p:nvSpPr>
            <p:spPr>
              <a:xfrm>
                <a:off x="211015" y="2255696"/>
                <a:ext cx="11472985" cy="40010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cs-CZ" sz="800" dirty="0"/>
              </a:p>
              <a:p>
                <a:r>
                  <a:rPr lang="cs-CZ" dirty="0"/>
                  <a:t>Do místa setkání ujeli oba automobily stejnou dráhu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 panose="02040503050406030204" pitchFamily="18" charset="0"/>
                      </a:rPr>
                      <m:t>𝒔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𝒔</m:t>
                        </m:r>
                      </m:e>
                      <m:sub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𝑨</m:t>
                        </m:r>
                      </m:sub>
                    </m:sSub>
                    <m:r>
                      <a:rPr lang="cs-CZ" b="1" i="1" smtClean="0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𝒔</m:t>
                        </m:r>
                      </m:e>
                      <m:sub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𝑩</m:t>
                        </m:r>
                      </m:sub>
                    </m:sSub>
                    <m:r>
                      <a:rPr lang="cs-CZ" b="1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𝟏𝟐𝟎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b="1" i="0" smtClean="0">
                        <a:latin typeface="Cambria Math" panose="02040503050406030204" pitchFamily="18" charset="0"/>
                      </a:rPr>
                      <m:t>𝐤𝐦</m:t>
                    </m:r>
                  </m:oMath>
                </a14:m>
                <a:endParaRPr lang="cs-CZ" b="1" dirty="0"/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𝐴</m:t>
                          </m:r>
                        </m:sub>
                      </m:sSub>
                      <m:r>
                        <a:rPr lang="cs-CZ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𝐵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d>
                        <m:d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−∆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=120</m:t>
                      </m:r>
                    </m:oMath>
                  </m:oMathPara>
                </a14:m>
                <a:endParaRPr lang="cs-CZ" b="0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endParaRPr lang="cs-CZ" sz="800" b="0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50 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km</m:t>
                      </m:r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h</m:t>
                          </m:r>
                        </m:e>
                        <m:sup>
                          <m: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+60 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km</m:t>
                      </m:r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h</m:t>
                          </m:r>
                        </m:e>
                        <m:sup>
                          <m: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d>
                        <m:d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−0,75 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h</m:t>
                          </m:r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=120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km</m:t>
                      </m:r>
                    </m:oMath>
                  </m:oMathPara>
                </a14:m>
                <a:endParaRPr lang="cs-CZ" b="0" i="0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endParaRPr lang="cs-CZ" sz="800" b="0" i="0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 algn="ctr"/>
                <a14:m>
                  <m:oMath xmlns:m="http://schemas.openxmlformats.org/officeDocument/2006/math"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𝒕</m:t>
                    </m:r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𝟏</m:t>
                    </m:r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</m:t>
                    </m:r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𝟓</m:t>
                    </m:r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cs-CZ" b="1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𝐡</m:t>
                    </m:r>
                  </m:oMath>
                </a14:m>
                <a:r>
                  <a:rPr lang="cs-CZ" b="1" dirty="0"/>
                  <a:t> </a:t>
                </a:r>
              </a:p>
              <a:p>
                <a:endParaRPr lang="cs-CZ" sz="800" b="1" dirty="0"/>
              </a:p>
              <a:p>
                <a:r>
                  <a:rPr lang="cs-CZ" b="1" dirty="0"/>
                  <a:t>Automobily se potkají za 1,5 hodiny od vyjetí automobilu A, tj. v čase 9,0 hodin</a:t>
                </a:r>
              </a:p>
              <a:p>
                <a:endParaRPr lang="cs-CZ" sz="800" b="1" dirty="0"/>
              </a:p>
              <a:p>
                <a:endParaRPr lang="cs-CZ" dirty="0"/>
              </a:p>
              <a:p>
                <a:r>
                  <a:rPr lang="cs-CZ" dirty="0"/>
                  <a:t>Dráhu, kterou oba automobily ujeli vypočteme ze známé rychlosti a času:</a:t>
                </a:r>
              </a:p>
              <a:p>
                <a:r>
                  <a:rPr lang="cs-CZ" dirty="0"/>
                  <a:t>Automobil A ujel dráhu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                  →      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𝐴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=50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km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h</m:t>
                        </m:r>
                      </m:e>
                      <m:sup>
                        <m: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.1,5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h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𝟕𝟓</m:t>
                    </m:r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cs-CZ" b="1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𝐤𝐦</m:t>
                    </m:r>
                  </m:oMath>
                </a14:m>
                <a:endParaRPr lang="cs-CZ" b="1" dirty="0"/>
              </a:p>
              <a:p>
                <a:r>
                  <a:rPr lang="cs-CZ" dirty="0"/>
                  <a:t>Automobil B ujel dráhu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d>
                      <m:d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−∆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    →      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𝐵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=60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km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h</m:t>
                        </m:r>
                      </m:e>
                      <m:sup>
                        <m: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.</m:t>
                    </m:r>
                    <m:d>
                      <m:d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1,5−0,75</m:t>
                        </m:r>
                      </m:e>
                    </m:d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h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𝟒𝟓</m:t>
                    </m:r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cs-CZ" b="1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𝐤𝐦</m:t>
                    </m:r>
                  </m:oMath>
                </a14:m>
                <a:endParaRPr lang="cs-CZ" b="1" dirty="0"/>
              </a:p>
              <a:p>
                <a:endParaRPr lang="cs-CZ" sz="800" b="1" dirty="0"/>
              </a:p>
              <a:p>
                <a:r>
                  <a:rPr lang="cs-CZ" b="1" dirty="0"/>
                  <a:t>Dráha ujetá automobilem A je 75 km a automobilem B je 45 km. </a:t>
                </a:r>
              </a:p>
              <a:p>
                <a:endParaRPr lang="cs-CZ" b="1" dirty="0"/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4F2E0376-137F-54CF-086E-BC04BDFA55E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1015" y="2255696"/>
                <a:ext cx="11472985" cy="4001095"/>
              </a:xfrm>
              <a:prstGeom prst="rect">
                <a:avLst/>
              </a:prstGeom>
              <a:blipFill>
                <a:blip r:embed="rId3"/>
                <a:stretch>
                  <a:fillRect l="-47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" name="Přímá spojnice 3">
            <a:extLst>
              <a:ext uri="{FF2B5EF4-FFF2-40B4-BE49-F238E27FC236}">
                <a16:creationId xmlns:a16="http://schemas.microsoft.com/office/drawing/2014/main" id="{15713836-FF52-C92D-F18F-6AD404276D5D}"/>
              </a:ext>
            </a:extLst>
          </p:cNvPr>
          <p:cNvCxnSpPr/>
          <p:nvPr/>
        </p:nvCxnSpPr>
        <p:spPr>
          <a:xfrm>
            <a:off x="359507" y="2096749"/>
            <a:ext cx="1134012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Přímá spojnice 4">
            <a:extLst>
              <a:ext uri="{FF2B5EF4-FFF2-40B4-BE49-F238E27FC236}">
                <a16:creationId xmlns:a16="http://schemas.microsoft.com/office/drawing/2014/main" id="{619CC371-35D6-80A1-39A7-34224428916B}"/>
              </a:ext>
            </a:extLst>
          </p:cNvPr>
          <p:cNvCxnSpPr/>
          <p:nvPr/>
        </p:nvCxnSpPr>
        <p:spPr>
          <a:xfrm>
            <a:off x="277445" y="4494689"/>
            <a:ext cx="1134012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35337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/>
              <p:cNvSpPr txBox="1"/>
              <p:nvPr/>
            </p:nvSpPr>
            <p:spPr>
              <a:xfrm>
                <a:off x="381663" y="322216"/>
                <a:ext cx="11497586" cy="14773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Příklad:</a:t>
                </a:r>
              </a:p>
              <a:p>
                <a:r>
                  <a:rPr lang="cs-CZ" dirty="0"/>
                  <a:t>Dva hmotné body konají rovnoměrný pohyb po téže přímce, týmž směrem. První hmotný bod A se pohybuje rychlostí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=2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dirty="0"/>
                  <a:t>. Druhý hmotný bod B se pohybuje rychlostí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=4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dirty="0"/>
                  <a:t>. Počáteční vzájemná vzdálenost obou bodů je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cs-CZ" dirty="0"/>
                  <a:t>12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i="0" dirty="0" smtClean="0">
                        <a:latin typeface="Cambria Math" panose="02040503050406030204" pitchFamily="18" charset="0"/>
                      </a:rPr>
                      <m:t>m</m:t>
                    </m:r>
                  </m:oMath>
                </a14:m>
                <a:r>
                  <a:rPr lang="cs-CZ" dirty="0"/>
                  <a:t> a oba body se začnou pohybovat současně. Za jakou dobu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dirty="0"/>
                  <a:t> a v jaké vzdálenosti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𝑠</m:t>
                    </m:r>
                  </m:oMath>
                </a14:m>
                <a:r>
                  <a:rPr lang="cs-CZ" dirty="0"/>
                  <a:t> se oba body setkají.</a:t>
                </a:r>
              </a:p>
              <a:p>
                <a:r>
                  <a:rPr lang="cs-CZ" dirty="0"/>
                  <a:t>Předpoklad: Bod A je před bodem B ve směru pohybu. V opačném případě nemá úloha řešení.</a:t>
                </a:r>
              </a:p>
            </p:txBody>
          </p:sp>
        </mc:Choice>
        <mc:Fallback xmlns="">
          <p:sp>
            <p:nvSpPr>
              <p:cNvPr id="2" name="TextovéPol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1663" y="322216"/>
                <a:ext cx="11497586" cy="1477328"/>
              </a:xfrm>
              <a:prstGeom prst="rect">
                <a:avLst/>
              </a:prstGeom>
              <a:blipFill>
                <a:blip r:embed="rId2"/>
                <a:stretch>
                  <a:fillRect l="-477" t="-2479" b="-578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3" name="Skupina 2">
            <a:extLst>
              <a:ext uri="{FF2B5EF4-FFF2-40B4-BE49-F238E27FC236}">
                <a16:creationId xmlns:a16="http://schemas.microsoft.com/office/drawing/2014/main" id="{E396AFCC-9715-D485-E77C-575A363138DC}"/>
              </a:ext>
            </a:extLst>
          </p:cNvPr>
          <p:cNvGrpSpPr/>
          <p:nvPr/>
        </p:nvGrpSpPr>
        <p:grpSpPr>
          <a:xfrm>
            <a:off x="1776549" y="1848096"/>
            <a:ext cx="8630194" cy="1089182"/>
            <a:chOff x="1776549" y="1983263"/>
            <a:chExt cx="8630194" cy="1089182"/>
          </a:xfrm>
        </p:grpSpPr>
        <p:cxnSp>
          <p:nvCxnSpPr>
            <p:cNvPr id="7" name="Přímá spojnice 6"/>
            <p:cNvCxnSpPr/>
            <p:nvPr/>
          </p:nvCxnSpPr>
          <p:spPr>
            <a:xfrm flipV="1">
              <a:off x="1776549" y="2673531"/>
              <a:ext cx="8630194" cy="4354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Ovál 7"/>
            <p:cNvSpPr/>
            <p:nvPr/>
          </p:nvSpPr>
          <p:spPr>
            <a:xfrm>
              <a:off x="2595154" y="2603857"/>
              <a:ext cx="191589" cy="191589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rgbClr val="FF0000"/>
                </a:solidFill>
              </a:endParaRPr>
            </a:p>
          </p:txBody>
        </p:sp>
        <p:sp>
          <p:nvSpPr>
            <p:cNvPr id="9" name="Ovál 8"/>
            <p:cNvSpPr/>
            <p:nvPr/>
          </p:nvSpPr>
          <p:spPr>
            <a:xfrm>
              <a:off x="5560342" y="2599507"/>
              <a:ext cx="191589" cy="191589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rgbClr val="FF0000"/>
                </a:solidFill>
              </a:endParaRPr>
            </a:p>
          </p:txBody>
        </p:sp>
        <p:sp>
          <p:nvSpPr>
            <p:cNvPr id="10" name="TextovéPole 9"/>
            <p:cNvSpPr txBox="1"/>
            <p:nvPr/>
          </p:nvSpPr>
          <p:spPr>
            <a:xfrm>
              <a:off x="5503736" y="2129241"/>
              <a:ext cx="3048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A</a:t>
              </a:r>
            </a:p>
          </p:txBody>
        </p:sp>
        <p:sp>
          <p:nvSpPr>
            <p:cNvPr id="11" name="TextovéPole 10"/>
            <p:cNvSpPr txBox="1"/>
            <p:nvPr/>
          </p:nvSpPr>
          <p:spPr>
            <a:xfrm>
              <a:off x="2538548" y="2137559"/>
              <a:ext cx="3048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B</a:t>
              </a:r>
            </a:p>
          </p:txBody>
        </p:sp>
        <p:sp>
          <p:nvSpPr>
            <p:cNvPr id="14" name="Levá složená závorka 13"/>
            <p:cNvSpPr/>
            <p:nvPr/>
          </p:nvSpPr>
          <p:spPr>
            <a:xfrm rot="5400000">
              <a:off x="3961189" y="1074379"/>
              <a:ext cx="424705" cy="2773599"/>
            </a:xfrm>
            <a:prstGeom prst="leftBrace">
              <a:avLst>
                <a:gd name="adj1" fmla="val 8333"/>
                <a:gd name="adj2" fmla="val 49372"/>
              </a:avLst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5" name="TextovéPole 14"/>
                <p:cNvSpPr txBox="1"/>
                <p:nvPr/>
              </p:nvSpPr>
              <p:spPr>
                <a:xfrm>
                  <a:off x="3828463" y="1983263"/>
                  <a:ext cx="864369" cy="27699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r>
                        <a:rPr lang="cs-CZ" sz="12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cs-CZ" sz="1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𝑠</m:t>
                      </m:r>
                      <m:r>
                        <a:rPr lang="cs-CZ" sz="1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a14:m>
                  <a:r>
                    <a:rPr lang="cs-CZ" sz="1200" dirty="0"/>
                    <a:t>12 m</a:t>
                  </a:r>
                </a:p>
              </p:txBody>
            </p:sp>
          </mc:Choice>
          <mc:Fallback xmlns="">
            <p:sp>
              <p:nvSpPr>
                <p:cNvPr id="15" name="TextovéPole 14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828463" y="1983263"/>
                  <a:ext cx="864369" cy="276999"/>
                </a:xfrm>
                <a:prstGeom prst="rect">
                  <a:avLst/>
                </a:prstGeom>
                <a:blipFill>
                  <a:blip r:embed="rId3"/>
                  <a:stretch>
                    <a:fillRect b="-15217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17" name="Přímá spojnice se šipkou 16"/>
            <p:cNvCxnSpPr/>
            <p:nvPr/>
          </p:nvCxnSpPr>
          <p:spPr>
            <a:xfrm flipV="1">
              <a:off x="3096543" y="2764061"/>
              <a:ext cx="2137955" cy="0"/>
            </a:xfrm>
            <a:prstGeom prst="straightConnector1">
              <a:avLst/>
            </a:prstGeom>
            <a:ln w="38100">
              <a:solidFill>
                <a:schemeClr val="accent1">
                  <a:lumMod val="60000"/>
                  <a:lumOff val="4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TextovéPole 17"/>
            <p:cNvSpPr txBox="1"/>
            <p:nvPr/>
          </p:nvSpPr>
          <p:spPr>
            <a:xfrm>
              <a:off x="3740291" y="2795446"/>
              <a:ext cx="1040715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200" dirty="0"/>
                <a:t>Směr pohybu</a:t>
              </a: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ovéPole 18"/>
              <p:cNvSpPr txBox="1"/>
              <p:nvPr/>
            </p:nvSpPr>
            <p:spPr>
              <a:xfrm>
                <a:off x="1055893" y="2892135"/>
                <a:ext cx="10720251" cy="6699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Řešení: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=2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, 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=4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dirty="0"/>
                  <a:t>,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=12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m</m:t>
                    </m:r>
                  </m:oMath>
                </a14:m>
                <a:r>
                  <a:rPr lang="cs-CZ" dirty="0"/>
                  <a:t>,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=?, 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=?</m:t>
                    </m:r>
                  </m:oMath>
                </a14:m>
                <a:r>
                  <a:rPr lang="cs-CZ" dirty="0"/>
                  <a:t> </a:t>
                </a:r>
              </a:p>
            </p:txBody>
          </p:sp>
        </mc:Choice>
        <mc:Fallback xmlns="">
          <p:sp>
            <p:nvSpPr>
              <p:cNvPr id="19" name="TextovéPol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55893" y="2892135"/>
                <a:ext cx="10720251" cy="669992"/>
              </a:xfrm>
              <a:prstGeom prst="rect">
                <a:avLst/>
              </a:prstGeom>
              <a:blipFill>
                <a:blip r:embed="rId4"/>
                <a:stretch>
                  <a:fillRect l="-455" t="-4545" b="-10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1" name="Přímá spojnice 20"/>
          <p:cNvCxnSpPr/>
          <p:nvPr/>
        </p:nvCxnSpPr>
        <p:spPr>
          <a:xfrm>
            <a:off x="1084174" y="3626045"/>
            <a:ext cx="10075817" cy="814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ovéPole 22"/>
              <p:cNvSpPr txBox="1"/>
              <p:nvPr/>
            </p:nvSpPr>
            <p:spPr>
              <a:xfrm>
                <a:off x="1084174" y="3748520"/>
                <a:ext cx="10104098" cy="248459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Bod B dohání bod A </a:t>
                </a:r>
                <a:r>
                  <a:rPr lang="cs-CZ" dirty="0" err="1"/>
                  <a:t>a</a:t>
                </a:r>
                <a:r>
                  <a:rPr lang="cs-CZ" dirty="0"/>
                  <a:t> bod A urazí dráhu k místu setkání o 12 m kratší než bod B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𝑆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𝐴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𝑆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𝐵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−12 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𝐴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𝐵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−12 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cs-CZ" b="0" i="1" dirty="0">
                  <a:latin typeface="Cambria Math" panose="02040503050406030204" pitchFamily="18" charset="0"/>
                </a:endParaRPr>
              </a:p>
              <a:p>
                <a:endParaRPr lang="cs-CZ" sz="800" b="0" i="1" dirty="0">
                  <a:latin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dirty="0" smtClean="0">
                          <a:latin typeface="Cambria Math" panose="02040503050406030204" pitchFamily="18" charset="0"/>
                        </a:rPr>
                        <m:t>2 </m:t>
                      </m:r>
                      <m:r>
                        <m:rPr>
                          <m:sty m:val="p"/>
                        </m:rPr>
                        <a:rPr lang="cs-CZ" b="0" i="0" dirty="0" smtClean="0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b="0" i="0" dirty="0" smtClean="0">
                          <a:latin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 b="0" i="1" dirty="0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dirty="0" smtClean="0">
                              <a:latin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b="0" i="1" dirty="0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cs-CZ" b="0" i="1" dirty="0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cs-CZ" b="0" i="1" dirty="0" smtClean="0"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cs-CZ" b="0" i="1" dirty="0" smtClean="0">
                          <a:latin typeface="Cambria Math" panose="02040503050406030204" pitchFamily="18" charset="0"/>
                        </a:rPr>
                        <m:t>=4 </m:t>
                      </m:r>
                      <m:r>
                        <m:rPr>
                          <m:sty m:val="p"/>
                        </m:rPr>
                        <a:rPr lang="cs-CZ" b="0" i="0" dirty="0" smtClean="0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b="0" i="0" dirty="0" smtClean="0">
                          <a:latin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 b="0" i="1" dirty="0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dirty="0" smtClean="0">
                              <a:latin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b="0" i="1" dirty="0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cs-CZ" b="0" i="1" dirty="0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cs-CZ" b="0" i="1" dirty="0" smtClean="0"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cs-CZ" b="0" i="1" dirty="0" smtClean="0">
                          <a:latin typeface="Cambria Math" panose="02040503050406030204" pitchFamily="18" charset="0"/>
                        </a:rPr>
                        <m:t>−12 </m:t>
                      </m:r>
                      <m:r>
                        <m:rPr>
                          <m:sty m:val="p"/>
                        </m:rPr>
                        <a:rPr lang="cs-CZ" b="0" i="0" dirty="0" smtClean="0">
                          <a:latin typeface="Cambria Math" panose="02040503050406030204" pitchFamily="18" charset="0"/>
                        </a:rPr>
                        <m:t>m</m:t>
                      </m:r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pPr algn="ctr"/>
                <a:r>
                  <a:rPr lang="cs-CZ" dirty="0"/>
                  <a:t>       </a:t>
                </a:r>
                <a14:m>
                  <m:oMath xmlns:m="http://schemas.openxmlformats.org/officeDocument/2006/math"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12</m:t>
                        </m:r>
                      </m:num>
                      <m:den>
                        <m:r>
                          <a:rPr lang="cs-CZ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s</m:t>
                    </m:r>
                    <m:r>
                      <a:rPr lang="cs-CZ" b="0" i="0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     </m:t>
                    </m:r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         </m:t>
                    </m:r>
                    <m:r>
                      <a:rPr lang="cs-CZ" b="0" i="1" dirty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  <m:r>
                      <a:rPr lang="cs-CZ" b="0" i="1" dirty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=6 </m:t>
                    </m:r>
                    <m:r>
                      <m:rPr>
                        <m:sty m:val="p"/>
                      </m:rPr>
                      <a:rPr lang="cs-CZ" b="0" i="0" dirty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s</m:t>
                    </m:r>
                  </m:oMath>
                </a14:m>
                <a:endParaRPr lang="cs-CZ" dirty="0">
                  <a:solidFill>
                    <a:srgbClr val="FF0000"/>
                  </a:solidFill>
                </a:endParaRPr>
              </a:p>
              <a:p>
                <a:endParaRPr lang="cs-CZ" sz="800" dirty="0"/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.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dirty="0"/>
                  <a:t>      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</m:oMath>
                </a14:m>
                <a:r>
                  <a:rPr lang="cs-CZ" dirty="0"/>
                  <a:t>  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dirty="0" smtClean="0"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cs-CZ" b="0" i="1" dirty="0" smtClean="0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  <m:r>
                      <a:rPr lang="cs-CZ" b="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cs-CZ" dirty="0"/>
                  <a:t> 4</a:t>
                </a:r>
                <a14:m>
                  <m:oMath xmlns:m="http://schemas.openxmlformats.org/officeDocument/2006/math">
                    <m:r>
                      <a:rPr lang="cs-CZ" b="0" i="0" dirty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dirty="0"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 dirty="0">
                        <a:latin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i="1" dirty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dirty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i="1" dirty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  <m:r>
                      <a:rPr lang="cs-CZ" b="0" i="1" dirty="0" smtClean="0">
                        <a:latin typeface="Cambria Math" panose="02040503050406030204" pitchFamily="18" charset="0"/>
                      </a:rPr>
                      <m:t>.6 </m:t>
                    </m:r>
                    <m:r>
                      <m:rPr>
                        <m:sty m:val="p"/>
                      </m:rPr>
                      <a:rPr lang="cs-CZ" b="0" i="0" dirty="0" smtClean="0">
                        <a:latin typeface="Cambria Math" panose="02040503050406030204" pitchFamily="18" charset="0"/>
                      </a:rPr>
                      <m:t>s</m:t>
                    </m:r>
                  </m:oMath>
                </a14:m>
                <a:r>
                  <a:rPr lang="cs-CZ" dirty="0"/>
                  <a:t>          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</m:oMath>
                </a14:m>
                <a:r>
                  <a:rPr lang="cs-CZ" dirty="0"/>
                  <a:t>    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dirty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dirty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cs-CZ" b="0" i="1" dirty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  <m:r>
                      <a:rPr lang="cs-CZ" b="0" i="1" dirty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=24 </m:t>
                    </m:r>
                    <m:r>
                      <m:rPr>
                        <m:sty m:val="p"/>
                      </m:rPr>
                      <a:rPr lang="cs-CZ" b="0" i="0" dirty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m</m:t>
                    </m:r>
                  </m:oMath>
                </a14:m>
                <a:endParaRPr lang="cs-CZ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23" name="TextovéPole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84174" y="3748520"/>
                <a:ext cx="10104098" cy="2484591"/>
              </a:xfrm>
              <a:prstGeom prst="rect">
                <a:avLst/>
              </a:prstGeom>
              <a:blipFill>
                <a:blip r:embed="rId5"/>
                <a:stretch>
                  <a:fillRect l="-543" t="-1474" b="-319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TextovéPole 23"/>
          <p:cNvSpPr txBox="1"/>
          <p:nvPr/>
        </p:nvSpPr>
        <p:spPr>
          <a:xfrm>
            <a:off x="500743" y="6310490"/>
            <a:ext cx="111818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Hmotné body A </a:t>
            </a:r>
            <a:r>
              <a:rPr lang="cs-CZ" b="1" dirty="0" err="1"/>
              <a:t>a</a:t>
            </a:r>
            <a:r>
              <a:rPr lang="cs-CZ" b="1" dirty="0"/>
              <a:t> B se potkají za 6 s ve vzdálenosti 24 m od místa, ze kterého se začal pohybovat bod B.</a:t>
            </a:r>
          </a:p>
        </p:txBody>
      </p:sp>
    </p:spTree>
    <p:extLst>
      <p:ext uri="{BB962C8B-B14F-4D97-AF65-F5344CB8AC3E}">
        <p14:creationId xmlns:p14="http://schemas.microsoft.com/office/powerpoint/2010/main" val="215936292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/>
              <p:cNvSpPr txBox="1"/>
              <p:nvPr/>
            </p:nvSpPr>
            <p:spPr>
              <a:xfrm>
                <a:off x="348343" y="243840"/>
                <a:ext cx="11486606" cy="23751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Příklad:</a:t>
                </a:r>
              </a:p>
              <a:p>
                <a:endParaRPr lang="cs-CZ" dirty="0"/>
              </a:p>
              <a:p>
                <a:r>
                  <a:rPr lang="cs-CZ" dirty="0"/>
                  <a:t>Automobil A (viz obrázek) vzdálený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cs-CZ" dirty="0"/>
                  <a:t> 800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i="0" dirty="0" smtClean="0">
                        <a:latin typeface="Cambria Math" panose="02040503050406030204" pitchFamily="18" charset="0"/>
                      </a:rPr>
                      <m:t>m</m:t>
                    </m:r>
                  </m:oMath>
                </a14:m>
                <a:r>
                  <a:rPr lang="cs-CZ" dirty="0"/>
                  <a:t> od křižovatky jede rychlostí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cs-CZ" dirty="0"/>
                  <a:t> 80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i="0" dirty="0" smtClean="0">
                        <a:latin typeface="Cambria Math" panose="02040503050406030204" pitchFamily="18" charset="0"/>
                      </a:rPr>
                      <m:t>km</m:t>
                    </m:r>
                    <m:r>
                      <a:rPr lang="cs-CZ" i="1" dirty="0" smtClean="0">
                        <a:latin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i="1" dirty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dirty="0" smtClean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p>
                        <m:r>
                          <a:rPr lang="cs-CZ" b="0" i="1" dirty="0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dirty="0"/>
                  <a:t>. Automobil B pohybující se na druhé silnici je ve vzdálenosti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cs-CZ" dirty="0"/>
                  <a:t>600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i="0" dirty="0" smtClean="0">
                        <a:latin typeface="Cambria Math" panose="02040503050406030204" pitchFamily="18" charset="0"/>
                      </a:rPr>
                      <m:t>m</m:t>
                    </m:r>
                  </m:oMath>
                </a14:m>
                <a:r>
                  <a:rPr lang="cs-CZ" dirty="0"/>
                  <a:t> od křižovatky. Jakou stálou rychlostí se pohyboval automobil B, jestliže na křižovatce došlo ke srážce obou vozidel</a:t>
                </a:r>
              </a:p>
              <a:p>
                <a:endParaRPr lang="cs-CZ" dirty="0"/>
              </a:p>
              <a:p>
                <a:r>
                  <a:rPr lang="cs-CZ" dirty="0"/>
                  <a:t>Řešení: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𝐴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=80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km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,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𝑠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𝐴</m:t>
                              </m:r>
                            </m:sub>
                          </m:s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=800 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m</m:t>
                          </m:r>
                          <m:r>
                            <a:rPr lang="cs-CZ" b="0" i="0" smtClean="0">
                              <a:latin typeface="Cambria Math" panose="02040503050406030204" pitchFamily="18" charset="0"/>
                            </a:rPr>
                            <m:t>, </m:t>
                          </m:r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𝑠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𝐵</m:t>
                              </m:r>
                            </m:sub>
                          </m:s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=600 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m</m:t>
                          </m:r>
                          <m:r>
                            <a:rPr lang="cs-CZ" b="0" i="0" smtClean="0">
                              <a:latin typeface="Cambria Math" panose="02040503050406030204" pitchFamily="18" charset="0"/>
                            </a:rPr>
                            <m:t>, 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𝐵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=?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" name="TextovéPol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8343" y="243840"/>
                <a:ext cx="11486606" cy="2375137"/>
              </a:xfrm>
              <a:prstGeom prst="rect">
                <a:avLst/>
              </a:prstGeom>
              <a:blipFill>
                <a:blip r:embed="rId2"/>
                <a:stretch>
                  <a:fillRect l="-425" t="-128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" name="Přímá spojnice 3"/>
          <p:cNvCxnSpPr/>
          <p:nvPr/>
        </p:nvCxnSpPr>
        <p:spPr>
          <a:xfrm>
            <a:off x="339634" y="2612571"/>
            <a:ext cx="11504023" cy="870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5"/>
          <p:cNvCxnSpPr/>
          <p:nvPr/>
        </p:nvCxnSpPr>
        <p:spPr>
          <a:xfrm>
            <a:off x="1719943" y="2708366"/>
            <a:ext cx="0" cy="2812868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 flipV="1">
            <a:off x="348343" y="4149633"/>
            <a:ext cx="3021874" cy="1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>
            <a:off x="1519644" y="3191760"/>
            <a:ext cx="0" cy="90000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ál 13"/>
          <p:cNvSpPr/>
          <p:nvPr/>
        </p:nvSpPr>
        <p:spPr>
          <a:xfrm>
            <a:off x="1667689" y="3124073"/>
            <a:ext cx="130628" cy="130628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vál 14"/>
          <p:cNvSpPr/>
          <p:nvPr/>
        </p:nvSpPr>
        <p:spPr>
          <a:xfrm>
            <a:off x="3100252" y="4075484"/>
            <a:ext cx="130628" cy="130628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ovéPole 17"/>
              <p:cNvSpPr txBox="1"/>
              <p:nvPr/>
            </p:nvSpPr>
            <p:spPr>
              <a:xfrm>
                <a:off x="799009" y="3425168"/>
                <a:ext cx="627018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1200" dirty="0"/>
                  <a:t>600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sz="1200" i="0" dirty="0" smtClean="0">
                        <a:latin typeface="Cambria Math" panose="02040503050406030204" pitchFamily="18" charset="0"/>
                      </a:rPr>
                      <m:t>m</m:t>
                    </m:r>
                  </m:oMath>
                </a14:m>
                <a:endParaRPr lang="cs-CZ" sz="1200" dirty="0"/>
              </a:p>
            </p:txBody>
          </p:sp>
        </mc:Choice>
        <mc:Fallback xmlns="">
          <p:sp>
            <p:nvSpPr>
              <p:cNvPr id="18" name="TextovéPole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99009" y="3425168"/>
                <a:ext cx="627018" cy="276999"/>
              </a:xfrm>
              <a:prstGeom prst="rect">
                <a:avLst/>
              </a:prstGeom>
              <a:blipFill>
                <a:blip r:embed="rId3"/>
                <a:stretch>
                  <a:fillRect t="-2222" b="-1777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1" name="Přímá spojnice se šipkou 20"/>
          <p:cNvCxnSpPr/>
          <p:nvPr/>
        </p:nvCxnSpPr>
        <p:spPr>
          <a:xfrm flipV="1">
            <a:off x="1785257" y="4362994"/>
            <a:ext cx="1380309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ovéPole 21"/>
              <p:cNvSpPr txBox="1"/>
              <p:nvPr/>
            </p:nvSpPr>
            <p:spPr>
              <a:xfrm>
                <a:off x="2161902" y="4477911"/>
                <a:ext cx="627018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1200" dirty="0"/>
                  <a:t>800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sz="1200" i="0" dirty="0" smtClean="0">
                        <a:latin typeface="Cambria Math" panose="02040503050406030204" pitchFamily="18" charset="0"/>
                      </a:rPr>
                      <m:t>m</m:t>
                    </m:r>
                  </m:oMath>
                </a14:m>
                <a:endParaRPr lang="cs-CZ" sz="1200" dirty="0"/>
              </a:p>
            </p:txBody>
          </p:sp>
        </mc:Choice>
        <mc:Fallback xmlns="">
          <p:sp>
            <p:nvSpPr>
              <p:cNvPr id="22" name="TextovéPole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61902" y="4477911"/>
                <a:ext cx="627018" cy="276999"/>
              </a:xfrm>
              <a:prstGeom prst="rect">
                <a:avLst/>
              </a:prstGeom>
              <a:blipFill>
                <a:blip r:embed="rId4"/>
                <a:stretch>
                  <a:fillRect l="-971" t="-2222" b="-1777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ovéPole 22"/>
              <p:cNvSpPr txBox="1"/>
              <p:nvPr/>
            </p:nvSpPr>
            <p:spPr>
              <a:xfrm>
                <a:off x="3462743" y="2708366"/>
                <a:ext cx="8427722" cy="30961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Čas, za který automobily dorazí do křižovatky je stejný (dojde ke srážce)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𝐴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𝐵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𝑡</m:t>
                      </m:r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Za dobu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dirty="0"/>
                  <a:t> urazí automobil A dráhu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.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dirty="0"/>
                  <a:t> a tedy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𝑠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𝑣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</m:sSub>
                      </m:den>
                    </m:f>
                  </m:oMath>
                </a14:m>
                <a:endParaRPr lang="cs-CZ" b="0" dirty="0"/>
              </a:p>
              <a:p>
                <a:endParaRPr lang="cs-CZ" b="0" dirty="0"/>
              </a:p>
              <a:p>
                <a:r>
                  <a:rPr lang="cs-CZ" dirty="0"/>
                  <a:t>automobil B za dobu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dirty="0"/>
                  <a:t> urazí dráhu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𝑠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  <m:r>
                      <a:rPr lang="cs-CZ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  <m:r>
                      <a:rPr lang="cs-CZ" i="1">
                        <a:latin typeface="Cambria Math" panose="02040503050406030204" pitchFamily="18" charset="0"/>
                      </a:rPr>
                      <m:t>.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dirty="0"/>
                  <a:t> a tedy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</a:rPr>
                      <m:t>𝑡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𝑠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𝐵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𝑣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𝐵</m:t>
                            </m:r>
                          </m:sub>
                        </m:sSub>
                      </m:den>
                    </m:f>
                  </m:oMath>
                </a14:m>
                <a:endParaRPr lang="cs-CZ" dirty="0"/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𝑠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𝐵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cs-CZ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𝐵</m:t>
                              </m:r>
                            </m:sub>
                          </m:sSub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𝑠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𝐴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𝐴</m:t>
                              </m:r>
                            </m:sub>
                          </m:sSub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        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→         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𝐵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𝑠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𝐵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𝑠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𝐴</m:t>
                              </m:r>
                            </m:sub>
                          </m:sSub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𝐴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      →            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𝐵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600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800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∙80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km</m:t>
                      </m:r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h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=60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km</m:t>
                      </m:r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h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  <a:p>
                <a:endParaRPr lang="cs-CZ" dirty="0"/>
              </a:p>
            </p:txBody>
          </p:sp>
        </mc:Choice>
        <mc:Fallback xmlns="">
          <p:sp>
            <p:nvSpPr>
              <p:cNvPr id="23" name="TextovéPole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62743" y="2708366"/>
                <a:ext cx="8427722" cy="3096169"/>
              </a:xfrm>
              <a:prstGeom prst="rect">
                <a:avLst/>
              </a:prstGeom>
              <a:blipFill>
                <a:blip r:embed="rId5"/>
                <a:stretch>
                  <a:fillRect l="-578" t="-98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TextovéPole 23"/>
          <p:cNvSpPr txBox="1"/>
          <p:nvPr/>
        </p:nvSpPr>
        <p:spPr>
          <a:xfrm>
            <a:off x="1862544" y="3013821"/>
            <a:ext cx="2198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B</a:t>
            </a:r>
          </a:p>
        </p:txBody>
      </p:sp>
      <p:sp>
        <p:nvSpPr>
          <p:cNvPr id="25" name="TextovéPole 24"/>
          <p:cNvSpPr txBox="1"/>
          <p:nvPr/>
        </p:nvSpPr>
        <p:spPr>
          <a:xfrm>
            <a:off x="3007725" y="3648348"/>
            <a:ext cx="2198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A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ovéPole 25"/>
              <p:cNvSpPr txBox="1"/>
              <p:nvPr/>
            </p:nvSpPr>
            <p:spPr>
              <a:xfrm>
                <a:off x="3462743" y="5921829"/>
                <a:ext cx="6647908" cy="37555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Automobil B se pohyboval rychlostí o velikosti 60 </a:t>
                </a:r>
                <a14:m>
                  <m:oMath xmlns:m="http://schemas.openxmlformats.org/officeDocument/2006/math">
                    <m:r>
                      <a:rPr lang="cs-CZ" b="1" i="0" smtClean="0">
                        <a:latin typeface="Cambria Math" panose="02040503050406030204" pitchFamily="18" charset="0"/>
                      </a:rPr>
                      <m:t>𝐤𝐦</m:t>
                    </m:r>
                    <m:r>
                      <a:rPr lang="cs-CZ" b="1" i="0" smtClean="0">
                        <a:latin typeface="Cambria Math" panose="02040503050406030204" pitchFamily="18" charset="0"/>
                      </a:rPr>
                      <m:t>.</m:t>
                    </m:r>
                    <m:sSup>
                      <m:sSup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0" smtClean="0">
                            <a:latin typeface="Cambria Math" panose="02040503050406030204" pitchFamily="18" charset="0"/>
                          </a:rPr>
                          <m:t>𝐡</m:t>
                        </m:r>
                      </m:e>
                      <m:sup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𝟏</m:t>
                        </m:r>
                      </m:sup>
                    </m:sSup>
                  </m:oMath>
                </a14:m>
                <a:endParaRPr lang="cs-CZ" b="1" dirty="0"/>
              </a:p>
            </p:txBody>
          </p:sp>
        </mc:Choice>
        <mc:Fallback xmlns="">
          <p:sp>
            <p:nvSpPr>
              <p:cNvPr id="26" name="TextovéPole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62743" y="5921829"/>
                <a:ext cx="6647908" cy="375552"/>
              </a:xfrm>
              <a:prstGeom prst="rect">
                <a:avLst/>
              </a:prstGeom>
              <a:blipFill>
                <a:blip r:embed="rId6"/>
                <a:stretch>
                  <a:fillRect l="-733" t="-6452" b="-2419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se šipkou 4"/>
          <p:cNvCxnSpPr>
            <a:stCxn id="25" idx="1"/>
          </p:cNvCxnSpPr>
          <p:nvPr/>
        </p:nvCxnSpPr>
        <p:spPr>
          <a:xfrm flipH="1" flipV="1">
            <a:off x="2623127" y="3823855"/>
            <a:ext cx="360000" cy="0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se šipkou 7"/>
          <p:cNvCxnSpPr>
            <a:stCxn id="24" idx="2"/>
          </p:cNvCxnSpPr>
          <p:nvPr/>
        </p:nvCxnSpPr>
        <p:spPr>
          <a:xfrm>
            <a:off x="1972490" y="3383153"/>
            <a:ext cx="0" cy="360000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9309031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64BBA67-B768-B1F1-48DB-DA2292E6FC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8724"/>
          <a:stretch/>
        </p:blipFill>
        <p:spPr>
          <a:xfrm>
            <a:off x="2680914" y="470742"/>
            <a:ext cx="6830171" cy="57789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987864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4A69D986-78AA-7740-764C-E2F21C68117C}"/>
              </a:ext>
            </a:extLst>
          </p:cNvPr>
          <p:cNvSpPr txBox="1"/>
          <p:nvPr/>
        </p:nvSpPr>
        <p:spPr>
          <a:xfrm>
            <a:off x="5681795" y="3307945"/>
            <a:ext cx="8284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Konec</a:t>
            </a:r>
          </a:p>
        </p:txBody>
      </p:sp>
    </p:spTree>
    <p:extLst>
      <p:ext uri="{BB962C8B-B14F-4D97-AF65-F5344CB8AC3E}">
        <p14:creationId xmlns:p14="http://schemas.microsoft.com/office/powerpoint/2010/main" val="4218002978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2210</TotalTime>
  <Words>1811</Words>
  <Application>Microsoft Office PowerPoint</Application>
  <PresentationFormat>Širokoúhlá obrazovka</PresentationFormat>
  <Paragraphs>306</Paragraphs>
  <Slides>24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24</vt:i4>
      </vt:variant>
    </vt:vector>
  </HeadingPairs>
  <TitlesOfParts>
    <vt:vector size="30" baseType="lpstr">
      <vt:lpstr>Arial</vt:lpstr>
      <vt:lpstr>Calibri</vt:lpstr>
      <vt:lpstr>Calibri Light</vt:lpstr>
      <vt:lpstr>Cambria Math</vt:lpstr>
      <vt:lpstr>Tahoma</vt:lpstr>
      <vt:lpstr>Motiv Office</vt:lpstr>
      <vt:lpstr>Mechanika – kinematika (Fyz20)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Mechanika</dc:title>
  <dc:creator>Karel Sixl</dc:creator>
  <cp:lastModifiedBy>KAREL SIXL</cp:lastModifiedBy>
  <cp:revision>146</cp:revision>
  <dcterms:created xsi:type="dcterms:W3CDTF">2023-09-11T06:42:08Z</dcterms:created>
  <dcterms:modified xsi:type="dcterms:W3CDTF">2026-01-07T12:34:43Z</dcterms:modified>
</cp:coreProperties>
</file>