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110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4EB48-16DC-440E-89C1-740EEA04888B}" type="datetimeFigureOut">
              <a:rPr lang="cs-CZ" smtClean="0"/>
              <a:pPr/>
              <a:t>07.02.2025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BED7-437E-419B-8D88-85A18B9C4C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4EB48-16DC-440E-89C1-740EEA04888B}" type="datetimeFigureOut">
              <a:rPr lang="cs-CZ" smtClean="0"/>
              <a:pPr/>
              <a:t>07.02.2025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BED7-437E-419B-8D88-85A18B9C4C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4EB48-16DC-440E-89C1-740EEA04888B}" type="datetimeFigureOut">
              <a:rPr lang="cs-CZ" smtClean="0"/>
              <a:pPr/>
              <a:t>07.02.2025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BED7-437E-419B-8D88-85A18B9C4C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4EB48-16DC-440E-89C1-740EEA04888B}" type="datetimeFigureOut">
              <a:rPr lang="cs-CZ" smtClean="0"/>
              <a:pPr/>
              <a:t>07.02.2025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BED7-437E-419B-8D88-85A18B9C4C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4EB48-16DC-440E-89C1-740EEA04888B}" type="datetimeFigureOut">
              <a:rPr lang="cs-CZ" smtClean="0"/>
              <a:pPr/>
              <a:t>07.02.2025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BED7-437E-419B-8D88-85A18B9C4C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4EB48-16DC-440E-89C1-740EEA04888B}" type="datetimeFigureOut">
              <a:rPr lang="cs-CZ" smtClean="0"/>
              <a:pPr/>
              <a:t>07.02.2025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BED7-437E-419B-8D88-85A18B9C4C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4EB48-16DC-440E-89C1-740EEA04888B}" type="datetimeFigureOut">
              <a:rPr lang="cs-CZ" smtClean="0"/>
              <a:pPr/>
              <a:t>07.02.2025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BED7-437E-419B-8D88-85A18B9C4C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4EB48-16DC-440E-89C1-740EEA04888B}" type="datetimeFigureOut">
              <a:rPr lang="cs-CZ" smtClean="0"/>
              <a:pPr/>
              <a:t>07.02.2025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BED7-437E-419B-8D88-85A18B9C4C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4EB48-16DC-440E-89C1-740EEA04888B}" type="datetimeFigureOut">
              <a:rPr lang="cs-CZ" smtClean="0"/>
              <a:pPr/>
              <a:t>07.02.2025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BED7-437E-419B-8D88-85A18B9C4C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4EB48-16DC-440E-89C1-740EEA04888B}" type="datetimeFigureOut">
              <a:rPr lang="cs-CZ" smtClean="0"/>
              <a:pPr/>
              <a:t>07.02.2025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BED7-437E-419B-8D88-85A18B9C4C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4EB48-16DC-440E-89C1-740EEA04888B}" type="datetimeFigureOut">
              <a:rPr lang="cs-CZ" smtClean="0"/>
              <a:pPr/>
              <a:t>07.02.2025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BED7-437E-419B-8D88-85A18B9C4C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F4EB48-16DC-440E-89C1-740EEA04888B}" type="datetimeFigureOut">
              <a:rPr lang="cs-CZ" smtClean="0"/>
              <a:pPr/>
              <a:t>07.02.2025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BFBED7-437E-419B-8D88-85A18B9C4CE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google.cz/url?sa=i&amp;rct=j&amp;q=&amp;esrc=s&amp;source=images&amp;cd=&amp;cad=rja&amp;uact=8&amp;ved=2ahUKEwiEgbnNjPLgAhXQbVAKHR5uAeoQjRx6BAgBEAU&amp;url=http://alternativashop.cz/cs/780-pohlavni-organy&amp;psig=AOvVaw14Z_ZvRTNt1r2mxVeW3_bG&amp;ust=1552119145829358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980729"/>
            <a:ext cx="7772400" cy="2016223"/>
          </a:xfrm>
        </p:spPr>
        <p:txBody>
          <a:bodyPr>
            <a:normAutofit/>
          </a:bodyPr>
          <a:lstStyle/>
          <a:p>
            <a:r>
              <a:rPr lang="cs-CZ" sz="4800" b="1" u="sng" dirty="0" smtClean="0"/>
              <a:t>Pohlavní systém </a:t>
            </a:r>
            <a:endParaRPr lang="cs-CZ" sz="4800" b="1" u="sng" dirty="0"/>
          </a:p>
        </p:txBody>
      </p:sp>
      <p:pic>
        <p:nvPicPr>
          <p:cNvPr id="4098" name="Picture 2" descr="Výsledek obrázku pro pohlavní systém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3501008"/>
            <a:ext cx="5364088" cy="33569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16632"/>
            <a:ext cx="8964488" cy="6741368"/>
          </a:xfrm>
        </p:spPr>
        <p:txBody>
          <a:bodyPr>
            <a:normAutofit fontScale="92500" lnSpcReduction="20000"/>
          </a:bodyPr>
          <a:lstStyle/>
          <a:p>
            <a:r>
              <a:rPr lang="cs-CZ" b="1" dirty="0"/>
              <a:t>r</a:t>
            </a:r>
            <a:r>
              <a:rPr lang="cs-CZ" b="1" dirty="0" smtClean="0"/>
              <a:t>ozmnožování je jedním ze základních znaků života a podmínka udržení existence každého druhu</a:t>
            </a:r>
          </a:p>
          <a:p>
            <a:r>
              <a:rPr lang="cs-CZ" b="1" dirty="0" smtClean="0"/>
              <a:t>V přírodě existují 2 druhy rozmnožování:</a:t>
            </a:r>
          </a:p>
          <a:p>
            <a:pPr marL="514350" indent="-514350">
              <a:buAutoNum type="arabicPeriod"/>
            </a:pPr>
            <a:r>
              <a:rPr lang="cs-CZ" b="1" u="sng" dirty="0" smtClean="0"/>
              <a:t>nepohlavní rozmnožování </a:t>
            </a:r>
            <a:r>
              <a:rPr lang="cs-CZ" b="1" dirty="0" smtClean="0"/>
              <a:t>– nový jedinec vzniká přímo z buněk mateřského organismu a pohlavní buňky se netvoří ( láčkovci)</a:t>
            </a:r>
          </a:p>
          <a:p>
            <a:pPr marL="0" indent="0">
              <a:buNone/>
            </a:pPr>
            <a:r>
              <a:rPr lang="cs-CZ" b="1" dirty="0" smtClean="0"/>
              <a:t>2. </a:t>
            </a:r>
            <a:r>
              <a:rPr lang="cs-CZ" b="1" u="sng" dirty="0" smtClean="0"/>
              <a:t>pohlavní rozmnožování – </a:t>
            </a:r>
            <a:r>
              <a:rPr lang="cs-CZ" b="1" dirty="0" smtClean="0"/>
              <a:t>vznikají pohlavní buňky –   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gamety, jejichž spojením se vytváří základ nového 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jedince</a:t>
            </a:r>
          </a:p>
          <a:p>
            <a:r>
              <a:rPr lang="cs-CZ" b="1" dirty="0" smtClean="0"/>
              <a:t>Pohlavní buňky se vyvíjejí v pohlavních žlázách</a:t>
            </a:r>
          </a:p>
          <a:p>
            <a:r>
              <a:rPr lang="cs-CZ" b="1" u="sng" smtClean="0"/>
              <a:t>Samčí</a:t>
            </a:r>
            <a:r>
              <a:rPr lang="cs-CZ" b="1" smtClean="0"/>
              <a:t> </a:t>
            </a:r>
            <a:r>
              <a:rPr lang="cs-CZ" b="1" dirty="0" smtClean="0"/>
              <a:t>pohlavní žlázou je </a:t>
            </a:r>
            <a:r>
              <a:rPr lang="cs-CZ" b="1" u="sng" dirty="0" smtClean="0"/>
              <a:t>varle</a:t>
            </a:r>
            <a:r>
              <a:rPr lang="cs-CZ" b="1" dirty="0" smtClean="0"/>
              <a:t> a pohlavní buňkou </a:t>
            </a:r>
            <a:r>
              <a:rPr lang="cs-CZ" b="1" u="sng" dirty="0" smtClean="0"/>
              <a:t>spermie</a:t>
            </a:r>
          </a:p>
          <a:p>
            <a:r>
              <a:rPr lang="cs-CZ" b="1" u="sng" dirty="0" smtClean="0"/>
              <a:t>Samičí</a:t>
            </a:r>
            <a:r>
              <a:rPr lang="cs-CZ" b="1" dirty="0" smtClean="0"/>
              <a:t> pohlavní žlázou je </a:t>
            </a:r>
            <a:r>
              <a:rPr lang="cs-CZ" b="1" u="sng" dirty="0" smtClean="0"/>
              <a:t>vaječník</a:t>
            </a:r>
            <a:r>
              <a:rPr lang="cs-CZ" b="1" dirty="0" smtClean="0"/>
              <a:t>, ve kterém se tvoří pohlavní buňky - </a:t>
            </a:r>
            <a:r>
              <a:rPr lang="cs-CZ" b="1" u="sng" dirty="0" smtClean="0"/>
              <a:t>vajíčka</a:t>
            </a:r>
          </a:p>
          <a:p>
            <a:pPr marL="0" indent="0">
              <a:buNone/>
            </a:pPr>
            <a:r>
              <a:rPr lang="cs-CZ" b="1" dirty="0" smtClean="0"/>
              <a:t> 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Pohlavní systém muže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</p:spPr>
        <p:txBody>
          <a:bodyPr>
            <a:normAutofit lnSpcReduction="10000"/>
          </a:bodyPr>
          <a:lstStyle/>
          <a:p>
            <a:r>
              <a:rPr lang="cs-CZ" b="1" u="sng" dirty="0" smtClean="0"/>
              <a:t>Tento systém má 3 hlavní funkce:</a:t>
            </a:r>
          </a:p>
          <a:p>
            <a:pPr>
              <a:buNone/>
            </a:pPr>
            <a:endParaRPr lang="cs-CZ" b="1" u="sng" dirty="0" smtClean="0"/>
          </a:p>
          <a:p>
            <a:r>
              <a:rPr lang="cs-CZ" b="1" dirty="0" smtClean="0"/>
              <a:t>1. tvorbu spermií – spermatogenezi</a:t>
            </a:r>
          </a:p>
          <a:p>
            <a:r>
              <a:rPr lang="cs-CZ" b="1" dirty="0" smtClean="0"/>
              <a:t>2. realizace pohlavního spojení – koitus</a:t>
            </a:r>
          </a:p>
          <a:p>
            <a:r>
              <a:rPr lang="cs-CZ" b="1" dirty="0" smtClean="0"/>
              <a:t>3. produkce pohlavních hormonů – testosteron</a:t>
            </a:r>
          </a:p>
          <a:p>
            <a:pPr marL="0" indent="0">
              <a:buNone/>
            </a:pPr>
            <a:r>
              <a:rPr lang="cs-CZ" b="1" dirty="0" smtClean="0"/>
              <a:t>Mužskou pohlavní žlázou jsou </a:t>
            </a:r>
            <a:r>
              <a:rPr lang="cs-CZ" b="1" u="sng" dirty="0" smtClean="0"/>
              <a:t>varlata (</a:t>
            </a:r>
            <a:r>
              <a:rPr lang="cs-CZ" b="1" u="sng" dirty="0" err="1" smtClean="0"/>
              <a:t>testes</a:t>
            </a:r>
            <a:r>
              <a:rPr lang="cs-CZ" b="1" u="sng" dirty="0" smtClean="0"/>
              <a:t>)</a:t>
            </a:r>
          </a:p>
          <a:p>
            <a:pPr marL="0" indent="0">
              <a:buNone/>
            </a:pPr>
            <a:r>
              <a:rPr lang="cs-CZ" b="1" dirty="0" smtClean="0"/>
              <a:t>Varlata produkují pohlavní buňky (spermie) a pohlavní hormon testosteron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Pohlavní systém ženy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</p:spPr>
        <p:txBody>
          <a:bodyPr>
            <a:normAutofit/>
          </a:bodyPr>
          <a:lstStyle/>
          <a:p>
            <a:r>
              <a:rPr lang="cs-CZ" b="1" u="sng" dirty="0" smtClean="0"/>
              <a:t>Tento systém zajišťuje několik základních funkcí:</a:t>
            </a:r>
          </a:p>
          <a:p>
            <a:pPr>
              <a:buNone/>
            </a:pPr>
            <a:endParaRPr lang="cs-CZ" b="1" u="sng" dirty="0" smtClean="0"/>
          </a:p>
          <a:p>
            <a:r>
              <a:rPr lang="cs-CZ" b="1" dirty="0" smtClean="0"/>
              <a:t>1. zrání vajíček a jejich uvolnění z kůry vaječníku</a:t>
            </a:r>
          </a:p>
          <a:p>
            <a:r>
              <a:rPr lang="cs-CZ" b="1" dirty="0" smtClean="0"/>
              <a:t>2. produkci pohlavních hormonů</a:t>
            </a:r>
          </a:p>
          <a:p>
            <a:r>
              <a:rPr lang="cs-CZ" b="1" dirty="0" smtClean="0"/>
              <a:t>3. uskutečnění pohlavního spojení</a:t>
            </a:r>
          </a:p>
          <a:p>
            <a:r>
              <a:rPr lang="cs-CZ" b="1" dirty="0" smtClean="0"/>
              <a:t>4. v případě, že dojde k oplození vajíčka, vytváří prostředí pro vývoj plodu a jeho porod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190</Words>
  <Application>Microsoft Office PowerPoint</Application>
  <PresentationFormat>Předvádění na obrazovce (4:3)</PresentationFormat>
  <Paragraphs>26</Paragraphs>
  <Slides>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7" baseType="lpstr">
      <vt:lpstr>Arial</vt:lpstr>
      <vt:lpstr>Calibri</vt:lpstr>
      <vt:lpstr>Motiv sady Office</vt:lpstr>
      <vt:lpstr>Pohlavní systém </vt:lpstr>
      <vt:lpstr>Prezentace aplikace PowerPoint</vt:lpstr>
      <vt:lpstr>Pohlavní systém muže</vt:lpstr>
      <vt:lpstr>Pohlavní systém ženy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SOMATOLOGIE  ÚVODNÍ  HODINA</dc:title>
  <dc:creator>severovav</dc:creator>
  <cp:lastModifiedBy>SEVEROVÁ VĚRA Mgr.</cp:lastModifiedBy>
  <cp:revision>9</cp:revision>
  <dcterms:created xsi:type="dcterms:W3CDTF">2017-09-11T10:38:21Z</dcterms:created>
  <dcterms:modified xsi:type="dcterms:W3CDTF">2025-02-07T10:17:49Z</dcterms:modified>
</cp:coreProperties>
</file>