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62" r:id="rId5"/>
    <p:sldId id="258" r:id="rId6"/>
    <p:sldId id="263" r:id="rId7"/>
    <p:sldId id="264" r:id="rId8"/>
    <p:sldId id="259" r:id="rId9"/>
    <p:sldId id="265" r:id="rId10"/>
    <p:sldId id="266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N%C4%9Bmeck%C3%A9_c%C3%ADsa%C5%99stv%C3%AD" TargetMode="External"/><Relationship Id="rId2" Type="http://schemas.openxmlformats.org/officeDocument/2006/relationships/hyperlink" Target="https://www.britannica.com/biography/Otto-von-Bismarc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N%C4%9Bmeck%C3%A1_koloni%C3%A1ln%C3%AD_%C5%99%C3%AD%C5%A1e#/media/Soubor:Kolonisation_Afrikas.png" TargetMode="External"/><Relationship Id="rId5" Type="http://schemas.openxmlformats.org/officeDocument/2006/relationships/hyperlink" Target="https://upload.wikimedia.org/wikipedia/commons/a/a9/East_Asia_and_Oceania_1914_german.png" TargetMode="External"/><Relationship Id="rId4" Type="http://schemas.openxmlformats.org/officeDocument/2006/relationships/hyperlink" Target="https://www.valka.cz/Vilem-I-t2854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333EB5-D51E-EFA6-D64F-1BFE879906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SJEDNOCENÍ NĚMECKA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50EF0B3-017D-93DF-B38A-A1A762987A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51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50C59F-8F7C-219B-EFF0-5AFE94926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BISMARCKOVO SNAŽENÍ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F8588A0-ABC6-6376-AA8E-84785B331F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- pruský král odmítl císařskou korunu a po revoluci v roce 1848 došlo k obnovení německého spolku</a:t>
            </a:r>
          </a:p>
          <a:p>
            <a:r>
              <a:rPr lang="cs-CZ" dirty="0"/>
              <a:t>V čele Pruska – </a:t>
            </a:r>
            <a:r>
              <a:rPr lang="cs-CZ" b="1" u="sng" dirty="0"/>
              <a:t>Otto von Bismarck </a:t>
            </a:r>
            <a:r>
              <a:rPr lang="cs-CZ" dirty="0"/>
              <a:t>– pruský ministerský předseda – má vizi o sjednoceném Německu</a:t>
            </a:r>
          </a:p>
          <a:p>
            <a:r>
              <a:rPr lang="cs-CZ" dirty="0"/>
              <a:t>1864 – na Dánsku dobyde Holštýnsko a </a:t>
            </a:r>
            <a:r>
              <a:rPr lang="cs-CZ" dirty="0" err="1"/>
              <a:t>Šlesvicko</a:t>
            </a:r>
            <a:endParaRPr lang="cs-CZ" dirty="0"/>
          </a:p>
          <a:p>
            <a:r>
              <a:rPr lang="cs-CZ" dirty="0"/>
              <a:t>1866 – bitva u Hradce Králové – </a:t>
            </a:r>
            <a:r>
              <a:rPr lang="cs-CZ" b="1" dirty="0"/>
              <a:t>Prusko</a:t>
            </a:r>
            <a:r>
              <a:rPr lang="cs-CZ" dirty="0"/>
              <a:t> x Rakousko</a:t>
            </a:r>
          </a:p>
          <a:p>
            <a:r>
              <a:rPr lang="cs-CZ" dirty="0"/>
              <a:t>=&gt;Prusko získalo </a:t>
            </a:r>
            <a:r>
              <a:rPr lang="cs-CZ" dirty="0" err="1"/>
              <a:t>Hannoversko</a:t>
            </a:r>
            <a:r>
              <a:rPr lang="cs-CZ" dirty="0"/>
              <a:t>, </a:t>
            </a:r>
            <a:r>
              <a:rPr lang="cs-CZ" dirty="0" err="1"/>
              <a:t>Nasavsko</a:t>
            </a:r>
            <a:r>
              <a:rPr lang="cs-CZ" dirty="0"/>
              <a:t> a Frankfurt</a:t>
            </a:r>
          </a:p>
          <a:p>
            <a:r>
              <a:rPr lang="cs-CZ" dirty="0"/>
              <a:t>=&gt;vytvoření nového severoněmeckého spolku (bez Rakouska)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48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D604F0-B2BA-B6AA-63E3-D6ABCEC8D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OTTO VON BISMARCK</a:t>
            </a:r>
          </a:p>
        </p:txBody>
      </p:sp>
      <p:pic>
        <p:nvPicPr>
          <p:cNvPr id="1026" name="Picture 2" descr="Otto von Bismarck | Biography, Significance, Accomplishments, &amp; Facts |  Britannica">
            <a:extLst>
              <a:ext uri="{FF2B5EF4-FFF2-40B4-BE49-F238E27FC236}">
                <a16:creationId xmlns:a16="http://schemas.microsoft.com/office/drawing/2014/main" id="{4B693D32-B068-7C60-9245-BA194EDEFB6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787650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0714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826408-D76C-A9BF-3B87-6F8F9C2CD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SEVERONĚMECKÝ SPOLEK</a:t>
            </a:r>
          </a:p>
        </p:txBody>
      </p:sp>
      <p:pic>
        <p:nvPicPr>
          <p:cNvPr id="2050" name="Picture 2" descr="Sjednocení Itálie a Německa">
            <a:extLst>
              <a:ext uri="{FF2B5EF4-FFF2-40B4-BE49-F238E27FC236}">
                <a16:creationId xmlns:a16="http://schemas.microsoft.com/office/drawing/2014/main" id="{3F03680E-0EFE-933E-E6CA-C5715BB9AD5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475230"/>
            <a:ext cx="4581525" cy="370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267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4F810C-1DCB-C1BE-60F1-5DABC9445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VZNIK NĚMECKÉHO CÍSAŘSTVÍ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6FCFDB-5AF0-E30A-D9BB-54A4E332D2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1870 – </a:t>
            </a:r>
            <a:r>
              <a:rPr lang="cs-CZ" dirty="0" err="1"/>
              <a:t>prusko</a:t>
            </a:r>
            <a:r>
              <a:rPr lang="cs-CZ" dirty="0"/>
              <a:t> - francouzská válka=&gt; Prusko rychle zvítězilo=&gt; císař Napoleon III. zajat </a:t>
            </a:r>
          </a:p>
          <a:p>
            <a:r>
              <a:rPr lang="cs-CZ" dirty="0"/>
              <a:t>1871 – ve Versailles bylo vyhlášeno německé císařství</a:t>
            </a:r>
          </a:p>
          <a:p>
            <a:r>
              <a:rPr lang="cs-CZ" dirty="0"/>
              <a:t>Císařem pruský král </a:t>
            </a:r>
            <a:r>
              <a:rPr lang="cs-CZ" b="1" u="sng" dirty="0"/>
              <a:t>Vilém I.</a:t>
            </a:r>
          </a:p>
          <a:p>
            <a:r>
              <a:rPr lang="cs-CZ" dirty="0"/>
              <a:t>Zisk pěti miliard válečných náhrad + Lotrinsko + Alsasko</a:t>
            </a:r>
          </a:p>
          <a:p>
            <a:r>
              <a:rPr lang="cs-CZ" dirty="0"/>
              <a:t>=&gt;Německo nejsilnější a nejvyspělejší zemí v Evropě</a:t>
            </a:r>
          </a:p>
        </p:txBody>
      </p:sp>
    </p:spTree>
    <p:extLst>
      <p:ext uri="{BB962C8B-B14F-4D97-AF65-F5344CB8AC3E}">
        <p14:creationId xmlns:p14="http://schemas.microsoft.com/office/powerpoint/2010/main" val="3603875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DC0C14-FDF7-F2F9-74AE-FB4CB082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NĚMECKÉ CÍSAŘSTVÍ</a:t>
            </a:r>
          </a:p>
        </p:txBody>
      </p:sp>
      <p:pic>
        <p:nvPicPr>
          <p:cNvPr id="3074" name="Picture 2" descr="Německé císařství – Wikipedie">
            <a:extLst>
              <a:ext uri="{FF2B5EF4-FFF2-40B4-BE49-F238E27FC236}">
                <a16:creationId xmlns:a16="http://schemas.microsoft.com/office/drawing/2014/main" id="{02C1F6C5-A2EB-D6EB-BB4F-D76D22036C3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5" y="2455917"/>
            <a:ext cx="4019550" cy="3714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941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3131F4-CD3B-C1D9-2D30-682EAB158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VILÉM I.</a:t>
            </a:r>
          </a:p>
        </p:txBody>
      </p:sp>
      <p:pic>
        <p:nvPicPr>
          <p:cNvPr id="4098" name="Picture 2" descr="Vilém I. : V">
            <a:extLst>
              <a:ext uri="{FF2B5EF4-FFF2-40B4-BE49-F238E27FC236}">
                <a16:creationId xmlns:a16="http://schemas.microsoft.com/office/drawing/2014/main" id="{66012966-0DD1-B6DC-07E6-DC7A0B85CFD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2773363"/>
            <a:ext cx="2095500" cy="288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207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B28E17-D619-7C1C-6AA5-5EE636355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VZESTUP NĚMECKÉHO CÍSAŘSTVÍ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CA3386-A7A9-73B4-BFBE-67B71CD8A4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Spolkový stát</a:t>
            </a:r>
          </a:p>
          <a:p>
            <a:r>
              <a:rPr lang="cs-CZ" dirty="0"/>
              <a:t>Nejmocnější - říšský kancléř – Otto von Bismarck (do roku 1890)</a:t>
            </a:r>
          </a:p>
          <a:p>
            <a:r>
              <a:rPr lang="cs-CZ" dirty="0"/>
              <a:t>Po roce 1890 si nechal jeho pravomoc císař Vilém II.</a:t>
            </a:r>
          </a:p>
          <a:p>
            <a:r>
              <a:rPr lang="cs-CZ" dirty="0"/>
              <a:t>Hospodářský vzestup</a:t>
            </a:r>
          </a:p>
          <a:p>
            <a:r>
              <a:rPr lang="cs-CZ" dirty="0"/>
              <a:t>Koloniální a kapitálová expanze do jižní Afriky, Turecka, Číny a Tichomoří</a:t>
            </a:r>
          </a:p>
        </p:txBody>
      </p:sp>
    </p:spTree>
    <p:extLst>
      <p:ext uri="{BB962C8B-B14F-4D97-AF65-F5344CB8AC3E}">
        <p14:creationId xmlns:p14="http://schemas.microsoft.com/office/powerpoint/2010/main" val="593325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CD4070-B4D6-DB15-6991-B5276932C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NĚMECKÉ KOLONIE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424359C-9D14-7CD0-F83A-00E2979294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1313" y="2557463"/>
            <a:ext cx="430937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98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227298-AA23-A298-C4C4-C1BECACC2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NĚMECKÉ KOLONIE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F4A1CE8D-F293-1010-151B-B1DF1470B8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62" y="2460265"/>
            <a:ext cx="4105275" cy="372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5675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FA1740-06EF-D389-52A9-6DF64816F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5F07F7-151E-FFBF-DCD6-072B43B18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https://www.britannica.com/biography/Otto-von-Bismarck</a:t>
            </a:r>
            <a:endParaRPr lang="cs-CZ" dirty="0"/>
          </a:p>
          <a:p>
            <a:r>
              <a:rPr lang="cs-CZ" dirty="0"/>
              <a:t>2 -https://www.lewest.cz/_files/f657/files/koronavir/8a/dejepis/2020_06_07_03_sjednoceni_nmecka.pdf</a:t>
            </a:r>
          </a:p>
          <a:p>
            <a:r>
              <a:rPr lang="cs-CZ" dirty="0"/>
              <a:t>3 - </a:t>
            </a:r>
            <a:r>
              <a:rPr lang="cs-CZ" dirty="0">
                <a:hlinkClick r:id="rId3"/>
              </a:rPr>
              <a:t>https://cs.wikipedia.org/wiki/N%C4%9Bmeck%C3%A9_c%C3%ADsa%C5%99stv%C3%AD</a:t>
            </a:r>
            <a:endParaRPr lang="cs-CZ" dirty="0"/>
          </a:p>
          <a:p>
            <a:r>
              <a:rPr lang="cs-CZ" dirty="0"/>
              <a:t>4 - </a:t>
            </a:r>
            <a:r>
              <a:rPr lang="cs-CZ" dirty="0">
                <a:hlinkClick r:id="rId4"/>
              </a:rPr>
              <a:t>https://www.valka.cz/Vilem-I-t28546</a:t>
            </a:r>
            <a:endParaRPr lang="cs-CZ" dirty="0"/>
          </a:p>
          <a:p>
            <a:r>
              <a:rPr lang="cs-CZ" dirty="0"/>
              <a:t>5 - </a:t>
            </a:r>
            <a:r>
              <a:rPr lang="cs-CZ" dirty="0">
                <a:hlinkClick r:id="rId5"/>
              </a:rPr>
              <a:t>https://upload.wikimedia.org/wikipedia/commons/a/a9/East_Asia_and_Oceania_1914_german.png</a:t>
            </a:r>
            <a:endParaRPr lang="cs-CZ" dirty="0"/>
          </a:p>
          <a:p>
            <a:r>
              <a:rPr lang="cs-CZ" dirty="0"/>
              <a:t>6 - </a:t>
            </a:r>
            <a:r>
              <a:rPr lang="cs-CZ" dirty="0">
                <a:hlinkClick r:id="rId6"/>
              </a:rPr>
              <a:t>https://cs.wikipedia.org/wiki/N%C4%9Bmeck%C3%A1_koloni%C3%A1ln%C3%AD_%C5%99%C3%AD%C5%A1e#/media/Soubor:Kolonisation_Afrikas.png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62915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103</TotalTime>
  <Words>218</Words>
  <Application>Microsoft Office PowerPoint</Application>
  <PresentationFormat>Širokoúhlá obrazovka</PresentationFormat>
  <Paragraphs>34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Organika</vt:lpstr>
      <vt:lpstr>SJEDNOCENÍ NĚMECKA</vt:lpstr>
      <vt:lpstr>BISMARCKOVO SNAŽENÍ</vt:lpstr>
      <vt:lpstr>OTTO VON BISMARCK</vt:lpstr>
      <vt:lpstr>SEVERONĚMECKÝ SPOLEK</vt:lpstr>
      <vt:lpstr>VZNIK NĚMECKÉHO CÍSAŘSTVÍ</vt:lpstr>
      <vt:lpstr>NĚMECKÉ CÍSAŘSTVÍ</vt:lpstr>
      <vt:lpstr>VILÉM I.</vt:lpstr>
      <vt:lpstr>VZESTUP NĚMECKÉHO CÍSAŘSTVÍ</vt:lpstr>
      <vt:lpstr>NĚMECKÉ KOLONIE</vt:lpstr>
      <vt:lpstr>NĚMECKÉ KOLONIE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SJEDNOCENÍ NĚMECKA</dc:title>
  <dc:creator>Pc</dc:creator>
  <cp:lastModifiedBy>BLAŽKOVÁ</cp:lastModifiedBy>
  <cp:revision>1</cp:revision>
  <dcterms:created xsi:type="dcterms:W3CDTF">2022-10-31T17:38:14Z</dcterms:created>
  <dcterms:modified xsi:type="dcterms:W3CDTF">2022-11-01T06:41:24Z</dcterms:modified>
</cp:coreProperties>
</file>