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12192000"/>
  <p:embeddedFontLst>
    <p:embeddedFont>
      <p:font typeface="Inter" panose="020B0604020202020204" charset="0"/>
      <p:regular r:id="rId23"/>
    </p:embeddedFont>
    <p:embeddedFont>
      <p:font typeface="Inter Bold" panose="020B0604020202020204" charset="0"/>
      <p:regular r:id="rId24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56" d="100"/>
          <a:sy n="56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192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5" Type="http://schemas.openxmlformats.org/officeDocument/2006/relationships/image" Target="../media/image7.svg"/><Relationship Id="rId4" Type="http://schemas.openxmlformats.org/officeDocument/2006/relationships/image" Target="../media/image6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svg"/><Relationship Id="rId5" Type="http://schemas.openxmlformats.org/officeDocument/2006/relationships/image" Target="../media/image28.sv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2098873"/>
            <a:ext cx="6296860" cy="17719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kern="0" spc="-112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Ošetřovatelská péče o klienta s interním onemocněním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4154289"/>
            <a:ext cx="629686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Přehled pro studenty ošetřovatelství — od teorie k praxi na interních odděleních, v komunitě i v sociálních službách.</a:t>
            </a:r>
            <a:endParaRPr lang="en-US" sz="14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23974"/>
            <a:ext cx="6296860" cy="9967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00" b="1" kern="0" spc="-94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Co přesně znamená „interní" péče?</a:t>
            </a:r>
            <a:endParaRPr lang="en-US" sz="3100" dirty="0"/>
          </a:p>
        </p:txBody>
      </p:sp>
      <p:sp>
        <p:nvSpPr>
          <p:cNvPr id="4" name="Shape 1"/>
          <p:cNvSpPr/>
          <p:nvPr/>
        </p:nvSpPr>
        <p:spPr>
          <a:xfrm>
            <a:off x="661475" y="1722537"/>
            <a:ext cx="6296860" cy="896541"/>
          </a:xfrm>
          <a:prstGeom prst="roundRect">
            <a:avLst>
              <a:gd name="adj" fmla="val 7471"/>
            </a:avLst>
          </a:prstGeom>
          <a:solidFill>
            <a:srgbClr val="DADBF1"/>
          </a:solidFill>
          <a:ln w="6350">
            <a:solidFill>
              <a:srgbClr val="C0C1D7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827265" y="1888331"/>
            <a:ext cx="5965279" cy="249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kern="0" spc="-47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Dýchací soustava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827265" y="2218134"/>
            <a:ext cx="5965279" cy="2351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kern="0" spc="-2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Pneumonie, astma, CHOPN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661475" y="2753618"/>
            <a:ext cx="6296860" cy="896541"/>
          </a:xfrm>
          <a:prstGeom prst="roundRect">
            <a:avLst>
              <a:gd name="adj" fmla="val 7471"/>
            </a:avLst>
          </a:prstGeom>
          <a:solidFill>
            <a:srgbClr val="DADBF1"/>
          </a:solidFill>
          <a:ln w="6350">
            <a:solidFill>
              <a:srgbClr val="C0C1D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827265" y="2919413"/>
            <a:ext cx="5965279" cy="249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kern="0" spc="-47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Oběhový systém</a:t>
            </a:r>
            <a:endParaRPr lang="en-US" sz="1550" dirty="0"/>
          </a:p>
        </p:txBody>
      </p:sp>
      <p:sp>
        <p:nvSpPr>
          <p:cNvPr id="9" name="Text 6"/>
          <p:cNvSpPr/>
          <p:nvPr/>
        </p:nvSpPr>
        <p:spPr>
          <a:xfrm>
            <a:off x="827265" y="3249216"/>
            <a:ext cx="5965279" cy="2351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kern="0" spc="-2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Srdeční selhání, hypertenze, ICHS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661475" y="3784699"/>
            <a:ext cx="6296860" cy="896541"/>
          </a:xfrm>
          <a:prstGeom prst="roundRect">
            <a:avLst>
              <a:gd name="adj" fmla="val 7471"/>
            </a:avLst>
          </a:prstGeom>
          <a:solidFill>
            <a:srgbClr val="DADBF1"/>
          </a:solidFill>
          <a:ln w="6350">
            <a:solidFill>
              <a:srgbClr val="C0C1D7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827265" y="3950494"/>
            <a:ext cx="5965279" cy="249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kern="0" spc="-47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GIT a ledviny</a:t>
            </a:r>
            <a:endParaRPr lang="en-US" sz="1550" dirty="0"/>
          </a:p>
        </p:txBody>
      </p:sp>
      <p:sp>
        <p:nvSpPr>
          <p:cNvPr id="12" name="Text 9"/>
          <p:cNvSpPr/>
          <p:nvPr/>
        </p:nvSpPr>
        <p:spPr>
          <a:xfrm>
            <a:off x="827265" y="4280297"/>
            <a:ext cx="5965279" cy="2351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kern="0" spc="-2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Žaludeční vředy, renální selhání</a:t>
            </a:r>
            <a:endParaRPr lang="en-US" sz="1250" dirty="0"/>
          </a:p>
        </p:txBody>
      </p:sp>
      <p:sp>
        <p:nvSpPr>
          <p:cNvPr id="13" name="Shape 10"/>
          <p:cNvSpPr/>
          <p:nvPr/>
        </p:nvSpPr>
        <p:spPr>
          <a:xfrm>
            <a:off x="661475" y="4815780"/>
            <a:ext cx="6296860" cy="896541"/>
          </a:xfrm>
          <a:prstGeom prst="roundRect">
            <a:avLst>
              <a:gd name="adj" fmla="val 7471"/>
            </a:avLst>
          </a:prstGeom>
          <a:solidFill>
            <a:srgbClr val="DADBF1"/>
          </a:solidFill>
          <a:ln w="6350">
            <a:solidFill>
              <a:srgbClr val="C0C1D7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827265" y="4981575"/>
            <a:ext cx="5965279" cy="249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kern="0" spc="-47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Metabolismus</a:t>
            </a:r>
            <a:endParaRPr lang="en-US" sz="1550" dirty="0"/>
          </a:p>
        </p:txBody>
      </p:sp>
      <p:sp>
        <p:nvSpPr>
          <p:cNvPr id="15" name="Text 12"/>
          <p:cNvSpPr/>
          <p:nvPr/>
        </p:nvSpPr>
        <p:spPr>
          <a:xfrm>
            <a:off x="827265" y="5311378"/>
            <a:ext cx="5965279" cy="2351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kern="0" spc="-2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Diabetes mellitus, poruchy štítné žlázy</a:t>
            </a:r>
            <a:endParaRPr lang="en-US" sz="1250" dirty="0"/>
          </a:p>
        </p:txBody>
      </p:sp>
      <p:sp>
        <p:nvSpPr>
          <p:cNvPr id="16" name="Text 13"/>
          <p:cNvSpPr/>
          <p:nvPr/>
        </p:nvSpPr>
        <p:spPr>
          <a:xfrm>
            <a:off x="661475" y="5863630"/>
            <a:ext cx="6296860" cy="47029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kern="0" spc="-2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Interna zahrnuje péči o pacienty s potřebami změněnými v důsledku interních chorob. Sestra musí rozumět chorobě, aby mohla individualizovat ošetřovatelský plán.</a:t>
            </a:r>
            <a:endParaRPr lang="en-US" sz="12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30027"/>
            <a:ext cx="10868745" cy="4244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650" b="1" kern="0" spc="-8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Úseky práce: jak sestra promění informace v péči</a:t>
            </a:r>
            <a:endParaRPr lang="en-US" sz="26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149747"/>
            <a:ext cx="10868745" cy="469483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55023" y="4435645"/>
            <a:ext cx="1613822" cy="2939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Diagnózy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3255023" y="4813188"/>
            <a:ext cx="1613822" cy="6059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450" kern="0" spc="-3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Formulace ošetřovatelských problémů</a:t>
            </a:r>
            <a:endParaRPr lang="en-US" sz="1450" dirty="0"/>
          </a:p>
        </p:txBody>
      </p:sp>
      <p:sp>
        <p:nvSpPr>
          <p:cNvPr id="6" name="Text 3"/>
          <p:cNvSpPr/>
          <p:nvPr/>
        </p:nvSpPr>
        <p:spPr>
          <a:xfrm>
            <a:off x="7398903" y="4435645"/>
            <a:ext cx="1613822" cy="2939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Intervence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7398903" y="4813188"/>
            <a:ext cx="1613822" cy="6059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450" kern="0" spc="-3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Realizace ošetřovatelských opatření</a:t>
            </a:r>
            <a:endParaRPr lang="en-US" sz="1450" dirty="0"/>
          </a:p>
        </p:txBody>
      </p:sp>
      <p:sp>
        <p:nvSpPr>
          <p:cNvPr id="8" name="Text 5"/>
          <p:cNvSpPr/>
          <p:nvPr/>
        </p:nvSpPr>
        <p:spPr>
          <a:xfrm>
            <a:off x="1188227" y="1573379"/>
            <a:ext cx="1613822" cy="2939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Anamnéza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1188227" y="1950921"/>
            <a:ext cx="1613822" cy="40399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450" kern="0" spc="-3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Sběr dat a posouzení stavu</a:t>
            </a:r>
            <a:endParaRPr lang="en-US" sz="1450" dirty="0"/>
          </a:p>
        </p:txBody>
      </p:sp>
      <p:sp>
        <p:nvSpPr>
          <p:cNvPr id="10" name="Text 7"/>
          <p:cNvSpPr/>
          <p:nvPr/>
        </p:nvSpPr>
        <p:spPr>
          <a:xfrm>
            <a:off x="9404137" y="1573379"/>
            <a:ext cx="1613822" cy="2939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Vyhodnocení</a:t>
            </a:r>
            <a:endParaRPr lang="en-US" sz="1850" dirty="0"/>
          </a:p>
        </p:txBody>
      </p:sp>
      <p:sp>
        <p:nvSpPr>
          <p:cNvPr id="11" name="Text 8"/>
          <p:cNvSpPr/>
          <p:nvPr/>
        </p:nvSpPr>
        <p:spPr>
          <a:xfrm>
            <a:off x="9404137" y="1950921"/>
            <a:ext cx="1613822" cy="6059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450" kern="0" spc="-3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Hodnocení výsledků a efektnosti</a:t>
            </a:r>
            <a:endParaRPr lang="en-US" sz="1450" dirty="0"/>
          </a:p>
        </p:txBody>
      </p:sp>
      <p:sp>
        <p:nvSpPr>
          <p:cNvPr id="12" name="Text 9"/>
          <p:cNvSpPr/>
          <p:nvPr/>
        </p:nvSpPr>
        <p:spPr>
          <a:xfrm>
            <a:off x="5352682" y="1573379"/>
            <a:ext cx="1613822" cy="2939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Plán</a:t>
            </a:r>
            <a:endParaRPr lang="en-US" sz="1850" dirty="0"/>
          </a:p>
        </p:txBody>
      </p:sp>
      <p:sp>
        <p:nvSpPr>
          <p:cNvPr id="13" name="Text 10"/>
          <p:cNvSpPr/>
          <p:nvPr/>
        </p:nvSpPr>
        <p:spPr>
          <a:xfrm>
            <a:off x="5352682" y="1950921"/>
            <a:ext cx="1613822" cy="40399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450" kern="0" spc="-3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Nastavení cílů a priorit péče</a:t>
            </a:r>
            <a:endParaRPr lang="en-US" sz="1450" dirty="0"/>
          </a:p>
        </p:txBody>
      </p:sp>
      <p:sp>
        <p:nvSpPr>
          <p:cNvPr id="14" name="Text 11"/>
          <p:cNvSpPr/>
          <p:nvPr/>
        </p:nvSpPr>
        <p:spPr>
          <a:xfrm>
            <a:off x="661475" y="5954415"/>
            <a:ext cx="10868745" cy="3734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050" kern="0" spc="-2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Každý krok má jasný výstup — od sběru dat přes formulaci problémů až po sledování výsledků. Kontinuita zajišťuje, že přechodem na jiné oddělení nebo do domácí péče se péče nepřeruší.</a:t>
            </a:r>
            <a:endParaRPr lang="en-US" sz="10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371501"/>
            <a:ext cx="6910810" cy="41148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018163" y="698103"/>
            <a:ext cx="3518308" cy="225226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b="1" kern="0" spc="-106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Režim: proč „denní plán" rozhoduje o uzdravení</a:t>
            </a:r>
            <a:endParaRPr lang="en-US" sz="3500" dirty="0"/>
          </a:p>
        </p:txBody>
      </p:sp>
      <p:sp>
        <p:nvSpPr>
          <p:cNvPr id="4" name="Text 1"/>
          <p:cNvSpPr/>
          <p:nvPr/>
        </p:nvSpPr>
        <p:spPr>
          <a:xfrm>
            <a:off x="8018163" y="3122017"/>
            <a:ext cx="3518308" cy="56296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kern="0" spc="-28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Cílená režimová opatření jsou nedílnou součástí ošetřovatelského plánu. Zahrnují:</a:t>
            </a:r>
            <a:endParaRPr lang="en-US" sz="1400" dirty="0"/>
          </a:p>
        </p:txBody>
      </p:sp>
      <p:sp>
        <p:nvSpPr>
          <p:cNvPr id="5" name="Text 2"/>
          <p:cNvSpPr/>
          <p:nvPr/>
        </p:nvSpPr>
        <p:spPr>
          <a:xfrm>
            <a:off x="8018163" y="3839468"/>
            <a:ext cx="3518308" cy="2431951"/>
          </a:xfrm>
          <a:prstGeom prst="rect">
            <a:avLst/>
          </a:prstGeom>
          <a:noFill/>
          <a:ln/>
        </p:spPr>
        <p:txBody>
          <a:bodyPr wrap="square" lIns="0" tIns="72063" rIns="0" bIns="0" rtlCol="0" anchor="t">
            <a:normAutofit/>
          </a:bodyPr>
          <a:lstStyle/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b="1" kern="0" spc="-28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Spánek a odpočinek</a:t>
            </a:r>
            <a:r>
              <a:rPr lang="en-US" sz="1400" kern="0" spc="-28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klid snižuje nároky na kardiovaskulární systém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b="1" kern="0" spc="-28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Polohování</a:t>
            </a:r>
            <a:r>
              <a:rPr lang="en-US" sz="1400" kern="0" spc="-28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prevence dekubitů, zlepšení ventilace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b="1" kern="0" spc="-28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Omezení zátěže</a:t>
            </a:r>
            <a:r>
              <a:rPr lang="en-US" sz="1400" kern="0" spc="-28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individuální dle diagnózy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b="1" kern="0" spc="-28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Větrání místnosti</a:t>
            </a:r>
            <a:r>
              <a:rPr lang="en-US" sz="1400" kern="0" spc="-28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kvalita vzduchu, vlhkost</a:t>
            </a:r>
            <a:endParaRPr lang="en-US" sz="1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38088"/>
            <a:ext cx="10868745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kern="0" spc="-112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Vybavení: co musíš mít připravené „dřív než začneš"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2297410"/>
            <a:ext cx="472468" cy="4724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3006130"/>
            <a:ext cx="53162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Diagnostické pomůcky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661475" y="3414812"/>
            <a:ext cx="5316206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Fonendoskop, tonometr, saturační čidlo, teploměr, glukoměr</a:t>
            </a:r>
            <a:endParaRPr lang="en-US" sz="14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13915" y="2297410"/>
            <a:ext cx="472468" cy="47248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213915" y="3006130"/>
            <a:ext cx="531630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Lůžkové vybavení</a:t>
            </a:r>
            <a:endParaRPr lang="en-US" sz="1850" dirty="0"/>
          </a:p>
        </p:txBody>
      </p:sp>
      <p:sp>
        <p:nvSpPr>
          <p:cNvPr id="8" name="Text 4"/>
          <p:cNvSpPr/>
          <p:nvPr/>
        </p:nvSpPr>
        <p:spPr>
          <a:xfrm>
            <a:off x="6213915" y="3414812"/>
            <a:ext cx="531630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Polohovací lůžko, antidekubitní matrace, hrazdička, postranice</a:t>
            </a:r>
            <a:endParaRPr lang="en-US" sz="14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1475" y="4397673"/>
            <a:ext cx="472468" cy="47248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61475" y="5106392"/>
            <a:ext cx="53162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Výkonové pomůcky</a:t>
            </a:r>
            <a:endParaRPr lang="en-US" sz="1850" dirty="0"/>
          </a:p>
        </p:txBody>
      </p:sp>
      <p:sp>
        <p:nvSpPr>
          <p:cNvPr id="11" name="Text 6"/>
          <p:cNvSpPr/>
          <p:nvPr/>
        </p:nvSpPr>
        <p:spPr>
          <a:xfrm>
            <a:off x="661475" y="5515074"/>
            <a:ext cx="5316206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Infuzní sety, PŽK, odběrové zkumavky, sterilní krytí</a:t>
            </a:r>
            <a:endParaRPr lang="en-US" sz="14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213915" y="4397673"/>
            <a:ext cx="472468" cy="472480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6213915" y="5106392"/>
            <a:ext cx="531630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Domácí péče</a:t>
            </a:r>
            <a:endParaRPr lang="en-US" sz="1850" dirty="0"/>
          </a:p>
        </p:txBody>
      </p:sp>
      <p:sp>
        <p:nvSpPr>
          <p:cNvPr id="14" name="Text 8"/>
          <p:cNvSpPr/>
          <p:nvPr/>
        </p:nvSpPr>
        <p:spPr>
          <a:xfrm>
            <a:off x="6213915" y="5515074"/>
            <a:ext cx="531630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Zapůjčování lůžek, chodítek, vozíků a inhalátorů pro terénní práci</a:t>
            </a:r>
            <a:endParaRPr lang="en-US" sz="14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4768"/>
            <a:ext cx="10868745" cy="3046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00" b="1" kern="0" spc="-58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Vyšetřovací metody: od fyzikálního nálezu k rozhodnutí</a:t>
            </a:r>
            <a:endParaRPr lang="en-US" sz="19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961132"/>
            <a:ext cx="5315512" cy="531564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221058" y="3279477"/>
            <a:ext cx="5315512" cy="2361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1000"/>
              </a:lnSpc>
              <a:buNone/>
            </a:pPr>
            <a:r>
              <a:rPr lang="en-US" sz="750" kern="0" spc="-1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Sestra aktivně participuje na všech fázích diagnostiky — připravuje pacienta, asistuje při výkonu, zajišťuje správný odběr a transport vzorků, dokumentuje výsledky a hlásí odchylky lékaři.</a:t>
            </a:r>
            <a:endParaRPr lang="en-US" sz="750" dirty="0"/>
          </a:p>
        </p:txBody>
      </p:sp>
      <p:sp>
        <p:nvSpPr>
          <p:cNvPr id="5" name="Shape 2"/>
          <p:cNvSpPr/>
          <p:nvPr/>
        </p:nvSpPr>
        <p:spPr>
          <a:xfrm>
            <a:off x="6221058" y="3572073"/>
            <a:ext cx="5315512" cy="375047"/>
          </a:xfrm>
          <a:prstGeom prst="roundRect">
            <a:avLst>
              <a:gd name="adj" fmla="val 10914"/>
            </a:avLst>
          </a:prstGeom>
          <a:solidFill>
            <a:srgbClr val="DADBF1"/>
          </a:solidFill>
          <a:ln/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8489" y="3650159"/>
            <a:ext cx="121738" cy="97433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537658" y="3641527"/>
            <a:ext cx="4901482" cy="2361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1000"/>
              </a:lnSpc>
              <a:buNone/>
            </a:pPr>
            <a:r>
              <a:rPr lang="en-US" sz="750" kern="0" spc="-15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Výsledky vyšetření jsou </a:t>
            </a:r>
            <a:r>
              <a:rPr lang="en-US" sz="750" b="1" kern="0" spc="-15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vstupem do ošetřovatelského procesu</a:t>
            </a:r>
            <a:r>
              <a:rPr lang="en-US" sz="750" kern="0" spc="-15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sestra je interpretuje v kontextu klinického stavu pacienta.</a:t>
            </a:r>
            <a:endParaRPr lang="en-US" sz="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169293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kern="0" spc="-112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Ošetřovatelské intervence: neinvazivní vs. invazivní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2823071"/>
            <a:ext cx="291785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Neinvazivní intervence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5233360" y="3307358"/>
            <a:ext cx="2917851" cy="2012752"/>
          </a:xfrm>
          <a:prstGeom prst="rect">
            <a:avLst/>
          </a:prstGeom>
          <a:noFill/>
          <a:ln/>
        </p:spPr>
        <p:txBody>
          <a:bodyPr wrap="square" lIns="0" tIns="75608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Polohování, dechová rehabilitace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Měření fyziologických funkcí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Edukace pacienta a rodiny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Aplikace tepla/chladu, inhalace</a:t>
            </a:r>
            <a:endParaRPr lang="en-US" sz="1450" dirty="0"/>
          </a:p>
        </p:txBody>
      </p:sp>
      <p:sp>
        <p:nvSpPr>
          <p:cNvPr id="6" name="Text 3"/>
          <p:cNvSpPr/>
          <p:nvPr/>
        </p:nvSpPr>
        <p:spPr>
          <a:xfrm>
            <a:off x="8618719" y="2823071"/>
            <a:ext cx="291785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Invazivní intervence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8618719" y="3307358"/>
            <a:ext cx="2917851" cy="2315170"/>
          </a:xfrm>
          <a:prstGeom prst="rect">
            <a:avLst/>
          </a:prstGeom>
          <a:noFill/>
          <a:ln/>
        </p:spPr>
        <p:txBody>
          <a:bodyPr wrap="square" lIns="0" tIns="75608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Zavedení PŽK, centrálního katétru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Aplikace infuzí a injekcí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Odběry krve, zavedení NGS/PMK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Asistence při invazivní diagnostice</a:t>
            </a:r>
            <a:endParaRPr lang="en-US" sz="14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556617"/>
            <a:ext cx="1064888" cy="287139"/>
          </a:xfrm>
          <a:prstGeom prst="roundRect">
            <a:avLst>
              <a:gd name="adj" fmla="val 22118"/>
            </a:avLst>
          </a:prstGeom>
          <a:solidFill>
            <a:srgbClr val="DADBF1"/>
          </a:solidFill>
          <a:ln/>
        </p:spPr>
      </p:sp>
      <p:sp>
        <p:nvSpPr>
          <p:cNvPr id="3" name="Text 1"/>
          <p:cNvSpPr/>
          <p:nvPr/>
        </p:nvSpPr>
        <p:spPr>
          <a:xfrm>
            <a:off x="774879" y="613271"/>
            <a:ext cx="1447665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KAPITOLA 2</a:t>
            </a:r>
            <a:endParaRPr lang="en-US" sz="1150" dirty="0"/>
          </a:p>
        </p:txBody>
      </p:sp>
      <p:sp>
        <p:nvSpPr>
          <p:cNvPr id="4" name="Text 2"/>
          <p:cNvSpPr/>
          <p:nvPr/>
        </p:nvSpPr>
        <p:spPr>
          <a:xfrm>
            <a:off x="661475" y="919361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kern="0" spc="-112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Diferenciace ošetřovatelské péče podle diagnózy</a:t>
            </a:r>
            <a:endParaRPr lang="en-US" sz="3700" dirty="0"/>
          </a:p>
        </p:txBody>
      </p:sp>
      <p:sp>
        <p:nvSpPr>
          <p:cNvPr id="5" name="Text 3"/>
          <p:cNvSpPr/>
          <p:nvPr/>
        </p:nvSpPr>
        <p:spPr>
          <a:xfrm>
            <a:off x="661475" y="1793478"/>
            <a:ext cx="1086874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Ošetřovatelský proces není šablona — mění se s klinickým stavem a průběhem onemocnění. Sestra průběžně přehodnocuje priority.</a:t>
            </a:r>
            <a:endParaRPr lang="en-US" sz="145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2610941"/>
            <a:ext cx="5434373" cy="756047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850482" y="3556000"/>
            <a:ext cx="505635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Posouzení</a:t>
            </a:r>
            <a:endParaRPr lang="en-US" sz="1850" dirty="0"/>
          </a:p>
        </p:txBody>
      </p:sp>
      <p:sp>
        <p:nvSpPr>
          <p:cNvPr id="8" name="Text 5"/>
          <p:cNvSpPr/>
          <p:nvPr/>
        </p:nvSpPr>
        <p:spPr>
          <a:xfrm>
            <a:off x="850482" y="3964682"/>
            <a:ext cx="5056359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Sběr dat, anamnéza, fyzikální vyšetření</a:t>
            </a:r>
            <a:endParaRPr lang="en-US" sz="145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5848" y="2610941"/>
            <a:ext cx="5434373" cy="756047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6284854" y="3556000"/>
            <a:ext cx="505635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Plán</a:t>
            </a:r>
            <a:endParaRPr lang="en-US" sz="1850" dirty="0"/>
          </a:p>
        </p:txBody>
      </p:sp>
      <p:sp>
        <p:nvSpPr>
          <p:cNvPr id="11" name="Text 7"/>
          <p:cNvSpPr/>
          <p:nvPr/>
        </p:nvSpPr>
        <p:spPr>
          <a:xfrm>
            <a:off x="6284854" y="3964682"/>
            <a:ext cx="5056359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Ošetřovatelské diagnózy, cíle, priority</a:t>
            </a:r>
            <a:endParaRPr lang="en-US" sz="1450" dirty="0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75" y="4456113"/>
            <a:ext cx="5434373" cy="756047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850482" y="5401171"/>
            <a:ext cx="505635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Realizace</a:t>
            </a:r>
            <a:endParaRPr lang="en-US" sz="1850" dirty="0"/>
          </a:p>
        </p:txBody>
      </p:sp>
      <p:sp>
        <p:nvSpPr>
          <p:cNvPr id="14" name="Text 9"/>
          <p:cNvSpPr/>
          <p:nvPr/>
        </p:nvSpPr>
        <p:spPr>
          <a:xfrm>
            <a:off x="850482" y="5809853"/>
            <a:ext cx="5056359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Intervence přizpůsobené diagnóze a fázi</a:t>
            </a:r>
            <a:endParaRPr lang="en-US" sz="1450" dirty="0"/>
          </a:p>
        </p:txBody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5848" y="4456113"/>
            <a:ext cx="5434373" cy="756047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6284854" y="5401171"/>
            <a:ext cx="505635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Vyhodnocení</a:t>
            </a:r>
            <a:endParaRPr lang="en-US" sz="1850" dirty="0"/>
          </a:p>
        </p:txBody>
      </p:sp>
      <p:sp>
        <p:nvSpPr>
          <p:cNvPr id="17" name="Text 11"/>
          <p:cNvSpPr/>
          <p:nvPr/>
        </p:nvSpPr>
        <p:spPr>
          <a:xfrm>
            <a:off x="6284854" y="5809853"/>
            <a:ext cx="5056359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Kontrola efektivity, úprava plánu</a:t>
            </a:r>
            <a:endParaRPr lang="en-US" sz="14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82637"/>
            <a:ext cx="10868745" cy="5352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50" b="1" kern="0" spc="-10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Farmakoterapie: jak sestra čte ordinace a hlídá dopady</a:t>
            </a:r>
            <a:endParaRPr lang="en-US" sz="33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2846" y="1725315"/>
            <a:ext cx="5695609" cy="417542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004074" y="1776710"/>
            <a:ext cx="3532397" cy="2675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kern="0" spc="-5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Role sestry ve farmakoterapii</a:t>
            </a:r>
            <a:endParaRPr lang="en-US" sz="1650" dirty="0"/>
          </a:p>
        </p:txBody>
      </p:sp>
      <p:sp>
        <p:nvSpPr>
          <p:cNvPr id="5" name="Text 2"/>
          <p:cNvSpPr/>
          <p:nvPr/>
        </p:nvSpPr>
        <p:spPr>
          <a:xfrm>
            <a:off x="8004074" y="2199481"/>
            <a:ext cx="3532397" cy="2568277"/>
          </a:xfrm>
          <a:prstGeom prst="rect">
            <a:avLst/>
          </a:prstGeom>
          <a:noFill/>
          <a:ln/>
        </p:spPr>
        <p:txBody>
          <a:bodyPr wrap="square" lIns="0" tIns="68519" rIns="0" bIns="0" rtlCol="0" anchor="t">
            <a:normAutofit/>
          </a:bodyPr>
          <a:lstStyle/>
          <a:p>
            <a:pPr marL="264160" indent="-264160" algn="l">
              <a:lnSpc>
                <a:spcPct val="127000"/>
              </a:lnSpc>
              <a:buSzPct val="100000"/>
              <a:buChar char="•"/>
            </a:pPr>
            <a:r>
              <a:rPr lang="en-US" sz="1300" b="1" kern="0" spc="-27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Čtení a interpretace ordinace</a:t>
            </a:r>
            <a:r>
              <a:rPr lang="en-US" sz="1300" kern="0" spc="-27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dávka, cesta podání, čas</a:t>
            </a:r>
            <a:endParaRPr lang="en-US" sz="1300" dirty="0"/>
          </a:p>
          <a:p>
            <a:pPr marL="264160" indent="-264160" algn="l">
              <a:lnSpc>
                <a:spcPct val="127000"/>
              </a:lnSpc>
              <a:buSzPct val="100000"/>
              <a:buChar char="•"/>
            </a:pPr>
            <a:r>
              <a:rPr lang="en-US" sz="1300" b="1" kern="0" spc="-27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Aplikace léků</a:t>
            </a:r>
            <a:r>
              <a:rPr lang="en-US" sz="1300" kern="0" spc="-27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p.o., i.v., s.c., inhalačně</a:t>
            </a:r>
            <a:endParaRPr lang="en-US" sz="1300" dirty="0"/>
          </a:p>
          <a:p>
            <a:pPr marL="264160" indent="-264160" algn="l">
              <a:lnSpc>
                <a:spcPct val="127000"/>
              </a:lnSpc>
              <a:buSzPct val="100000"/>
              <a:buChar char="•"/>
            </a:pPr>
            <a:r>
              <a:rPr lang="en-US" sz="1300" b="1" kern="0" spc="-27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Sledování účinku</a:t>
            </a:r>
            <a:r>
              <a:rPr lang="en-US" sz="1300" kern="0" spc="-27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terapeutický efekt i nežádoucí účinky</a:t>
            </a:r>
            <a:endParaRPr lang="en-US" sz="1300" dirty="0"/>
          </a:p>
          <a:p>
            <a:pPr marL="264160" indent="-264160" algn="l">
              <a:lnSpc>
                <a:spcPct val="127000"/>
              </a:lnSpc>
              <a:buSzPct val="100000"/>
              <a:buChar char="•"/>
            </a:pPr>
            <a:r>
              <a:rPr lang="en-US" sz="1300" b="1" kern="0" spc="-27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Edukace pacienta</a:t>
            </a:r>
            <a:r>
              <a:rPr lang="en-US" sz="1300" kern="0" spc="-27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jak, kdy a proč užívat</a:t>
            </a:r>
            <a:endParaRPr lang="en-US" sz="1300" dirty="0"/>
          </a:p>
          <a:p>
            <a:pPr marL="264160" indent="-264160" algn="l">
              <a:lnSpc>
                <a:spcPct val="127000"/>
              </a:lnSpc>
              <a:buSzPct val="100000"/>
              <a:buChar char="•"/>
            </a:pPr>
            <a:r>
              <a:rPr lang="en-US" sz="1300" b="1" kern="0" spc="-27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Dokumentace</a:t>
            </a:r>
            <a:r>
              <a:rPr lang="en-US" sz="1300" kern="0" spc="-27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každé podání musí být zaznamenáno</a:t>
            </a:r>
            <a:endParaRPr lang="en-US" sz="1300" dirty="0"/>
          </a:p>
        </p:txBody>
      </p:sp>
      <p:sp>
        <p:nvSpPr>
          <p:cNvPr id="6" name="Shape 3"/>
          <p:cNvSpPr/>
          <p:nvPr/>
        </p:nvSpPr>
        <p:spPr>
          <a:xfrm>
            <a:off x="8004074" y="4942384"/>
            <a:ext cx="3532397" cy="887413"/>
          </a:xfrm>
          <a:prstGeom prst="roundRect">
            <a:avLst>
              <a:gd name="adj" fmla="val 8107"/>
            </a:avLst>
          </a:prstGeom>
          <a:solidFill>
            <a:srgbClr val="FCF2B5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5321" y="5180905"/>
            <a:ext cx="214109" cy="17125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560677" y="5124847"/>
            <a:ext cx="2804546" cy="5224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kern="0" spc="-27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Každá odchylka od ordinace nebo NÚ léku se </a:t>
            </a:r>
            <a:r>
              <a:rPr lang="en-US" sz="1300" b="1" kern="0" spc="-27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okamžitě hlásí lékaři</a:t>
            </a:r>
            <a:r>
              <a:rPr lang="en-US" sz="1300" kern="0" spc="-27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</a:t>
            </a:r>
            <a:endParaRPr lang="en-US" sz="13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29345"/>
            <a:ext cx="10868745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kern="0" spc="-112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Kardiovaskulární vs. dýchací: dvě „mapy" problémů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283123"/>
            <a:ext cx="5203794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Kardiologie</a:t>
            </a:r>
            <a:endParaRPr lang="en-US" sz="1850" dirty="0"/>
          </a:p>
        </p:txBody>
      </p:sp>
      <p:sp>
        <p:nvSpPr>
          <p:cNvPr id="4" name="Shape 2"/>
          <p:cNvSpPr/>
          <p:nvPr/>
        </p:nvSpPr>
        <p:spPr>
          <a:xfrm>
            <a:off x="661475" y="2791023"/>
            <a:ext cx="2507394" cy="1517948"/>
          </a:xfrm>
          <a:prstGeom prst="roundRect">
            <a:avLst>
              <a:gd name="adj" fmla="val 5230"/>
            </a:avLst>
          </a:prstGeom>
          <a:solidFill>
            <a:srgbClr val="FFFFFF"/>
          </a:solidFill>
          <a:ln w="25399">
            <a:solidFill>
              <a:srgbClr val="C0C1D7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75881" y="3005435"/>
            <a:ext cx="207858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ICHS / AIM</a:t>
            </a:r>
            <a:endParaRPr lang="en-US" sz="1850" dirty="0"/>
          </a:p>
        </p:txBody>
      </p:sp>
      <p:sp>
        <p:nvSpPr>
          <p:cNvPr id="6" name="Text 4"/>
          <p:cNvSpPr/>
          <p:nvPr/>
        </p:nvSpPr>
        <p:spPr>
          <a:xfrm>
            <a:off x="875881" y="3489722"/>
            <a:ext cx="2078581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Bolest na hrudi, EKG, troponiny, PCI</a:t>
            </a:r>
            <a:endParaRPr lang="en-US" sz="1450" dirty="0"/>
          </a:p>
        </p:txBody>
      </p:sp>
      <p:sp>
        <p:nvSpPr>
          <p:cNvPr id="7" name="Shape 5"/>
          <p:cNvSpPr/>
          <p:nvPr/>
        </p:nvSpPr>
        <p:spPr>
          <a:xfrm>
            <a:off x="3357875" y="2791023"/>
            <a:ext cx="2507394" cy="1517948"/>
          </a:xfrm>
          <a:prstGeom prst="roundRect">
            <a:avLst>
              <a:gd name="adj" fmla="val 5230"/>
            </a:avLst>
          </a:prstGeom>
          <a:solidFill>
            <a:srgbClr val="FFFFFF"/>
          </a:solidFill>
          <a:ln w="25399">
            <a:solidFill>
              <a:srgbClr val="C0C1D7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3572282" y="3005435"/>
            <a:ext cx="207858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Srdeční selhání</a:t>
            </a:r>
            <a:endParaRPr lang="en-US" sz="1850" dirty="0"/>
          </a:p>
        </p:txBody>
      </p:sp>
      <p:sp>
        <p:nvSpPr>
          <p:cNvPr id="9" name="Text 7"/>
          <p:cNvSpPr/>
          <p:nvPr/>
        </p:nvSpPr>
        <p:spPr>
          <a:xfrm>
            <a:off x="3572282" y="3489722"/>
            <a:ext cx="2078581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Dušnost, otoky, diuretika, vážení</a:t>
            </a:r>
            <a:endParaRPr lang="en-US" sz="1450" dirty="0"/>
          </a:p>
        </p:txBody>
      </p:sp>
      <p:sp>
        <p:nvSpPr>
          <p:cNvPr id="10" name="Shape 8"/>
          <p:cNvSpPr/>
          <p:nvPr/>
        </p:nvSpPr>
        <p:spPr>
          <a:xfrm>
            <a:off x="661475" y="4497983"/>
            <a:ext cx="5203794" cy="1215529"/>
          </a:xfrm>
          <a:prstGeom prst="roundRect">
            <a:avLst>
              <a:gd name="adj" fmla="val 6531"/>
            </a:avLst>
          </a:prstGeom>
          <a:solidFill>
            <a:srgbClr val="FFFFFF"/>
          </a:solidFill>
          <a:ln w="25399">
            <a:solidFill>
              <a:srgbClr val="C0C1D7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875881" y="4712395"/>
            <a:ext cx="477498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Hypertenze</a:t>
            </a:r>
            <a:endParaRPr lang="en-US" sz="1850" dirty="0"/>
          </a:p>
        </p:txBody>
      </p:sp>
      <p:sp>
        <p:nvSpPr>
          <p:cNvPr id="12" name="Text 10"/>
          <p:cNvSpPr/>
          <p:nvPr/>
        </p:nvSpPr>
        <p:spPr>
          <a:xfrm>
            <a:off x="875881" y="5196681"/>
            <a:ext cx="4774981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TK monitoring, antihypertenziva, edukace</a:t>
            </a:r>
            <a:endParaRPr lang="en-US" sz="1450" dirty="0"/>
          </a:p>
        </p:txBody>
      </p:sp>
      <p:sp>
        <p:nvSpPr>
          <p:cNvPr id="13" name="Text 11"/>
          <p:cNvSpPr/>
          <p:nvPr/>
        </p:nvSpPr>
        <p:spPr>
          <a:xfrm>
            <a:off x="6332776" y="2283123"/>
            <a:ext cx="5203794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Pneumologie</a:t>
            </a:r>
            <a:endParaRPr lang="en-US" sz="1850" dirty="0"/>
          </a:p>
        </p:txBody>
      </p:sp>
      <p:sp>
        <p:nvSpPr>
          <p:cNvPr id="14" name="Shape 12"/>
          <p:cNvSpPr/>
          <p:nvPr/>
        </p:nvSpPr>
        <p:spPr>
          <a:xfrm>
            <a:off x="6332776" y="2791023"/>
            <a:ext cx="2507394" cy="1820366"/>
          </a:xfrm>
          <a:prstGeom prst="roundRect">
            <a:avLst>
              <a:gd name="adj" fmla="val 4361"/>
            </a:avLst>
          </a:prstGeom>
          <a:solidFill>
            <a:srgbClr val="FFFFFF"/>
          </a:solidFill>
          <a:ln w="25399">
            <a:solidFill>
              <a:srgbClr val="C0C1D7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547182" y="3005435"/>
            <a:ext cx="207858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CHOPN</a:t>
            </a:r>
            <a:endParaRPr lang="en-US" sz="1850" dirty="0"/>
          </a:p>
        </p:txBody>
      </p:sp>
      <p:sp>
        <p:nvSpPr>
          <p:cNvPr id="16" name="Text 14"/>
          <p:cNvSpPr/>
          <p:nvPr/>
        </p:nvSpPr>
        <p:spPr>
          <a:xfrm>
            <a:off x="6547182" y="3489722"/>
            <a:ext cx="2078581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Spirometrie, bronchodilatancia, O₂ terapie</a:t>
            </a:r>
            <a:endParaRPr lang="en-US" sz="1450" dirty="0"/>
          </a:p>
        </p:txBody>
      </p:sp>
      <p:sp>
        <p:nvSpPr>
          <p:cNvPr id="17" name="Shape 15"/>
          <p:cNvSpPr/>
          <p:nvPr/>
        </p:nvSpPr>
        <p:spPr>
          <a:xfrm>
            <a:off x="9029176" y="2791023"/>
            <a:ext cx="2507394" cy="1820366"/>
          </a:xfrm>
          <a:prstGeom prst="roundRect">
            <a:avLst>
              <a:gd name="adj" fmla="val 4361"/>
            </a:avLst>
          </a:prstGeom>
          <a:solidFill>
            <a:srgbClr val="FFFFFF"/>
          </a:solidFill>
          <a:ln w="25399">
            <a:solidFill>
              <a:srgbClr val="C0C1D7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243583" y="3005435"/>
            <a:ext cx="207858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Pneumonie</a:t>
            </a:r>
            <a:endParaRPr lang="en-US" sz="1850" dirty="0"/>
          </a:p>
        </p:txBody>
      </p:sp>
      <p:sp>
        <p:nvSpPr>
          <p:cNvPr id="19" name="Text 17"/>
          <p:cNvSpPr/>
          <p:nvPr/>
        </p:nvSpPr>
        <p:spPr>
          <a:xfrm>
            <a:off x="9243583" y="3489722"/>
            <a:ext cx="2078581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ATB, Fowlerova poloha, hydratace</a:t>
            </a:r>
            <a:endParaRPr lang="en-US" sz="1450" dirty="0"/>
          </a:p>
        </p:txBody>
      </p:sp>
      <p:sp>
        <p:nvSpPr>
          <p:cNvPr id="20" name="Shape 18"/>
          <p:cNvSpPr/>
          <p:nvPr/>
        </p:nvSpPr>
        <p:spPr>
          <a:xfrm>
            <a:off x="6332776" y="4800402"/>
            <a:ext cx="5203794" cy="1215529"/>
          </a:xfrm>
          <a:prstGeom prst="roundRect">
            <a:avLst>
              <a:gd name="adj" fmla="val 6531"/>
            </a:avLst>
          </a:prstGeom>
          <a:solidFill>
            <a:srgbClr val="FFFFFF"/>
          </a:solidFill>
          <a:ln w="25399">
            <a:solidFill>
              <a:srgbClr val="C0C1D7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6547182" y="5014813"/>
            <a:ext cx="477498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Astma</a:t>
            </a:r>
            <a:endParaRPr lang="en-US" sz="1850" dirty="0"/>
          </a:p>
        </p:txBody>
      </p:sp>
      <p:sp>
        <p:nvSpPr>
          <p:cNvPr id="22" name="Text 20"/>
          <p:cNvSpPr/>
          <p:nvPr/>
        </p:nvSpPr>
        <p:spPr>
          <a:xfrm>
            <a:off x="6547182" y="5499100"/>
            <a:ext cx="4774981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Inhalátory, spouštěče, edukace, peakflow</a:t>
            </a:r>
            <a:endParaRPr lang="en-US" sz="14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233360" y="1766292"/>
            <a:ext cx="1066079" cy="287139"/>
          </a:xfrm>
          <a:prstGeom prst="roundRect">
            <a:avLst>
              <a:gd name="adj" fmla="val 22118"/>
            </a:avLst>
          </a:prstGeom>
          <a:solidFill>
            <a:srgbClr val="DADBF1"/>
          </a:solidFill>
          <a:ln/>
        </p:spPr>
      </p:sp>
      <p:sp>
        <p:nvSpPr>
          <p:cNvPr id="4" name="Text 1"/>
          <p:cNvSpPr/>
          <p:nvPr/>
        </p:nvSpPr>
        <p:spPr>
          <a:xfrm>
            <a:off x="5346765" y="1822946"/>
            <a:ext cx="1448855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KAPITOLA 3</a:t>
            </a:r>
            <a:endParaRPr lang="en-US" sz="1150" dirty="0"/>
          </a:p>
        </p:txBody>
      </p:sp>
      <p:sp>
        <p:nvSpPr>
          <p:cNvPr id="5" name="Text 2"/>
          <p:cNvSpPr/>
          <p:nvPr/>
        </p:nvSpPr>
        <p:spPr>
          <a:xfrm>
            <a:off x="5233360" y="2129036"/>
            <a:ext cx="6296860" cy="17719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kern="0" spc="-112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Etiopatogeneze, diagnostika, léčba a prevence</a:t>
            </a:r>
            <a:endParaRPr lang="en-US" sz="3700" dirty="0"/>
          </a:p>
        </p:txBody>
      </p:sp>
      <p:sp>
        <p:nvSpPr>
          <p:cNvPr id="6" name="Text 3"/>
          <p:cNvSpPr/>
          <p:nvPr/>
        </p:nvSpPr>
        <p:spPr>
          <a:xfrm>
            <a:off x="5233360" y="4184452"/>
            <a:ext cx="6296860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Cílem je propojit teoretické znalosti s ošetřovatelskou praxí. Sestra musí chápat </a:t>
            </a:r>
            <a:r>
              <a:rPr lang="en-US" sz="1450" b="1" kern="0" spc="-3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příčinu onemocnění</a:t>
            </a: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, aby dokázala správně nastavit priority péče, sledovat relevantní parametry a edukovat pacienta o prevenci komplikací.</a:t>
            </a:r>
            <a:endParaRPr lang="en-US" sz="14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4768"/>
            <a:ext cx="10868745" cy="3046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00" b="1" kern="0" spc="-58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Pneumonie jako vzor: příčina → příznaky → vyšetření → léčba</a:t>
            </a:r>
            <a:endParaRPr lang="en-US" sz="19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961132"/>
            <a:ext cx="5315512" cy="531564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221058" y="3243957"/>
            <a:ext cx="5315512" cy="1523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50" b="1" kern="0" spc="-29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Klíčové dělení</a:t>
            </a:r>
            <a:endParaRPr lang="en-US" sz="950" dirty="0"/>
          </a:p>
        </p:txBody>
      </p:sp>
      <p:sp>
        <p:nvSpPr>
          <p:cNvPr id="5" name="Text 2"/>
          <p:cNvSpPr/>
          <p:nvPr/>
        </p:nvSpPr>
        <p:spPr>
          <a:xfrm>
            <a:off x="6221058" y="3446462"/>
            <a:ext cx="5315512" cy="389334"/>
          </a:xfrm>
          <a:prstGeom prst="rect">
            <a:avLst/>
          </a:prstGeom>
          <a:noFill/>
          <a:ln/>
        </p:spPr>
        <p:txBody>
          <a:bodyPr wrap="square" lIns="0" tIns="38985" rIns="0" bIns="0" rtlCol="0" anchor="t">
            <a:normAutofit/>
          </a:bodyPr>
          <a:lstStyle/>
          <a:p>
            <a:pPr marL="152400" indent="-152400" algn="l">
              <a:lnSpc>
                <a:spcPct val="101000"/>
              </a:lnSpc>
              <a:buSzPct val="100000"/>
              <a:buChar char="•"/>
            </a:pPr>
            <a:r>
              <a:rPr lang="en-US" sz="750" b="1" kern="0" spc="-15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Komunitní pneumonie</a:t>
            </a:r>
            <a:r>
              <a:rPr lang="en-US" sz="750" kern="0" spc="-1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získaná mimo nemocnici, typicky S. pneumoniae</a:t>
            </a:r>
            <a:endParaRPr lang="en-US" sz="750" dirty="0"/>
          </a:p>
          <a:p>
            <a:pPr marL="152400" indent="-152400" algn="l">
              <a:lnSpc>
                <a:spcPct val="101000"/>
              </a:lnSpc>
              <a:buSzPct val="100000"/>
              <a:buChar char="•"/>
            </a:pPr>
            <a:r>
              <a:rPr lang="en-US" sz="750" b="1" kern="0" spc="-15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Nozokomiální pneumonie</a:t>
            </a:r>
            <a:r>
              <a:rPr lang="en-US" sz="750" kern="0" spc="-1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po 48 h hospitalizace, rezistentní kmeny</a:t>
            </a:r>
            <a:endParaRPr lang="en-US" sz="750" dirty="0"/>
          </a:p>
          <a:p>
            <a:pPr marL="152400" indent="-152400" algn="l">
              <a:lnSpc>
                <a:spcPct val="101000"/>
              </a:lnSpc>
              <a:buSzPct val="100000"/>
              <a:buChar char="•"/>
            </a:pPr>
            <a:r>
              <a:rPr lang="en-US" sz="750" b="1" kern="0" spc="-15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Aspirační pneumonie</a:t>
            </a:r>
            <a:r>
              <a:rPr lang="en-US" sz="750" kern="0" spc="-1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riziko u bezvědomých, dysfagických pacientů</a:t>
            </a:r>
            <a:endParaRPr lang="en-US" sz="750" dirty="0"/>
          </a:p>
        </p:txBody>
      </p:sp>
      <p:sp>
        <p:nvSpPr>
          <p:cNvPr id="6" name="Text 3"/>
          <p:cNvSpPr/>
          <p:nvPr/>
        </p:nvSpPr>
        <p:spPr>
          <a:xfrm>
            <a:off x="6221058" y="3880941"/>
            <a:ext cx="5925096" cy="118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1000"/>
              </a:lnSpc>
              <a:buNone/>
            </a:pPr>
            <a:r>
              <a:rPr lang="en-US" sz="750" kern="0" spc="-1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RTG hrudníku a kultivace sputa jsou klíčem k cílené ATB terapii.</a:t>
            </a:r>
            <a:endParaRPr lang="en-US" sz="7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961628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kern="0" spc="-112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Pneumonie: ošetřovatelský plán — co dělat „teď"</a:t>
            </a:r>
            <a:endParaRPr lang="en-US" sz="3700" dirty="0"/>
          </a:p>
        </p:txBody>
      </p:sp>
      <p:sp>
        <p:nvSpPr>
          <p:cNvPr id="3" name="Shape 1"/>
          <p:cNvSpPr/>
          <p:nvPr/>
        </p:nvSpPr>
        <p:spPr>
          <a:xfrm>
            <a:off x="661475" y="1930301"/>
            <a:ext cx="5339820" cy="1404243"/>
          </a:xfrm>
          <a:prstGeom prst="roundRect">
            <a:avLst>
              <a:gd name="adj" fmla="val 5653"/>
            </a:avLst>
          </a:prstGeom>
          <a:solidFill>
            <a:srgbClr val="DADBF1"/>
          </a:solidFill>
          <a:ln w="6350">
            <a:solidFill>
              <a:srgbClr val="C0C1D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56832" y="2125663"/>
            <a:ext cx="49491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Poloha a klid</a:t>
            </a:r>
            <a:endParaRPr lang="en-US" sz="1850" dirty="0"/>
          </a:p>
        </p:txBody>
      </p:sp>
      <p:sp>
        <p:nvSpPr>
          <p:cNvPr id="5" name="Text 3"/>
          <p:cNvSpPr/>
          <p:nvPr/>
        </p:nvSpPr>
        <p:spPr>
          <a:xfrm>
            <a:off x="856832" y="2534345"/>
            <a:ext cx="494910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Fowlerova poloha (30–45°), klid na lůžku, asistovaná mobilizace dle stavu</a:t>
            </a:r>
            <a:endParaRPr lang="en-US" sz="1450" dirty="0"/>
          </a:p>
        </p:txBody>
      </p:sp>
      <p:sp>
        <p:nvSpPr>
          <p:cNvPr id="6" name="Shape 4"/>
          <p:cNvSpPr/>
          <p:nvPr/>
        </p:nvSpPr>
        <p:spPr>
          <a:xfrm>
            <a:off x="6190301" y="1930301"/>
            <a:ext cx="5339919" cy="1404243"/>
          </a:xfrm>
          <a:prstGeom prst="roundRect">
            <a:avLst>
              <a:gd name="adj" fmla="val 5653"/>
            </a:avLst>
          </a:prstGeom>
          <a:solidFill>
            <a:srgbClr val="DADBF1"/>
          </a:solidFill>
          <a:ln w="6350">
            <a:solidFill>
              <a:srgbClr val="C0C1D7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6385658" y="2125663"/>
            <a:ext cx="494920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Prostředí</a:t>
            </a:r>
            <a:endParaRPr lang="en-US" sz="1850" dirty="0"/>
          </a:p>
        </p:txBody>
      </p:sp>
      <p:sp>
        <p:nvSpPr>
          <p:cNvPr id="8" name="Text 6"/>
          <p:cNvSpPr/>
          <p:nvPr/>
        </p:nvSpPr>
        <p:spPr>
          <a:xfrm>
            <a:off x="6385658" y="2534345"/>
            <a:ext cx="494920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Větrání místnosti, optimální vlhkost vzduchu, prevence přenosu infekce</a:t>
            </a:r>
            <a:endParaRPr lang="en-US" sz="1450" dirty="0"/>
          </a:p>
        </p:txBody>
      </p:sp>
      <p:sp>
        <p:nvSpPr>
          <p:cNvPr id="9" name="Shape 7"/>
          <p:cNvSpPr/>
          <p:nvPr/>
        </p:nvSpPr>
        <p:spPr>
          <a:xfrm>
            <a:off x="661475" y="3523555"/>
            <a:ext cx="5339820" cy="1404243"/>
          </a:xfrm>
          <a:prstGeom prst="roundRect">
            <a:avLst>
              <a:gd name="adj" fmla="val 5653"/>
            </a:avLst>
          </a:prstGeom>
          <a:solidFill>
            <a:srgbClr val="DADBF1"/>
          </a:solidFill>
          <a:ln w="6350">
            <a:solidFill>
              <a:srgbClr val="C0C1D7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56832" y="3718917"/>
            <a:ext cx="49491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Monitorace</a:t>
            </a:r>
            <a:endParaRPr lang="en-US" sz="1850" dirty="0"/>
          </a:p>
        </p:txBody>
      </p:sp>
      <p:sp>
        <p:nvSpPr>
          <p:cNvPr id="11" name="Text 9"/>
          <p:cNvSpPr/>
          <p:nvPr/>
        </p:nvSpPr>
        <p:spPr>
          <a:xfrm>
            <a:off x="856832" y="4127599"/>
            <a:ext cx="494910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TT, D, P, TK, SpO₂; sledování charakteru a množství sputa, hydratace</a:t>
            </a:r>
            <a:endParaRPr lang="en-US" sz="1450" dirty="0"/>
          </a:p>
        </p:txBody>
      </p:sp>
      <p:sp>
        <p:nvSpPr>
          <p:cNvPr id="12" name="Shape 10"/>
          <p:cNvSpPr/>
          <p:nvPr/>
        </p:nvSpPr>
        <p:spPr>
          <a:xfrm>
            <a:off x="6190301" y="3523555"/>
            <a:ext cx="5339919" cy="1404243"/>
          </a:xfrm>
          <a:prstGeom prst="roundRect">
            <a:avLst>
              <a:gd name="adj" fmla="val 5653"/>
            </a:avLst>
          </a:prstGeom>
          <a:solidFill>
            <a:srgbClr val="DADBF1"/>
          </a:solidFill>
          <a:ln w="6350">
            <a:solidFill>
              <a:srgbClr val="C0C1D7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385658" y="3718917"/>
            <a:ext cx="494920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Hydratace a výživa</a:t>
            </a:r>
            <a:endParaRPr lang="en-US" sz="1850" dirty="0"/>
          </a:p>
        </p:txBody>
      </p:sp>
      <p:sp>
        <p:nvSpPr>
          <p:cNvPr id="14" name="Text 12"/>
          <p:cNvSpPr/>
          <p:nvPr/>
        </p:nvSpPr>
        <p:spPr>
          <a:xfrm>
            <a:off x="6385658" y="4127599"/>
            <a:ext cx="494920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Dostatečný příjem tekutin (min. 2 l/den), lehce stravitelná dieta, i.v. infuze dle ordinace</a:t>
            </a:r>
            <a:endParaRPr lang="en-US" sz="1450" dirty="0"/>
          </a:p>
        </p:txBody>
      </p:sp>
      <p:sp>
        <p:nvSpPr>
          <p:cNvPr id="15" name="Shape 13"/>
          <p:cNvSpPr/>
          <p:nvPr/>
        </p:nvSpPr>
        <p:spPr>
          <a:xfrm>
            <a:off x="661475" y="5140424"/>
            <a:ext cx="10868745" cy="755948"/>
          </a:xfrm>
          <a:prstGeom prst="roundRect">
            <a:avLst>
              <a:gd name="adj" fmla="val 10502"/>
            </a:avLst>
          </a:prstGeom>
          <a:solidFill>
            <a:srgbClr val="DADBF1"/>
          </a:solidFill>
          <a:ln/>
        </p:spPr>
      </p:sp>
      <p:pic>
        <p:nvPicPr>
          <p:cNvPr id="1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82" y="5408116"/>
            <a:ext cx="236234" cy="189012"/>
          </a:xfrm>
          <a:prstGeom prst="rect">
            <a:avLst/>
          </a:prstGeom>
        </p:spPr>
      </p:pic>
      <p:sp>
        <p:nvSpPr>
          <p:cNvPr id="17" name="Text 14"/>
          <p:cNvSpPr/>
          <p:nvPr/>
        </p:nvSpPr>
        <p:spPr>
          <a:xfrm>
            <a:off x="1275723" y="5376664"/>
            <a:ext cx="10675075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Prevence šíření nákazy: bariérová opatření, desinfekce rukou, správná likvidace sputa.</a:t>
            </a:r>
            <a:endParaRPr lang="en-US" sz="14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7248"/>
            <a:ext cx="10868745" cy="5814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b="1" kern="0" spc="-11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Transport po PCI: co musí sestra stihnout</a:t>
            </a:r>
            <a:endParaRPr lang="en-US" sz="36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6712" y="1589385"/>
            <a:ext cx="4535275" cy="453538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027489" y="1598910"/>
            <a:ext cx="3509081" cy="2907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b="1" kern="0" spc="-55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Akutní fáze — STEMI → JIP/ARO</a:t>
            </a:r>
            <a:endParaRPr lang="en-US" sz="1800" dirty="0"/>
          </a:p>
        </p:txBody>
      </p:sp>
      <p:sp>
        <p:nvSpPr>
          <p:cNvPr id="5" name="Text 2"/>
          <p:cNvSpPr/>
          <p:nvPr/>
        </p:nvSpPr>
        <p:spPr>
          <a:xfrm>
            <a:off x="8027489" y="2072779"/>
            <a:ext cx="3509081" cy="1899841"/>
          </a:xfrm>
          <a:prstGeom prst="rect">
            <a:avLst/>
          </a:prstGeom>
          <a:noFill/>
          <a:ln/>
        </p:spPr>
        <p:txBody>
          <a:bodyPr wrap="square" lIns="0" tIns="74426" rIns="0" bIns="0" rtlCol="0" anchor="t">
            <a:normAutofit/>
          </a:bodyPr>
          <a:lstStyle/>
          <a:p>
            <a:pPr marL="294640" indent="-294640" algn="l">
              <a:lnSpc>
                <a:spcPct val="132000"/>
              </a:lnSpc>
              <a:buSzPct val="100000"/>
              <a:buChar char="•"/>
            </a:pPr>
            <a:r>
              <a:rPr lang="en-US" sz="1450" kern="0" spc="-29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Transport </a:t>
            </a:r>
            <a:r>
              <a:rPr lang="en-US" sz="1450" b="1" kern="0" spc="-29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s lékařem</a:t>
            </a:r>
            <a:r>
              <a:rPr lang="en-US" sz="1450" kern="0" spc="-29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, kontinuální EKG monitoring</a:t>
            </a:r>
            <a:endParaRPr lang="en-US" sz="1450" dirty="0"/>
          </a:p>
          <a:p>
            <a:pPr marL="294640" indent="-294640" algn="l">
              <a:lnSpc>
                <a:spcPct val="132000"/>
              </a:lnSpc>
              <a:buSzPct val="100000"/>
              <a:buChar char="•"/>
            </a:pPr>
            <a:r>
              <a:rPr lang="en-US" sz="1450" kern="0" spc="-29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KPR kufr + defibrilátor po ruce již při převozu</a:t>
            </a:r>
            <a:endParaRPr lang="en-US" sz="1450" dirty="0"/>
          </a:p>
          <a:p>
            <a:pPr marL="294640" indent="-294640" algn="l">
              <a:lnSpc>
                <a:spcPct val="132000"/>
              </a:lnSpc>
              <a:buSzPct val="100000"/>
              <a:buChar char="•"/>
            </a:pPr>
            <a:r>
              <a:rPr lang="en-US" sz="1450" kern="0" spc="-29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Po příjezdu: 12svodové EKG + napojení na monitor</a:t>
            </a:r>
            <a:endParaRPr lang="en-US" sz="1450" dirty="0"/>
          </a:p>
        </p:txBody>
      </p:sp>
      <p:sp>
        <p:nvSpPr>
          <p:cNvPr id="6" name="Text 3"/>
          <p:cNvSpPr/>
          <p:nvPr/>
        </p:nvSpPr>
        <p:spPr>
          <a:xfrm>
            <a:off x="8027489" y="4155777"/>
            <a:ext cx="3509081" cy="2907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b="1" kern="0" spc="-55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Monitorace na JIP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8027489" y="4629646"/>
            <a:ext cx="3509081" cy="1604566"/>
          </a:xfrm>
          <a:prstGeom prst="rect">
            <a:avLst/>
          </a:prstGeom>
          <a:noFill/>
          <a:ln/>
        </p:spPr>
        <p:txBody>
          <a:bodyPr wrap="square" lIns="0" tIns="74426" rIns="0" bIns="0" rtlCol="0" anchor="t">
            <a:normAutofit/>
          </a:bodyPr>
          <a:lstStyle/>
          <a:p>
            <a:pPr marL="294640" indent="-294640" algn="l">
              <a:lnSpc>
                <a:spcPct val="132000"/>
              </a:lnSpc>
              <a:buSzPct val="100000"/>
              <a:buChar char="•"/>
            </a:pPr>
            <a:r>
              <a:rPr lang="en-US" sz="1450" kern="0" spc="-29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Pravidelně: TK, dech. frekvence, puls, SpO₂, TT</a:t>
            </a:r>
            <a:endParaRPr lang="en-US" sz="1450" dirty="0"/>
          </a:p>
          <a:p>
            <a:pPr marL="294640" indent="-294640" algn="l">
              <a:lnSpc>
                <a:spcPct val="132000"/>
              </a:lnSpc>
              <a:buSzPct val="100000"/>
              <a:buChar char="•"/>
            </a:pPr>
            <a:r>
              <a:rPr lang="en-US" sz="1450" kern="0" spc="-29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Oxygenoterapie dle SpO₂ (nosní brýle nebo maska)</a:t>
            </a:r>
            <a:endParaRPr lang="en-US" sz="1450" dirty="0"/>
          </a:p>
          <a:p>
            <a:pPr marL="294640" indent="-294640" algn="l">
              <a:lnSpc>
                <a:spcPct val="132000"/>
              </a:lnSpc>
              <a:buSzPct val="100000"/>
              <a:buChar char="•"/>
            </a:pPr>
            <a:r>
              <a:rPr lang="en-US" sz="1450" kern="0" spc="-29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Připravenost na UPV při komplikacích</a:t>
            </a:r>
            <a:endParaRPr lang="en-US" sz="14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105396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kern="0" spc="-112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„Invazivní realita" na JIP: PŽK, katétry, komprese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2074069"/>
            <a:ext cx="5339820" cy="174476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77479" y="2288480"/>
            <a:ext cx="480940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Plnění ordinací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977479" y="2697163"/>
            <a:ext cx="4809409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Opakované odběry krve (troponin v sérii, KO, koagulace), aplikace infuzí, antikoagulancií a antiagregancií dle ordinace lékaře</a:t>
            </a:r>
            <a:endParaRPr lang="en-US" sz="14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90301" y="2074069"/>
            <a:ext cx="5339919" cy="1744762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506305" y="2288480"/>
            <a:ext cx="480950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Invazivní vstupy</a:t>
            </a:r>
            <a:endParaRPr lang="en-US" sz="1850" dirty="0"/>
          </a:p>
        </p:txBody>
      </p:sp>
      <p:sp>
        <p:nvSpPr>
          <p:cNvPr id="8" name="Text 4"/>
          <p:cNvSpPr/>
          <p:nvPr/>
        </p:nvSpPr>
        <p:spPr>
          <a:xfrm>
            <a:off x="6506305" y="2697163"/>
            <a:ext cx="4809509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Péče o PŽK (nebo CŽK): pravidelná kontrola místa vpichu, průchodnosti, prevence infekce; dokumentace každého výkonu</a:t>
            </a:r>
            <a:endParaRPr lang="en-US" sz="14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4007842"/>
            <a:ext cx="5339820" cy="1744762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977479" y="4222254"/>
            <a:ext cx="480940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Místo vpichu po PCI</a:t>
            </a:r>
            <a:endParaRPr lang="en-US" sz="1850" dirty="0"/>
          </a:p>
        </p:txBody>
      </p:sp>
      <p:sp>
        <p:nvSpPr>
          <p:cNvPr id="11" name="Text 6"/>
          <p:cNvSpPr/>
          <p:nvPr/>
        </p:nvSpPr>
        <p:spPr>
          <a:xfrm>
            <a:off x="977479" y="4630936"/>
            <a:ext cx="4809409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TR Band (radiální přístup): uvolňování dle protokolu. Femostop / kompresar (femorální přístup): 24h klid na lůžku, sledování hematou a krvácení</a:t>
            </a:r>
            <a:endParaRPr lang="en-US" sz="14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90301" y="4007842"/>
            <a:ext cx="5339919" cy="1744762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6506305" y="4222254"/>
            <a:ext cx="480950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Hlášení odchylek</a:t>
            </a:r>
            <a:endParaRPr lang="en-US" sz="1850" dirty="0"/>
          </a:p>
        </p:txBody>
      </p:sp>
      <p:sp>
        <p:nvSpPr>
          <p:cNvPr id="14" name="Text 8"/>
          <p:cNvSpPr/>
          <p:nvPr/>
        </p:nvSpPr>
        <p:spPr>
          <a:xfrm>
            <a:off x="6506305" y="4630936"/>
            <a:ext cx="4809509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Každá změna EKG křivky, TK, bolesti na hrudi nebo krvácení se </a:t>
            </a:r>
            <a:r>
              <a:rPr lang="en-US" sz="1450" b="1" kern="0" spc="-3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okamžitě hlásí lékaři</a:t>
            </a:r>
            <a:endParaRPr lang="en-US" sz="14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30548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kern="0" spc="-112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Troponin v sérii a TTE v praxi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1793677"/>
            <a:ext cx="5203794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Diagnostika AIM — troponin</a:t>
            </a:r>
            <a:endParaRPr lang="en-US" sz="1850" dirty="0"/>
          </a:p>
        </p:txBody>
      </p:sp>
      <p:sp>
        <p:nvSpPr>
          <p:cNvPr id="4" name="Text 2"/>
          <p:cNvSpPr/>
          <p:nvPr/>
        </p:nvSpPr>
        <p:spPr>
          <a:xfrm>
            <a:off x="661475" y="2277963"/>
            <a:ext cx="5203794" cy="19845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spcAft>
                <a:spcPts val="1300"/>
              </a:spcAft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Troponin začíná stoupat </a:t>
            </a:r>
            <a:r>
              <a:rPr lang="en-US" sz="1450" b="1" kern="0" spc="-3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3–8 hodin</a:t>
            </a: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po poškození myokardu, první vrchol dosahuje po </a:t>
            </a:r>
            <a:r>
              <a:rPr lang="en-US" sz="1450" b="1" kern="0" spc="-3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12–18 hodinách</a:t>
            </a: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 Série odběrů (0h, 3h, 6h) je proto nezbytná pro potvrzení nebo vyloučení infarktu.</a:t>
            </a:r>
            <a:endParaRPr lang="en-US" sz="145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Sestra připravuje odběrové zkumavky, označuje vzorky, zajišťuje transport do laboratoře a výsledky hlásí lékaři.</a:t>
            </a:r>
            <a:endParaRPr lang="en-US" sz="1450" dirty="0"/>
          </a:p>
        </p:txBody>
      </p:sp>
      <p:sp>
        <p:nvSpPr>
          <p:cNvPr id="5" name="Text 3"/>
          <p:cNvSpPr/>
          <p:nvPr/>
        </p:nvSpPr>
        <p:spPr>
          <a:xfrm>
            <a:off x="6332776" y="1793677"/>
            <a:ext cx="5203794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Příprava na TTE (echokardiografii)</a:t>
            </a:r>
            <a:endParaRPr lang="en-US" sz="1850" dirty="0"/>
          </a:p>
        </p:txBody>
      </p:sp>
      <p:sp>
        <p:nvSpPr>
          <p:cNvPr id="6" name="Shape 4"/>
          <p:cNvSpPr/>
          <p:nvPr/>
        </p:nvSpPr>
        <p:spPr>
          <a:xfrm>
            <a:off x="6332776" y="2301577"/>
            <a:ext cx="425241" cy="425252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6350">
            <a:solidFill>
              <a:srgbClr val="C0C1D7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6403666" y="2336998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b="1" kern="0" spc="-67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1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6947024" y="2366466"/>
            <a:ext cx="458954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Příprava prostředí</a:t>
            </a:r>
            <a:endParaRPr lang="en-US" sz="1850" dirty="0"/>
          </a:p>
        </p:txBody>
      </p:sp>
      <p:sp>
        <p:nvSpPr>
          <p:cNvPr id="9" name="Text 7"/>
          <p:cNvSpPr/>
          <p:nvPr/>
        </p:nvSpPr>
        <p:spPr>
          <a:xfrm>
            <a:off x="6947024" y="2850753"/>
            <a:ext cx="458954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Zatemnit místnost, zajistit intimitu, připravit gel a elektrody</a:t>
            </a:r>
            <a:endParaRPr lang="en-US" sz="1450" dirty="0"/>
          </a:p>
        </p:txBody>
      </p:sp>
      <p:sp>
        <p:nvSpPr>
          <p:cNvPr id="10" name="Shape 8"/>
          <p:cNvSpPr/>
          <p:nvPr/>
        </p:nvSpPr>
        <p:spPr>
          <a:xfrm>
            <a:off x="6332776" y="3833614"/>
            <a:ext cx="425241" cy="425252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6350">
            <a:solidFill>
              <a:srgbClr val="C0C1D7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403666" y="3869035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b="1" kern="0" spc="-67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2</a:t>
            </a:r>
            <a:endParaRPr lang="en-US" sz="2200" dirty="0"/>
          </a:p>
        </p:txBody>
      </p:sp>
      <p:sp>
        <p:nvSpPr>
          <p:cNvPr id="12" name="Text 10"/>
          <p:cNvSpPr/>
          <p:nvPr/>
        </p:nvSpPr>
        <p:spPr>
          <a:xfrm>
            <a:off x="6947024" y="3898503"/>
            <a:ext cx="458954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Příprava pacienta</a:t>
            </a:r>
            <a:endParaRPr lang="en-US" sz="1850" dirty="0"/>
          </a:p>
        </p:txBody>
      </p:sp>
      <p:sp>
        <p:nvSpPr>
          <p:cNvPr id="13" name="Text 11"/>
          <p:cNvSpPr/>
          <p:nvPr/>
        </p:nvSpPr>
        <p:spPr>
          <a:xfrm>
            <a:off x="6947024" y="4382790"/>
            <a:ext cx="4589546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Vysvětlit postup, správná poloha na levém boku</a:t>
            </a:r>
            <a:endParaRPr lang="en-US" sz="1450" dirty="0"/>
          </a:p>
        </p:txBody>
      </p:sp>
      <p:sp>
        <p:nvSpPr>
          <p:cNvPr id="14" name="Shape 12"/>
          <p:cNvSpPr/>
          <p:nvPr/>
        </p:nvSpPr>
        <p:spPr>
          <a:xfrm>
            <a:off x="6332776" y="5063232"/>
            <a:ext cx="425241" cy="425252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6350">
            <a:solidFill>
              <a:srgbClr val="C0C1D7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403666" y="5098653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b="1" kern="0" spc="-67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3</a:t>
            </a:r>
            <a:endParaRPr lang="en-US" sz="2200" dirty="0"/>
          </a:p>
        </p:txBody>
      </p:sp>
      <p:sp>
        <p:nvSpPr>
          <p:cNvPr id="16" name="Text 14"/>
          <p:cNvSpPr/>
          <p:nvPr/>
        </p:nvSpPr>
        <p:spPr>
          <a:xfrm>
            <a:off x="6947024" y="5128121"/>
            <a:ext cx="458954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Po vyšetření</a:t>
            </a:r>
            <a:endParaRPr lang="en-US" sz="1850" dirty="0"/>
          </a:p>
        </p:txBody>
      </p:sp>
      <p:sp>
        <p:nvSpPr>
          <p:cNvPr id="17" name="Text 15"/>
          <p:cNvSpPr/>
          <p:nvPr/>
        </p:nvSpPr>
        <p:spPr>
          <a:xfrm>
            <a:off x="6947024" y="5612408"/>
            <a:ext cx="4589546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Dezinfekce sond a pomůcek, dokumentace výsledků</a:t>
            </a:r>
            <a:endParaRPr lang="en-US" sz="14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697409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kern="0" spc="-112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Ošetřovatelská péče podle oddělení</a:t>
            </a:r>
            <a:endParaRPr lang="en-US" sz="3700" dirty="0"/>
          </a:p>
        </p:txBody>
      </p:sp>
      <p:sp>
        <p:nvSpPr>
          <p:cNvPr id="4" name="Shape 1"/>
          <p:cNvSpPr/>
          <p:nvPr/>
        </p:nvSpPr>
        <p:spPr>
          <a:xfrm>
            <a:off x="661475" y="2162175"/>
            <a:ext cx="6296860" cy="3998317"/>
          </a:xfrm>
          <a:prstGeom prst="roundRect">
            <a:avLst>
              <a:gd name="adj" fmla="val 1986"/>
            </a:avLst>
          </a:prstGeom>
          <a:solidFill>
            <a:srgbClr val="DADBF1"/>
          </a:solidFill>
          <a:ln w="6350">
            <a:solidFill>
              <a:srgbClr val="C0C1D7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667825" y="2168525"/>
            <a:ext cx="3142080" cy="2594074"/>
          </a:xfrm>
          <a:custGeom>
            <a:avLst/>
            <a:gdLst/>
            <a:ahLst/>
            <a:cxnLst/>
            <a:rect l="l" t="t" r="r" b="b"/>
            <a:pathLst>
              <a:path w="3142080" h="2594074">
                <a:moveTo>
                  <a:pt x="66156" y="0"/>
                </a:moveTo>
                <a:lnTo>
                  <a:pt x="3142080" y="0"/>
                </a:lnTo>
                <a:lnTo>
                  <a:pt x="3142080" y="2594074"/>
                </a:lnTo>
                <a:lnTo>
                  <a:pt x="0" y="2594074"/>
                </a:lnTo>
                <a:lnTo>
                  <a:pt x="0" y="66158"/>
                </a:lnTo>
                <a:arcTo wR="66156" hR="66158" stAng="10800000" swAng="5400000"/>
                <a:close/>
              </a:path>
            </a:pathLst>
          </a:custGeom>
          <a:solidFill>
            <a:srgbClr val="DADBF1"/>
          </a:solidFill>
          <a:ln/>
        </p:spPr>
      </p:sp>
      <p:sp>
        <p:nvSpPr>
          <p:cNvPr id="6" name="Text 3"/>
          <p:cNvSpPr/>
          <p:nvPr/>
        </p:nvSpPr>
        <p:spPr>
          <a:xfrm>
            <a:off x="856832" y="2357537"/>
            <a:ext cx="2764066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Zákrokový sál (koronarografie / PCI)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856832" y="3061494"/>
            <a:ext cx="2764066" cy="1512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Sterilní prostředí, asistence lékaři, monitoring bolesti; příprava třísel (femorální přístup), srovnání alergií, informovaný souhlas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3809905" y="2168525"/>
            <a:ext cx="3142080" cy="2594074"/>
          </a:xfrm>
          <a:custGeom>
            <a:avLst/>
            <a:gdLst/>
            <a:ahLst/>
            <a:cxnLst/>
            <a:rect l="l" t="t" r="r" b="b"/>
            <a:pathLst>
              <a:path w="3142080" h="2594074">
                <a:moveTo>
                  <a:pt x="0" y="0"/>
                </a:moveTo>
                <a:lnTo>
                  <a:pt x="3075924" y="0"/>
                </a:lnTo>
                <a:arcTo wR="66156" hR="66158" stAng="16200000" swAng="5400000"/>
                <a:lnTo>
                  <a:pt x="3142080" y="2594074"/>
                </a:lnTo>
                <a:lnTo>
                  <a:pt x="0" y="2594074"/>
                </a:lnTo>
                <a:lnTo>
                  <a:pt x="0" y="0"/>
                </a:lnTo>
                <a:close/>
              </a:path>
            </a:pathLst>
          </a:custGeom>
          <a:solidFill>
            <a:srgbClr val="DADBF1"/>
          </a:solidFill>
          <a:ln/>
        </p:spPr>
      </p:sp>
      <p:sp>
        <p:nvSpPr>
          <p:cNvPr id="9" name="Shape 6"/>
          <p:cNvSpPr/>
          <p:nvPr/>
        </p:nvSpPr>
        <p:spPr>
          <a:xfrm>
            <a:off x="3809905" y="2168525"/>
            <a:ext cx="25399" cy="2594074"/>
          </a:xfrm>
          <a:prstGeom prst="roundRect">
            <a:avLst>
              <a:gd name="adj" fmla="val 50001"/>
            </a:avLst>
          </a:prstGeom>
          <a:solidFill>
            <a:srgbClr val="C0C1D7"/>
          </a:solidFill>
          <a:ln/>
        </p:spPr>
      </p:sp>
      <p:sp>
        <p:nvSpPr>
          <p:cNvPr id="10" name="Text 7"/>
          <p:cNvSpPr/>
          <p:nvPr/>
        </p:nvSpPr>
        <p:spPr>
          <a:xfrm>
            <a:off x="3998912" y="2357537"/>
            <a:ext cx="276406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JIP / ARO</a:t>
            </a:r>
            <a:endParaRPr lang="en-US" sz="1850" dirty="0"/>
          </a:p>
        </p:txBody>
      </p:sp>
      <p:sp>
        <p:nvSpPr>
          <p:cNvPr id="11" name="Text 8"/>
          <p:cNvSpPr/>
          <p:nvPr/>
        </p:nvSpPr>
        <p:spPr>
          <a:xfrm>
            <a:off x="3998912" y="2766219"/>
            <a:ext cx="2764066" cy="1512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Priorita: kontinuální monitorace, oxygenoterapie, invazivní vstupy, péče o imobilního pacienta, prevence komplikací (TEN, infekce, dekubity)</a:t>
            </a:r>
            <a:endParaRPr lang="en-US" sz="1450" dirty="0"/>
          </a:p>
        </p:txBody>
      </p:sp>
      <p:sp>
        <p:nvSpPr>
          <p:cNvPr id="12" name="Shape 9"/>
          <p:cNvSpPr/>
          <p:nvPr/>
        </p:nvSpPr>
        <p:spPr>
          <a:xfrm>
            <a:off x="667825" y="4762599"/>
            <a:ext cx="6284160" cy="1391543"/>
          </a:xfrm>
          <a:custGeom>
            <a:avLst/>
            <a:gdLst/>
            <a:ahLst/>
            <a:cxnLst/>
            <a:rect l="l" t="t" r="r" b="b"/>
            <a:pathLst>
              <a:path w="6284160" h="1391543">
                <a:moveTo>
                  <a:pt x="0" y="0"/>
                </a:moveTo>
                <a:lnTo>
                  <a:pt x="6284160" y="0"/>
                </a:lnTo>
                <a:lnTo>
                  <a:pt x="6284160" y="1325385"/>
                </a:lnTo>
                <a:arcTo wR="66156" hR="66158" stAng="0" swAng="5400000"/>
                <a:lnTo>
                  <a:pt x="66156" y="1391543"/>
                </a:lnTo>
                <a:arcTo wR="66156" hR="66158" stAng="5400000" swAng="5400000"/>
                <a:lnTo>
                  <a:pt x="0" y="0"/>
                </a:lnTo>
                <a:close/>
              </a:path>
            </a:pathLst>
          </a:custGeom>
          <a:solidFill>
            <a:srgbClr val="DADBF1"/>
          </a:solidFill>
          <a:ln/>
        </p:spPr>
      </p:sp>
      <p:sp>
        <p:nvSpPr>
          <p:cNvPr id="13" name="Shape 10"/>
          <p:cNvSpPr/>
          <p:nvPr/>
        </p:nvSpPr>
        <p:spPr>
          <a:xfrm>
            <a:off x="667825" y="4762599"/>
            <a:ext cx="6284160" cy="25400"/>
          </a:xfrm>
          <a:prstGeom prst="roundRect">
            <a:avLst>
              <a:gd name="adj" fmla="val 49999"/>
            </a:avLst>
          </a:prstGeom>
          <a:solidFill>
            <a:srgbClr val="C0C1D7"/>
          </a:solidFill>
          <a:ln/>
        </p:spPr>
      </p:sp>
      <p:sp>
        <p:nvSpPr>
          <p:cNvPr id="14" name="Text 11"/>
          <p:cNvSpPr/>
          <p:nvPr/>
        </p:nvSpPr>
        <p:spPr>
          <a:xfrm>
            <a:off x="856832" y="4951611"/>
            <a:ext cx="590614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Standardní oddělení</a:t>
            </a:r>
            <a:endParaRPr lang="en-US" sz="1850" dirty="0"/>
          </a:p>
        </p:txBody>
      </p:sp>
      <p:sp>
        <p:nvSpPr>
          <p:cNvPr id="15" name="Text 12"/>
          <p:cNvSpPr/>
          <p:nvPr/>
        </p:nvSpPr>
        <p:spPr>
          <a:xfrm>
            <a:off x="856832" y="5360293"/>
            <a:ext cx="590614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kern="0" spc="-3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Postupná mobilizace dle lékaře, edukace o medikaci, dietě, aktivitě; příprava na propuštění a plán následné péče</a:t>
            </a:r>
            <a:endParaRPr lang="en-US" sz="14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519807"/>
            <a:ext cx="441016" cy="143470"/>
          </a:xfrm>
          <a:prstGeom prst="roundRect">
            <a:avLst>
              <a:gd name="adj" fmla="val 22134"/>
            </a:avLst>
          </a:prstGeom>
          <a:solidFill>
            <a:srgbClr val="DADBF1"/>
          </a:solidFill>
          <a:ln/>
        </p:spPr>
      </p:sp>
      <p:sp>
        <p:nvSpPr>
          <p:cNvPr id="3" name="Text 1"/>
          <p:cNvSpPr/>
          <p:nvPr/>
        </p:nvSpPr>
        <p:spPr>
          <a:xfrm>
            <a:off x="718127" y="548084"/>
            <a:ext cx="937296" cy="869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550" kern="0" spc="-1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PŘEHLED</a:t>
            </a:r>
            <a:endParaRPr lang="en-US" sz="550" dirty="0"/>
          </a:p>
        </p:txBody>
      </p:sp>
      <p:sp>
        <p:nvSpPr>
          <p:cNvPr id="4" name="Text 2"/>
          <p:cNvSpPr/>
          <p:nvPr/>
        </p:nvSpPr>
        <p:spPr>
          <a:xfrm>
            <a:off x="661475" y="682129"/>
            <a:ext cx="1086874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kern="0" spc="-56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Ošetřovatelská péče napříč diagnózami interny</a:t>
            </a:r>
            <a:endParaRPr lang="en-US" sz="1850" dirty="0"/>
          </a:p>
        </p:txBody>
      </p:sp>
      <p:sp>
        <p:nvSpPr>
          <p:cNvPr id="5" name="Text 3"/>
          <p:cNvSpPr/>
          <p:nvPr/>
        </p:nvSpPr>
        <p:spPr>
          <a:xfrm>
            <a:off x="661475" y="3287911"/>
            <a:ext cx="5319083" cy="22681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kern="0" spc="-1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Interní medicína je charakteristická </a:t>
            </a:r>
            <a:r>
              <a:rPr lang="en-US" sz="700" b="1" kern="0" spc="-15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multimorbiditou</a:t>
            </a:r>
            <a:r>
              <a:rPr lang="en-US" sz="700" kern="0" spc="-1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pacienti mají současně více onemocnění. To vyžaduje multidisciplinární přístup a schopnost sestry průběžně přehodnocovat priority.</a:t>
            </a:r>
            <a:endParaRPr lang="en-US" sz="700" dirty="0"/>
          </a:p>
        </p:txBody>
      </p:sp>
      <p:sp>
        <p:nvSpPr>
          <p:cNvPr id="6" name="Text 4"/>
          <p:cNvSpPr/>
          <p:nvPr/>
        </p:nvSpPr>
        <p:spPr>
          <a:xfrm>
            <a:off x="661475" y="3561953"/>
            <a:ext cx="5319083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b="1" kern="0" spc="-28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Klíčový princip diferenciace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61475" y="3756819"/>
            <a:ext cx="5319083" cy="503039"/>
          </a:xfrm>
          <a:prstGeom prst="rect">
            <a:avLst/>
          </a:prstGeom>
          <a:noFill/>
          <a:ln/>
        </p:spPr>
        <p:txBody>
          <a:bodyPr wrap="square" lIns="0" tIns="37804" rIns="0" bIns="0" rtlCol="0" anchor="t">
            <a:normAutofit/>
          </a:bodyPr>
          <a:lstStyle/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b="1" kern="0" spc="-15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AIM</a:t>
            </a:r>
            <a:r>
              <a:rPr lang="en-US" sz="700" kern="0" spc="-1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→ čas, monitorace, reperfuze, hemostáza</a:t>
            </a:r>
            <a:endParaRPr lang="en-US" sz="700" dirty="0"/>
          </a:p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b="1" kern="0" spc="-15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Srdeční selhání</a:t>
            </a:r>
            <a:r>
              <a:rPr lang="en-US" sz="700" kern="0" spc="-1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→ bilance tekutin, vážení, diuréza</a:t>
            </a:r>
            <a:endParaRPr lang="en-US" sz="700" dirty="0"/>
          </a:p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b="1" kern="0" spc="-15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Pneumonie</a:t>
            </a:r>
            <a:r>
              <a:rPr lang="en-US" sz="700" kern="0" spc="-1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→ ATB, poloha, oxygenoterapie, expektorace</a:t>
            </a:r>
            <a:endParaRPr lang="en-US" sz="700" dirty="0"/>
          </a:p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b="1" kern="0" spc="-15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Diabetes</a:t>
            </a:r>
            <a:r>
              <a:rPr lang="en-US" sz="700" kern="0" spc="-15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→ glykémie, inzulin, výživa, péče o ránu</a:t>
            </a:r>
            <a:endParaRPr lang="en-US" sz="700" dirty="0"/>
          </a:p>
        </p:txBody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7487" y="1101328"/>
            <a:ext cx="5319083" cy="531921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46795"/>
            <a:ext cx="10868745" cy="5721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00" b="1" kern="0" spc="-108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Interní medicína v praxi: nemocnice jako síť</a:t>
            </a:r>
            <a:endParaRPr lang="en-US" sz="36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790601"/>
            <a:ext cx="6908330" cy="41148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022826" y="1562298"/>
            <a:ext cx="3513645" cy="2860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b="1" kern="0" spc="-54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Komplexní koordinace péče</a:t>
            </a:r>
            <a:endParaRPr lang="en-US" sz="1800" dirty="0"/>
          </a:p>
        </p:txBody>
      </p:sp>
      <p:sp>
        <p:nvSpPr>
          <p:cNvPr id="5" name="Text 2"/>
          <p:cNvSpPr/>
          <p:nvPr/>
        </p:nvSpPr>
        <p:spPr>
          <a:xfrm>
            <a:off x="8022826" y="2025650"/>
            <a:ext cx="3513645" cy="11537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400" kern="0" spc="-29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Interní medicína řeší komplexní stavy dospělých jak v lůžkové, tak ambulantní péči. Urgentní příjem zajišťuje akutní diagnostiku a rozhoduje o dalším postupu.</a:t>
            </a:r>
            <a:endParaRPr lang="en-US" sz="1400" dirty="0"/>
          </a:p>
        </p:txBody>
      </p:sp>
      <p:sp>
        <p:nvSpPr>
          <p:cNvPr id="6" name="Text 3"/>
          <p:cNvSpPr/>
          <p:nvPr/>
        </p:nvSpPr>
        <p:spPr>
          <a:xfrm>
            <a:off x="8022826" y="3356670"/>
            <a:ext cx="3513645" cy="57209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b="1" kern="0" spc="-54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Continuity of care — kontinuita péče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8022826" y="4106069"/>
            <a:ext cx="3513645" cy="2143026"/>
          </a:xfrm>
          <a:prstGeom prst="rect">
            <a:avLst/>
          </a:prstGeom>
          <a:noFill/>
          <a:ln/>
        </p:spPr>
        <p:txBody>
          <a:bodyPr wrap="square" lIns="0" tIns="73245" rIns="0" bIns="0" rtlCol="0" anchor="t">
            <a:normAutofit/>
          </a:bodyPr>
          <a:lstStyle/>
          <a:p>
            <a:pPr marL="284480" indent="-284480" algn="l">
              <a:lnSpc>
                <a:spcPct val="131000"/>
              </a:lnSpc>
              <a:buSzPct val="100000"/>
              <a:buChar char="•"/>
            </a:pPr>
            <a:r>
              <a:rPr lang="en-US" sz="1400" kern="0" spc="-29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Překlad mezi odděleními musí být doprovázen </a:t>
            </a:r>
            <a:r>
              <a:rPr lang="en-US" sz="1400" b="1" kern="0" spc="-29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předáním dokumentace</a:t>
            </a:r>
            <a:endParaRPr lang="en-US" sz="1400" dirty="0"/>
          </a:p>
          <a:p>
            <a:pPr marL="284480" indent="-284480" algn="l">
              <a:lnSpc>
                <a:spcPct val="131000"/>
              </a:lnSpc>
              <a:buSzPct val="100000"/>
              <a:buChar char="•"/>
            </a:pPr>
            <a:r>
              <a:rPr lang="en-US" sz="1400" kern="0" spc="-29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Konziliární vyšetření koordinuje ošetřující sestra</a:t>
            </a:r>
            <a:endParaRPr lang="en-US" sz="1400" dirty="0"/>
          </a:p>
          <a:p>
            <a:pPr marL="284480" indent="-284480" algn="l">
              <a:lnSpc>
                <a:spcPct val="131000"/>
              </a:lnSpc>
              <a:buSzPct val="100000"/>
              <a:buChar char="•"/>
            </a:pPr>
            <a:r>
              <a:rPr lang="en-US" sz="1400" kern="0" spc="-29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Propouštěcí plán zahrnuje návaznou péči (praktický lékař, domácí péče, ambulance)</a:t>
            </a:r>
            <a:endParaRPr lang="en-US" sz="1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545108"/>
            <a:ext cx="6296860" cy="88602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b="1" kern="0" spc="-84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Terénní ošetřovatelská péče: od nemocnice k domovu</a:t>
            </a:r>
            <a:endParaRPr lang="en-US" sz="27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33360" y="1590576"/>
            <a:ext cx="354401" cy="354409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233360" y="2077839"/>
            <a:ext cx="6296860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b="1" kern="0" spc="-42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Komunitní centra</a:t>
            </a:r>
            <a:endParaRPr lang="en-US" sz="1350" dirty="0"/>
          </a:p>
        </p:txBody>
      </p:sp>
      <p:sp>
        <p:nvSpPr>
          <p:cNvPr id="6" name="Text 2"/>
          <p:cNvSpPr/>
          <p:nvPr/>
        </p:nvSpPr>
        <p:spPr>
          <a:xfrm>
            <a:off x="5233360" y="2362994"/>
            <a:ext cx="6296860" cy="3968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100" kern="0" spc="-22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Sestra sleduje průběh chronického onemocnění, podporuje adherenci k léčbě a pomáhá koordinovat péči mezi poskytovateli</a:t>
            </a:r>
            <a:endParaRPr lang="en-US" sz="11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33360" y="2972495"/>
            <a:ext cx="354401" cy="354409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233360" y="3459758"/>
            <a:ext cx="6296860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b="1" kern="0" spc="-42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Léčebné ústavy (LDN)</a:t>
            </a:r>
            <a:endParaRPr lang="en-US" sz="1350" dirty="0"/>
          </a:p>
        </p:txBody>
      </p:sp>
      <p:sp>
        <p:nvSpPr>
          <p:cNvPr id="9" name="Text 4"/>
          <p:cNvSpPr/>
          <p:nvPr/>
        </p:nvSpPr>
        <p:spPr>
          <a:xfrm>
            <a:off x="5233360" y="3744913"/>
            <a:ext cx="6296860" cy="3968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100" kern="0" spc="-22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Dlouhodobá lůžková péče u pacientů, kteří nejsou připraveni na propuštění domů — rehabilitace, ošetřování ran, monitorace</a:t>
            </a:r>
            <a:endParaRPr lang="en-US" sz="11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233360" y="4354413"/>
            <a:ext cx="354401" cy="354409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5233360" y="4841677"/>
            <a:ext cx="6296860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b="1" kern="0" spc="-42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Sociální služby</a:t>
            </a:r>
            <a:endParaRPr lang="en-US" sz="1350" dirty="0"/>
          </a:p>
        </p:txBody>
      </p:sp>
      <p:sp>
        <p:nvSpPr>
          <p:cNvPr id="12" name="Text 6"/>
          <p:cNvSpPr/>
          <p:nvPr/>
        </p:nvSpPr>
        <p:spPr>
          <a:xfrm>
            <a:off x="5233360" y="5126831"/>
            <a:ext cx="6296860" cy="3968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100" kern="0" spc="-22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Sestra překračuje hranici zdravotní–sociální péče: plánuje domácí ošetřovatelskou péči a posiluje dostupnost u chronicky nemocných</a:t>
            </a:r>
            <a:endParaRPr lang="en-US" sz="1100" dirty="0"/>
          </a:p>
        </p:txBody>
      </p:sp>
      <p:sp>
        <p:nvSpPr>
          <p:cNvPr id="13" name="Shape 7"/>
          <p:cNvSpPr/>
          <p:nvPr/>
        </p:nvSpPr>
        <p:spPr>
          <a:xfrm>
            <a:off x="5233360" y="5643265"/>
            <a:ext cx="6296860" cy="669627"/>
          </a:xfrm>
          <a:prstGeom prst="roundRect">
            <a:avLst>
              <a:gd name="adj" fmla="val 8892"/>
            </a:avLst>
          </a:prstGeom>
          <a:solidFill>
            <a:srgbClr val="DADBF1"/>
          </a:solidFill>
          <a:ln/>
        </p:spPr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75041" y="5800626"/>
            <a:ext cx="177200" cy="141684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5693922" y="5784949"/>
            <a:ext cx="5694617" cy="3968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100" kern="0" spc="-22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Klíčový úkol: </a:t>
            </a:r>
            <a:r>
              <a:rPr lang="en-US" sz="1100" b="1" kern="0" spc="-22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zajistit kontinuitu a prevenci komplikací</a:t>
            </a:r>
            <a:r>
              <a:rPr lang="en-US" sz="1100" kern="0" spc="-22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po propuštění z nemocnice — zejména u pacientů s chronickými interními onemocněními.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1361</Words>
  <Application>Microsoft Office PowerPoint</Application>
  <PresentationFormat>Širokoúhlá obrazovka</PresentationFormat>
  <Paragraphs>188</Paragraphs>
  <Slides>20</Slides>
  <Notes>20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4" baseType="lpstr">
      <vt:lpstr>Inter</vt:lpstr>
      <vt:lpstr>Inter Bold</vt:lpstr>
      <vt:lpstr>Arial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1</cp:revision>
  <dcterms:created xsi:type="dcterms:W3CDTF">2026-08-30T18:24:00Z</dcterms:created>
  <dcterms:modified xsi:type="dcterms:W3CDTF">2026-08-30T18:25:16Z</dcterms:modified>
</cp:coreProperties>
</file>