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6" r:id="rId6"/>
    <p:sldId id="268" r:id="rId7"/>
    <p:sldId id="259" r:id="rId8"/>
    <p:sldId id="261" r:id="rId9"/>
    <p:sldId id="262" r:id="rId10"/>
    <p:sldId id="263" r:id="rId11"/>
    <p:sldId id="265" r:id="rId12"/>
    <p:sldId id="267" r:id="rId13"/>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14" d="100"/>
          <a:sy n="114" d="100"/>
        </p:scale>
        <p:origin x="414"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4BB8F65-9CFC-90E4-1247-2510F6E0FEA8}"/>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237B56D9-820B-DC07-4468-E3EBADCC0B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632061A1-06EC-1FCF-1301-4610714703FE}"/>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EBA07E9C-2854-9F4B-0669-368F2795EE2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0130117-D426-EA0D-5F6C-E3E55FDE6D22}"/>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2075867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3D1D388-8C11-075D-8D11-E9218F451FB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26066BFD-AFE9-88F0-75EA-4E1789159253}"/>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104DCE3-AACA-5531-7F1A-C54B53332638}"/>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DF73C3DB-8B3D-D07C-E0CE-B1E84175448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2C7B3E3-8D2B-83F0-3E79-BE1247E84BD6}"/>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1220670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0EABB6C-2843-D974-66F5-4670D629E364}"/>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36D72315-BB99-9B2D-A7AB-3B50C2FA51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9B7B23BE-66F1-CF68-EE12-A0F05BE7A903}"/>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94CC20D3-CAB1-85B5-6470-415AC2A72F1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8A27336-4E21-B1CD-FE66-3C993FB22CD3}"/>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2562466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B6F794-CD88-D450-222D-FBC3F7AF1456}"/>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B67F488A-2754-F997-D46E-29F6E3C67A37}"/>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83139C42-5675-85C5-3B8B-FC41CCFFC0E1}"/>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16675584-E3DA-7385-AF91-48ADE7C8B6CE}"/>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6" name="Zástupný symbol pro zápatí 5">
            <a:extLst>
              <a:ext uri="{FF2B5EF4-FFF2-40B4-BE49-F238E27FC236}">
                <a16:creationId xmlns:a16="http://schemas.microsoft.com/office/drawing/2014/main" id="{7D203933-8D5A-32B5-13E7-4AF2EE1CECF0}"/>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123D6639-11D3-0547-CDC1-5505F1FB8845}"/>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4022270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E26EB0A-5462-E977-99CD-53EB0C4D07F9}"/>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51C161D7-3A34-425E-8D38-95BB2EE36D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1EE35CE7-0DBB-A1E2-B13F-C732D7A4DDFF}"/>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67D89DD9-DF11-0811-7B34-32B2FE058B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33D21DDD-D6CA-23B6-440D-5C1097BA1431}"/>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16163BBF-3BB8-8C64-2CC0-2E62F4E71EF4}"/>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8" name="Zástupný symbol pro zápatí 7">
            <a:extLst>
              <a:ext uri="{FF2B5EF4-FFF2-40B4-BE49-F238E27FC236}">
                <a16:creationId xmlns:a16="http://schemas.microsoft.com/office/drawing/2014/main" id="{CE144AC7-F903-4572-AEFC-5BB25624F9B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9A473F4A-2EF2-081D-ACA0-49B0BCD581A5}"/>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2834607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FB7BAB5-BBF5-D372-D704-3D0A310DB561}"/>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88086DFF-DF22-FDF8-BD4D-1F5ABFFAFDE2}"/>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4" name="Zástupný symbol pro zápatí 3">
            <a:extLst>
              <a:ext uri="{FF2B5EF4-FFF2-40B4-BE49-F238E27FC236}">
                <a16:creationId xmlns:a16="http://schemas.microsoft.com/office/drawing/2014/main" id="{FE378230-E4B4-019E-D2F6-767321D456B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F6E67155-F7AD-B1BE-67AF-D62CFDB574D8}"/>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3109028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F2FBB509-0539-1387-118F-DCF763436021}"/>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3" name="Zástupný symbol pro zápatí 2">
            <a:extLst>
              <a:ext uri="{FF2B5EF4-FFF2-40B4-BE49-F238E27FC236}">
                <a16:creationId xmlns:a16="http://schemas.microsoft.com/office/drawing/2014/main" id="{EA7A31BF-C8D0-063A-D932-91AAC837BDDD}"/>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EE88F475-BAC5-B501-94DC-07F2184D3ED9}"/>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1511622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B5331F6-FA8A-DFF8-769A-EE633EB3725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2C8A2DD3-1196-BDD1-6975-9C08795A6B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AA3D178D-D3AB-2D47-0325-77F8D490F5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D714A5B0-78D4-949F-2058-2BFED7FEB40D}"/>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6" name="Zástupný symbol pro zápatí 5">
            <a:extLst>
              <a:ext uri="{FF2B5EF4-FFF2-40B4-BE49-F238E27FC236}">
                <a16:creationId xmlns:a16="http://schemas.microsoft.com/office/drawing/2014/main" id="{FE0F4240-0951-F94D-E863-7F2F5DF9896F}"/>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DFFC8DA7-EA5B-DAC4-DD72-BB2BDF10FBC4}"/>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4031043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CDA8588-B793-281B-C81C-6EC51638F871}"/>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F8332CF-F7D2-948E-D9DE-C8C02025B7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945C3BE2-AE5D-73B4-5ABE-CDFBB73879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9665BCE7-A0A2-F857-BDE0-05C4B137646B}"/>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6" name="Zástupný symbol pro zápatí 5">
            <a:extLst>
              <a:ext uri="{FF2B5EF4-FFF2-40B4-BE49-F238E27FC236}">
                <a16:creationId xmlns:a16="http://schemas.microsoft.com/office/drawing/2014/main" id="{2F7D5F63-C2AD-CACF-E6A2-465247E0DDD4}"/>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C942988-293D-CEFB-B4A0-439AE0C094CD}"/>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537742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42E9BF-5127-B5BA-4A3E-6C9B3B5EB113}"/>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D71B5E7-4F01-398C-A2BA-ADC9E73ADAE1}"/>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493777A-8D97-12BA-D0B8-4F5505814B39}"/>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3231EC20-8BCB-631D-7F2E-17800171EFC1}"/>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FE70D299-B2EA-DB6A-2F15-302663B46F57}"/>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3282473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165D1A7A-C1A1-A4B2-E36F-C6EBA66A2CB6}"/>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99CAFB92-827E-BD5E-4DED-8E3FADDE4B8F}"/>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BFDBA3F-B3C7-BE8C-9286-FBA7B16E0036}"/>
              </a:ext>
            </a:extLst>
          </p:cNvPr>
          <p:cNvSpPr>
            <a:spLocks noGrp="1"/>
          </p:cNvSpPr>
          <p:nvPr>
            <p:ph type="dt" sz="half" idx="10"/>
          </p:nvPr>
        </p:nvSpPr>
        <p:spPr/>
        <p:txBody>
          <a:body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60D686CC-3FEA-27ED-3EB4-01FE03A968C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8AB8ED8-E8A8-833D-FF80-719711213E37}"/>
              </a:ext>
            </a:extLst>
          </p:cNvPr>
          <p:cNvSpPr>
            <a:spLocks noGrp="1"/>
          </p:cNvSpPr>
          <p:nvPr>
            <p:ph type="sldNum" sz="quarter" idx="12"/>
          </p:nvPr>
        </p:nvSpPr>
        <p:spPr/>
        <p:txBody>
          <a:bodyPr/>
          <a:lstStyle/>
          <a:p>
            <a:fld id="{F42FBBA8-F3BF-4940-8B77-423E4220D190}" type="slidenum">
              <a:rPr lang="cs-CZ" smtClean="0"/>
              <a:t>‹#›</a:t>
            </a:fld>
            <a:endParaRPr lang="cs-CZ"/>
          </a:p>
        </p:txBody>
      </p:sp>
    </p:spTree>
    <p:extLst>
      <p:ext uri="{BB962C8B-B14F-4D97-AF65-F5344CB8AC3E}">
        <p14:creationId xmlns:p14="http://schemas.microsoft.com/office/powerpoint/2010/main" val="1986305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42176E65-ABFE-71CC-0DFF-6A738EA841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573F5BC6-3D80-133E-34AD-40C5039864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555097A-D163-FF88-1AA6-69F59D3C12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70D3AF-DAB3-4BDF-BFEF-6F718029FA91}" type="datetimeFigureOut">
              <a:rPr lang="cs-CZ" smtClean="0"/>
              <a:t>29.01.2026</a:t>
            </a:fld>
            <a:endParaRPr lang="cs-CZ"/>
          </a:p>
        </p:txBody>
      </p:sp>
      <p:sp>
        <p:nvSpPr>
          <p:cNvPr id="5" name="Zástupný symbol pro zápatí 4">
            <a:extLst>
              <a:ext uri="{FF2B5EF4-FFF2-40B4-BE49-F238E27FC236}">
                <a16:creationId xmlns:a16="http://schemas.microsoft.com/office/drawing/2014/main" id="{3D410119-4429-6D5B-2318-A81AC4FAD6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A2FA579-E093-2069-584A-5CEE37EF9B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2FBBA8-F3BF-4940-8B77-423E4220D190}" type="slidenum">
              <a:rPr lang="cs-CZ" smtClean="0"/>
              <a:t>‹#›</a:t>
            </a:fld>
            <a:endParaRPr lang="cs-CZ"/>
          </a:p>
        </p:txBody>
      </p:sp>
    </p:spTree>
    <p:extLst>
      <p:ext uri="{BB962C8B-B14F-4D97-AF65-F5344CB8AC3E}">
        <p14:creationId xmlns:p14="http://schemas.microsoft.com/office/powerpoint/2010/main" val="37752846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cs.wikipedia.org/wiki/Sv%C4%9Bteln%C3%BD_rok" TargetMode="External"/><Relationship Id="rId2" Type="http://schemas.openxmlformats.org/officeDocument/2006/relationships/hyperlink" Target="https://cs.wikipedia.org/wiki/Metr#Kilometr" TargetMode="Externa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https://cs.wikipedia.org/wiki/Parsec" TargetMode="Externa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80.png"/><Relationship Id="rId3" Type="http://schemas.microsoft.com/office/2007/relationships/hdphoto" Target="../media/hdphoto2.wdp"/><Relationship Id="rId7" Type="http://schemas.openxmlformats.org/officeDocument/2006/relationships/image" Target="../media/image7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10.png"/><Relationship Id="rId4" Type="http://schemas.openxmlformats.org/officeDocument/2006/relationships/hyperlink" Target="https://www.vascak.cz/data/android/physicsatschool/template.php?s=gp_sl_soustava&amp;l=cz" TargetMode="Externa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2.png"/><Relationship Id="rId4" Type="http://schemas.openxmlformats.org/officeDocument/2006/relationships/hyperlink" Target="https://www.vascak.cz/data/android/physicsatschool/template.php?s=gp_2kepleruv_zakon&amp;l=cz" TargetMode="External"/></Relationships>
</file>

<file path=ppt/slides/_rels/slide9.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130.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20.png"/><Relationship Id="rId5" Type="http://schemas.openxmlformats.org/officeDocument/2006/relationships/hyperlink" Target="https://www.vascak.cz/data/android/physicsatschool/template.php?s=gp_vnejsi_planety&amp;l=cz" TargetMode="External"/><Relationship Id="rId4" Type="http://schemas.openxmlformats.org/officeDocument/2006/relationships/hyperlink" Target="https://www.vascak.cz/data/android/physicsatschool/template.php?s=gp_vnitrni_planety&amp;l=cz"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hyperlink" Target="https://www.vascak.cz/data/android/physicsatschool/template.php?s=gp_souhvezdi_geol&amp;l=cz" TargetMode="External"/><Relationship Id="rId1" Type="http://schemas.openxmlformats.org/officeDocument/2006/relationships/slideLayout" Target="../slideLayouts/slideLayout7.xml"/><Relationship Id="rId4" Type="http://schemas.openxmlformats.org/officeDocument/2006/relationships/image" Target="../media/image131.pn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7.jpg"/><Relationship Id="rId5" Type="http://schemas.microsoft.com/office/2007/relationships/hdphoto" Target="../media/hdphoto7.wdp"/><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3557D8-44CB-D8DE-6B83-AD1F3C8DDE37}"/>
              </a:ext>
            </a:extLst>
          </p:cNvPr>
          <p:cNvSpPr>
            <a:spLocks noGrp="1"/>
          </p:cNvSpPr>
          <p:nvPr>
            <p:ph type="ctrTitle"/>
          </p:nvPr>
        </p:nvSpPr>
        <p:spPr>
          <a:xfrm>
            <a:off x="3539374" y="2550676"/>
            <a:ext cx="5113247" cy="1708326"/>
          </a:xfrm>
        </p:spPr>
        <p:txBody>
          <a:bodyPr>
            <a:normAutofit fontScale="90000"/>
          </a:bodyPr>
          <a:lstStyle/>
          <a:p>
            <a:r>
              <a:rPr lang="cs-CZ" dirty="0"/>
              <a:t>Gravitační pole</a:t>
            </a:r>
            <a:br>
              <a:rPr lang="cs-CZ" dirty="0"/>
            </a:br>
            <a:r>
              <a:rPr lang="cs-CZ" dirty="0"/>
              <a:t>(</a:t>
            </a:r>
            <a:r>
              <a:rPr lang="cs-CZ" dirty="0" smtClean="0"/>
              <a:t>Fyz54)</a:t>
            </a:r>
            <a:endParaRPr lang="cs-CZ" dirty="0"/>
          </a:p>
        </p:txBody>
      </p:sp>
      <p:sp>
        <p:nvSpPr>
          <p:cNvPr id="5" name="TextovéPole 4">
            <a:extLst>
              <a:ext uri="{FF2B5EF4-FFF2-40B4-BE49-F238E27FC236}">
                <a16:creationId xmlns:a16="http://schemas.microsoft.com/office/drawing/2014/main" id="{1E9625CC-704C-995D-882B-DD33995353D9}"/>
              </a:ext>
            </a:extLst>
          </p:cNvPr>
          <p:cNvSpPr txBox="1"/>
          <p:nvPr/>
        </p:nvSpPr>
        <p:spPr>
          <a:xfrm>
            <a:off x="3197473" y="4459925"/>
            <a:ext cx="5797050" cy="954107"/>
          </a:xfrm>
          <a:prstGeom prst="rect">
            <a:avLst/>
          </a:prstGeom>
          <a:noFill/>
        </p:spPr>
        <p:txBody>
          <a:bodyPr wrap="square" rtlCol="0">
            <a:spAutoFit/>
          </a:bodyPr>
          <a:lstStyle/>
          <a:p>
            <a:pPr algn="ctr"/>
            <a:r>
              <a:rPr lang="cs-CZ" sz="2800" dirty="0"/>
              <a:t>Pohyby těles v gravitačním poli Slunce</a:t>
            </a:r>
          </a:p>
          <a:p>
            <a:pPr algn="ctr"/>
            <a:r>
              <a:rPr lang="cs-CZ" sz="2800" dirty="0"/>
              <a:t>Keplerovy zákony</a:t>
            </a:r>
          </a:p>
        </p:txBody>
      </p:sp>
      <p:sp>
        <p:nvSpPr>
          <p:cNvPr id="6" name="TextovéPole 7">
            <a:extLst>
              <a:ext uri="{FF2B5EF4-FFF2-40B4-BE49-F238E27FC236}">
                <a16:creationId xmlns:a16="http://schemas.microsoft.com/office/drawing/2014/main" id="{0BB99722-8472-A2B4-04EA-32A5E62680B4}"/>
              </a:ext>
            </a:extLst>
          </p:cNvPr>
          <p:cNvSpPr txBox="1"/>
          <p:nvPr/>
        </p:nvSpPr>
        <p:spPr>
          <a:xfrm>
            <a:off x="8688288" y="6160658"/>
            <a:ext cx="3096344"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Prezentace obsahuje animace</a:t>
            </a:r>
          </a:p>
        </p:txBody>
      </p:sp>
      <p:sp>
        <p:nvSpPr>
          <p:cNvPr id="7" name="TextovéPole 6">
            <a:extLst>
              <a:ext uri="{FF2B5EF4-FFF2-40B4-BE49-F238E27FC236}">
                <a16:creationId xmlns:a16="http://schemas.microsoft.com/office/drawing/2014/main" id="{7357C78A-CC9C-A061-3D1A-FBC0D3683CFF}"/>
              </a:ext>
            </a:extLst>
          </p:cNvPr>
          <p:cNvSpPr txBox="1"/>
          <p:nvPr/>
        </p:nvSpPr>
        <p:spPr>
          <a:xfrm>
            <a:off x="630393" y="6160658"/>
            <a:ext cx="1421432"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smtClean="0"/>
              <a:t>29. </a:t>
            </a:r>
            <a:r>
              <a:rPr lang="cs-CZ" dirty="0"/>
              <a:t>1. 2026</a:t>
            </a:r>
          </a:p>
        </p:txBody>
      </p:sp>
      <p:grpSp>
        <p:nvGrpSpPr>
          <p:cNvPr id="3" name="Skupina 2">
            <a:extLst>
              <a:ext uri="{FF2B5EF4-FFF2-40B4-BE49-F238E27FC236}">
                <a16:creationId xmlns:a16="http://schemas.microsoft.com/office/drawing/2014/main" id="{5EEB4E40-72A4-234E-D7C3-E7EB7E3AF520}"/>
              </a:ext>
            </a:extLst>
          </p:cNvPr>
          <p:cNvGrpSpPr/>
          <p:nvPr/>
        </p:nvGrpSpPr>
        <p:grpSpPr>
          <a:xfrm>
            <a:off x="4295996" y="1736097"/>
            <a:ext cx="3600001" cy="900000"/>
            <a:chOff x="5375920" y="674864"/>
            <a:chExt cx="4750522" cy="1130585"/>
          </a:xfrm>
        </p:grpSpPr>
        <p:pic>
          <p:nvPicPr>
            <p:cNvPr id="4" name="Obrázek 3">
              <a:extLst>
                <a:ext uri="{FF2B5EF4-FFF2-40B4-BE49-F238E27FC236}">
                  <a16:creationId xmlns:a16="http://schemas.microsoft.com/office/drawing/2014/main" id="{AD0AE4ED-9F59-A3EC-6CC6-BDC912B8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9" name="Obrázek 8">
              <a:extLst>
                <a:ext uri="{FF2B5EF4-FFF2-40B4-BE49-F238E27FC236}">
                  <a16:creationId xmlns:a16="http://schemas.microsoft.com/office/drawing/2014/main" id="{28F4E119-6706-4E81-5141-BD6AD7D56B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6505" y="478130"/>
            <a:ext cx="5358990" cy="850677"/>
          </a:xfrm>
          <a:prstGeom prst="rect">
            <a:avLst/>
          </a:prstGeom>
        </p:spPr>
      </p:pic>
    </p:spTree>
    <p:extLst>
      <p:ext uri="{BB962C8B-B14F-4D97-AF65-F5344CB8AC3E}">
        <p14:creationId xmlns:p14="http://schemas.microsoft.com/office/powerpoint/2010/main" val="3650950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D05AA48-A6D7-F6B8-B19F-45FFC1B7AD91}"/>
              </a:ext>
            </a:extLst>
          </p:cNvPr>
          <p:cNvSpPr txBox="1"/>
          <p:nvPr/>
        </p:nvSpPr>
        <p:spPr>
          <a:xfrm>
            <a:off x="437323" y="410817"/>
            <a:ext cx="3087756" cy="461665"/>
          </a:xfrm>
          <a:prstGeom prst="rect">
            <a:avLst/>
          </a:prstGeom>
          <a:noFill/>
        </p:spPr>
        <p:txBody>
          <a:bodyPr wrap="square" rtlCol="0">
            <a:spAutoFit/>
          </a:bodyPr>
          <a:lstStyle/>
          <a:p>
            <a:r>
              <a:rPr lang="cs-CZ" sz="2400" b="1" dirty="0"/>
              <a:t>Gravitační pole Slunce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028EFFE7-7CCF-ABDA-00AE-F6909E3A53E4}"/>
                  </a:ext>
                </a:extLst>
              </p:cNvPr>
              <p:cNvSpPr txBox="1"/>
              <p:nvPr/>
            </p:nvSpPr>
            <p:spPr>
              <a:xfrm>
                <a:off x="437323" y="966328"/>
                <a:ext cx="11251094" cy="2098138"/>
              </a:xfrm>
              <a:prstGeom prst="rect">
                <a:avLst/>
              </a:prstGeom>
              <a:noFill/>
            </p:spPr>
            <p:txBody>
              <a:bodyPr wrap="square" rtlCol="0">
                <a:spAutoFit/>
              </a:bodyPr>
              <a:lstStyle/>
              <a:p>
                <a:r>
                  <a:rPr lang="cs-CZ" dirty="0"/>
                  <a:t>Gravitační pole Slunce svým silovým působením mnohonásobně převyšuje gravitační pole Země. Gravitační zrychlení na povrchu Slunce je téměř 28krát větší než na povrchu Země, tedy přibližně 280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  (gravitační zrychlení na povrchu Země je přibližně </a:t>
                </a:r>
                <a14:m>
                  <m:oMath xmlns:m="http://schemas.openxmlformats.org/officeDocument/2006/math">
                    <m:r>
                      <a:rPr lang="cs-CZ" b="0" i="1" smtClean="0">
                        <a:latin typeface="Cambria Math" panose="02040503050406030204" pitchFamily="18" charset="0"/>
                      </a:rPr>
                      <m:t>10 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 Úniková rychlost z povrchu Slunce je přibližně 618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t>
                        </m:r>
                        <m:r>
                          <a:rPr lang="cs-CZ" b="0" i="0" smtClean="0">
                            <a:latin typeface="Cambria Math" panose="02040503050406030204" pitchFamily="18" charset="0"/>
                          </a:rPr>
                          <m:t> . </m:t>
                        </m:r>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oMath>
                </a14:m>
                <a:r>
                  <a:rPr lang="cs-CZ" dirty="0"/>
                  <a:t>.</a:t>
                </a:r>
              </a:p>
              <a:p>
                <a:r>
                  <a:rPr lang="cs-CZ" dirty="0"/>
                  <a:t>Gravitační pole Slunce působí do značné vzdálenosti na všechna tělesa sluneční soustavy.</a:t>
                </a:r>
              </a:p>
              <a:p>
                <a:r>
                  <a:rPr lang="cs-CZ" dirty="0"/>
                  <a:t>Gravitační pole Slunce je pole centrální a pohybuje se vněm mnoho těles z nichž největší jsou planety</a:t>
                </a:r>
              </a:p>
              <a:p>
                <a:r>
                  <a:rPr lang="cs-CZ" b="1" dirty="0"/>
                  <a:t>Merkur, Venuše, Země, Mars, Jupiter, Saturn, Uran a Neptun</a:t>
                </a:r>
                <a:r>
                  <a:rPr lang="cs-CZ" dirty="0"/>
                  <a:t>. Do roku 2006 byl mezi planety zařazován i Pluto, ale vzhledem k malým rozměrům a netypické dráze nejde o planetu. </a:t>
                </a:r>
              </a:p>
            </p:txBody>
          </p:sp>
        </mc:Choice>
        <mc:Fallback xmlns="">
          <p:sp>
            <p:nvSpPr>
              <p:cNvPr id="3" name="TextovéPole 2">
                <a:extLst>
                  <a:ext uri="{FF2B5EF4-FFF2-40B4-BE49-F238E27FC236}">
                    <a16:creationId xmlns:a16="http://schemas.microsoft.com/office/drawing/2014/main" id="{028EFFE7-7CCF-ABDA-00AE-F6909E3A53E4}"/>
                  </a:ext>
                </a:extLst>
              </p:cNvPr>
              <p:cNvSpPr txBox="1">
                <a:spLocks noRot="1" noChangeAspect="1" noMove="1" noResize="1" noEditPoints="1" noAdjustHandles="1" noChangeArrowheads="1" noChangeShapeType="1" noTextEdit="1"/>
              </p:cNvSpPr>
              <p:nvPr/>
            </p:nvSpPr>
            <p:spPr>
              <a:xfrm>
                <a:off x="437323" y="966328"/>
                <a:ext cx="11251094" cy="2098138"/>
              </a:xfrm>
              <a:prstGeom prst="rect">
                <a:avLst/>
              </a:prstGeom>
              <a:blipFill>
                <a:blip r:embed="rId2"/>
                <a:stretch>
                  <a:fillRect l="-488" t="-1744" b="-581"/>
                </a:stretch>
              </a:blipFill>
            </p:spPr>
            <p:txBody>
              <a:bodyPr/>
              <a:lstStyle/>
              <a:p>
                <a:r>
                  <a:rPr lang="cs-CZ">
                    <a:noFill/>
                  </a:rPr>
                  <a:t> </a:t>
                </a:r>
              </a:p>
            </p:txBody>
          </p:sp>
        </mc:Fallback>
      </mc:AlternateContent>
      <p:pic>
        <p:nvPicPr>
          <p:cNvPr id="4" name="Obrázek 3">
            <a:extLst>
              <a:ext uri="{FF2B5EF4-FFF2-40B4-BE49-F238E27FC236}">
                <a16:creationId xmlns:a16="http://schemas.microsoft.com/office/drawing/2014/main" id="{CD1A245C-FAA0-AFE7-D1F0-C1373A7644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2136" y="3158312"/>
            <a:ext cx="8747728" cy="3573447"/>
          </a:xfrm>
          <a:prstGeom prst="rect">
            <a:avLst/>
          </a:prstGeom>
        </p:spPr>
      </p:pic>
    </p:spTree>
    <p:extLst>
      <p:ext uri="{BB962C8B-B14F-4D97-AF65-F5344CB8AC3E}">
        <p14:creationId xmlns:p14="http://schemas.microsoft.com/office/powerpoint/2010/main" val="10803609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0EFF101-A04F-1C9B-04D4-8E3BE55649E8}"/>
              </a:ext>
            </a:extLst>
          </p:cNvPr>
          <p:cNvSpPr txBox="1"/>
          <p:nvPr/>
        </p:nvSpPr>
        <p:spPr>
          <a:xfrm>
            <a:off x="276447" y="255181"/>
            <a:ext cx="2923953" cy="461665"/>
          </a:xfrm>
          <a:prstGeom prst="rect">
            <a:avLst/>
          </a:prstGeom>
          <a:noFill/>
        </p:spPr>
        <p:txBody>
          <a:bodyPr wrap="square" rtlCol="0">
            <a:spAutoFit/>
          </a:bodyPr>
          <a:lstStyle/>
          <a:p>
            <a:r>
              <a:rPr lang="cs-CZ" sz="2400" b="1" dirty="0"/>
              <a:t>Keplerovy zákony</a:t>
            </a:r>
          </a:p>
        </p:txBody>
      </p:sp>
      <p:sp>
        <p:nvSpPr>
          <p:cNvPr id="3" name="TextovéPole 2">
            <a:extLst>
              <a:ext uri="{FF2B5EF4-FFF2-40B4-BE49-F238E27FC236}">
                <a16:creationId xmlns:a16="http://schemas.microsoft.com/office/drawing/2014/main" id="{D51078E9-20FA-B3C5-8B72-867086EB7207}"/>
              </a:ext>
            </a:extLst>
          </p:cNvPr>
          <p:cNvSpPr txBox="1"/>
          <p:nvPr/>
        </p:nvSpPr>
        <p:spPr>
          <a:xfrm>
            <a:off x="389860" y="663568"/>
            <a:ext cx="11408735" cy="646331"/>
          </a:xfrm>
          <a:prstGeom prst="rect">
            <a:avLst/>
          </a:prstGeom>
          <a:noFill/>
        </p:spPr>
        <p:txBody>
          <a:bodyPr wrap="square" rtlCol="0">
            <a:spAutoFit/>
          </a:bodyPr>
          <a:lstStyle/>
          <a:p>
            <a:r>
              <a:rPr lang="cs-CZ" dirty="0"/>
              <a:t>Pohyby planet kolem Slunce popisují tři zákony, které na základě četných pozorování a výpočtů formuloval astronom </a:t>
            </a:r>
            <a:r>
              <a:rPr lang="cs-CZ" b="1" dirty="0"/>
              <a:t>Johannes Kepler</a:t>
            </a:r>
            <a:r>
              <a:rPr lang="cs-CZ" dirty="0"/>
              <a:t>.</a:t>
            </a:r>
          </a:p>
        </p:txBody>
      </p:sp>
      <p:pic>
        <p:nvPicPr>
          <p:cNvPr id="1026" name="Picture 2" descr="Johannes Kepler – Prague Underground Tours">
            <a:extLst>
              <a:ext uri="{FF2B5EF4-FFF2-40B4-BE49-F238E27FC236}">
                <a16:creationId xmlns:a16="http://schemas.microsoft.com/office/drawing/2014/main" id="{4945ECE2-CC94-339C-1F22-0D651065E6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860" y="1800815"/>
            <a:ext cx="2857500" cy="3924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118A7325-2E52-E0AC-7653-50F9FC513892}"/>
              </a:ext>
            </a:extLst>
          </p:cNvPr>
          <p:cNvSpPr txBox="1"/>
          <p:nvPr/>
        </p:nvSpPr>
        <p:spPr>
          <a:xfrm>
            <a:off x="3345711" y="1288634"/>
            <a:ext cx="8452884" cy="1477328"/>
          </a:xfrm>
          <a:prstGeom prst="rect">
            <a:avLst/>
          </a:prstGeom>
          <a:noFill/>
        </p:spPr>
        <p:txBody>
          <a:bodyPr wrap="square">
            <a:spAutoFit/>
          </a:bodyPr>
          <a:lstStyle/>
          <a:p>
            <a:r>
              <a:rPr lang="cs-CZ" b="1" i="0" dirty="0">
                <a:solidFill>
                  <a:srgbClr val="202122"/>
                </a:solidFill>
                <a:effectLst/>
                <a:latin typeface="Arial" panose="020B0604020202020204" pitchFamily="34" charset="0"/>
              </a:rPr>
              <a:t>Johannes Kepler</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(27. prosince 1571 </a:t>
            </a:r>
            <a:r>
              <a:rPr lang="cs-CZ" dirty="0" err="1">
                <a:solidFill>
                  <a:srgbClr val="202122"/>
                </a:solidFill>
                <a:latin typeface="Arial" panose="020B0604020202020204" pitchFamily="34" charset="0"/>
              </a:rPr>
              <a:t>Weil</a:t>
            </a:r>
            <a:r>
              <a:rPr lang="cs-CZ" dirty="0">
                <a:solidFill>
                  <a:srgbClr val="202122"/>
                </a:solidFill>
                <a:latin typeface="Arial" panose="020B0604020202020204" pitchFamily="34" charset="0"/>
              </a:rPr>
              <a:t> der </a:t>
            </a:r>
            <a:r>
              <a:rPr lang="cs-CZ" dirty="0" err="1">
                <a:solidFill>
                  <a:srgbClr val="202122"/>
                </a:solidFill>
                <a:latin typeface="Arial" panose="020B0604020202020204" pitchFamily="34" charset="0"/>
              </a:rPr>
              <a:t>Stadt</a:t>
            </a:r>
            <a:r>
              <a:rPr lang="cs-CZ" dirty="0">
                <a:solidFill>
                  <a:srgbClr val="202122"/>
                </a:solidFill>
                <a:latin typeface="Arial" panose="020B0604020202020204" pitchFamily="34" charset="0"/>
              </a:rPr>
              <a:t> – 15. listopadu 1630 Řezno) byl německý matematik, astrolog, astronom, optik a evangelický teolog. Především ve starší české literatuře se používá i počeštěná forma jeho křestního jména Jan, neboť několik let působil v Praze na dvoře císaře Rudolfa II. V Praze také formuloval dva ze tří Keplerových zákonů.</a:t>
            </a:r>
          </a:p>
        </p:txBody>
      </p:sp>
      <p:sp>
        <p:nvSpPr>
          <p:cNvPr id="7" name="TextovéPole 6">
            <a:extLst>
              <a:ext uri="{FF2B5EF4-FFF2-40B4-BE49-F238E27FC236}">
                <a16:creationId xmlns:a16="http://schemas.microsoft.com/office/drawing/2014/main" id="{EF9D5A0F-3E26-1A2B-3425-2E6D355379B9}"/>
              </a:ext>
            </a:extLst>
          </p:cNvPr>
          <p:cNvSpPr txBox="1"/>
          <p:nvPr/>
        </p:nvSpPr>
        <p:spPr>
          <a:xfrm>
            <a:off x="3345711" y="2862793"/>
            <a:ext cx="8548578" cy="2862322"/>
          </a:xfrm>
          <a:prstGeom prst="rect">
            <a:avLst/>
          </a:prstGeom>
          <a:noFill/>
        </p:spPr>
        <p:txBody>
          <a:bodyPr wrap="square">
            <a:spAutoFit/>
          </a:bodyPr>
          <a:lstStyle/>
          <a:p>
            <a:pPr algn="l"/>
            <a:r>
              <a:rPr lang="cs-CZ" dirty="0">
                <a:solidFill>
                  <a:srgbClr val="202122"/>
                </a:solidFill>
                <a:latin typeface="Arial" panose="020B0604020202020204" pitchFamily="34" charset="0"/>
              </a:rPr>
              <a:t>Roku 1600 se již Kepler nachází v Praze a dělá asistenta </a:t>
            </a:r>
            <a:r>
              <a:rPr lang="cs-CZ" dirty="0" err="1">
                <a:solidFill>
                  <a:srgbClr val="202122"/>
                </a:solidFill>
                <a:latin typeface="Arial" panose="020B0604020202020204" pitchFamily="34" charset="0"/>
              </a:rPr>
              <a:t>Tychu</a:t>
            </a:r>
            <a:r>
              <a:rPr lang="cs-CZ" dirty="0">
                <a:solidFill>
                  <a:srgbClr val="202122"/>
                </a:solidFill>
                <a:latin typeface="Arial" panose="020B0604020202020204" pitchFamily="34" charset="0"/>
              </a:rPr>
              <a:t> </a:t>
            </a:r>
            <a:r>
              <a:rPr lang="cs-CZ" dirty="0" err="1">
                <a:solidFill>
                  <a:srgbClr val="202122"/>
                </a:solidFill>
                <a:latin typeface="Arial" panose="020B0604020202020204" pitchFamily="34" charset="0"/>
              </a:rPr>
              <a:t>Brahovi</a:t>
            </a:r>
            <a:r>
              <a:rPr lang="cs-CZ" dirty="0">
                <a:solidFill>
                  <a:srgbClr val="202122"/>
                </a:solidFill>
                <a:latin typeface="Arial" panose="020B0604020202020204" pitchFamily="34" charset="0"/>
              </a:rPr>
              <a:t>. Společná práce obou vědců v Praze a na zámku v Benátkách nad Jizerou nebyla ovšem lehká, byť se oba dva svým rozlišným nadáním doplňovali. Brahe byl excelentním pozorovatelem, jeho matematické schopnosti byly avšak ohraničeny. Vynikající matematik Kepler pak na druhou stranu skrze svou krátkozrakost nemohl vůbec pozorovat hvězdy. Brahe se snažil Keplera učit tak, aby Kepler měl nejlepší výsledky.</a:t>
            </a:r>
          </a:p>
          <a:p>
            <a:pPr algn="l"/>
            <a:r>
              <a:rPr lang="cs-CZ" dirty="0">
                <a:solidFill>
                  <a:srgbClr val="202122"/>
                </a:solidFill>
                <a:latin typeface="Arial" panose="020B0604020202020204" pitchFamily="34" charset="0"/>
              </a:rPr>
              <a:t>Po </a:t>
            </a:r>
            <a:r>
              <a:rPr lang="cs-CZ" dirty="0" err="1">
                <a:solidFill>
                  <a:srgbClr val="202122"/>
                </a:solidFill>
                <a:latin typeface="Arial" panose="020B0604020202020204" pitchFamily="34" charset="0"/>
              </a:rPr>
              <a:t>Brahově</a:t>
            </a:r>
            <a:r>
              <a:rPr lang="cs-CZ" dirty="0">
                <a:solidFill>
                  <a:srgbClr val="202122"/>
                </a:solidFill>
                <a:latin typeface="Arial" panose="020B0604020202020204" pitchFamily="34" charset="0"/>
              </a:rPr>
              <a:t> smrti roku 1601 byl Kepler jmenován císařským dvorním matematikem. Jako císařský dvorní matematik byl Kepler zodpovědný za císařské horoskopy a byl pověřen sestavit rudolfinské tabulky.</a:t>
            </a:r>
          </a:p>
        </p:txBody>
      </p:sp>
    </p:spTree>
    <p:extLst>
      <p:ext uri="{BB962C8B-B14F-4D97-AF65-F5344CB8AC3E}">
        <p14:creationId xmlns:p14="http://schemas.microsoft.com/office/powerpoint/2010/main" val="10413755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4998CAD-1553-EFC8-4AA0-101C2ABA1620}"/>
              </a:ext>
            </a:extLst>
          </p:cNvPr>
          <p:cNvSpPr txBox="1"/>
          <p:nvPr/>
        </p:nvSpPr>
        <p:spPr>
          <a:xfrm>
            <a:off x="361507" y="414670"/>
            <a:ext cx="3508744" cy="461665"/>
          </a:xfrm>
          <a:prstGeom prst="rect">
            <a:avLst/>
          </a:prstGeom>
          <a:noFill/>
        </p:spPr>
        <p:txBody>
          <a:bodyPr wrap="square" rtlCol="0">
            <a:spAutoFit/>
          </a:bodyPr>
          <a:lstStyle/>
          <a:p>
            <a:r>
              <a:rPr lang="cs-CZ" sz="2400" b="1" dirty="0"/>
              <a:t>Matematický doplněk …</a:t>
            </a:r>
          </a:p>
        </p:txBody>
      </p:sp>
      <p:sp>
        <p:nvSpPr>
          <p:cNvPr id="6" name="TextovéPole 5">
            <a:extLst>
              <a:ext uri="{FF2B5EF4-FFF2-40B4-BE49-F238E27FC236}">
                <a16:creationId xmlns:a16="http://schemas.microsoft.com/office/drawing/2014/main" id="{86CD2788-DF5C-A144-6835-1CB9DB2992C8}"/>
              </a:ext>
            </a:extLst>
          </p:cNvPr>
          <p:cNvSpPr txBox="1"/>
          <p:nvPr/>
        </p:nvSpPr>
        <p:spPr>
          <a:xfrm>
            <a:off x="7701516" y="1172818"/>
            <a:ext cx="4490484" cy="3046988"/>
          </a:xfrm>
          <a:prstGeom prst="rect">
            <a:avLst/>
          </a:prstGeom>
          <a:noFill/>
        </p:spPr>
        <p:txBody>
          <a:bodyPr wrap="square">
            <a:spAutoFit/>
          </a:bodyPr>
          <a:lstStyle/>
          <a:p>
            <a:r>
              <a:rPr lang="cs-CZ" sz="2400" b="1" i="0" dirty="0">
                <a:solidFill>
                  <a:srgbClr val="202122"/>
                </a:solidFill>
                <a:effectLst/>
                <a:latin typeface="Arial" panose="020B0604020202020204" pitchFamily="34" charset="0"/>
              </a:rPr>
              <a:t>Elipsa</a:t>
            </a:r>
            <a:r>
              <a:rPr lang="cs-CZ" sz="2400" b="0" i="0" dirty="0">
                <a:solidFill>
                  <a:srgbClr val="202122"/>
                </a:solidFill>
                <a:effectLst/>
                <a:latin typeface="Arial" panose="020B0604020202020204" pitchFamily="34" charset="0"/>
              </a:rPr>
              <a:t> je </a:t>
            </a:r>
            <a:r>
              <a:rPr lang="cs-CZ" sz="2400" dirty="0">
                <a:solidFill>
                  <a:srgbClr val="202122"/>
                </a:solidFill>
                <a:latin typeface="Arial" panose="020B0604020202020204" pitchFamily="34" charset="0"/>
              </a:rPr>
              <a:t>uzavřená křivka v rovině. </a:t>
            </a:r>
          </a:p>
          <a:p>
            <a:r>
              <a:rPr lang="cs-CZ" sz="2400" dirty="0">
                <a:solidFill>
                  <a:srgbClr val="202122"/>
                </a:solidFill>
                <a:latin typeface="Arial" panose="020B0604020202020204" pitchFamily="34" charset="0"/>
              </a:rPr>
              <a:t>Elipsu lze definovat jako množinu všech bodů v rovině, které mají stálý součet vzdáleností 2a od dvou pevně daných bodů, </a:t>
            </a:r>
            <a:r>
              <a:rPr lang="cs-CZ" sz="2400" b="0" i="0" dirty="0">
                <a:solidFill>
                  <a:srgbClr val="202122"/>
                </a:solidFill>
                <a:effectLst/>
                <a:latin typeface="Arial" panose="020B0604020202020204" pitchFamily="34" charset="0"/>
              </a:rPr>
              <a:t>tzv. </a:t>
            </a:r>
            <a:r>
              <a:rPr lang="cs-CZ" sz="2400" b="1" i="0" dirty="0">
                <a:solidFill>
                  <a:srgbClr val="202122"/>
                </a:solidFill>
                <a:effectLst/>
                <a:latin typeface="Arial" panose="020B0604020202020204" pitchFamily="34" charset="0"/>
              </a:rPr>
              <a:t>ohnisek</a:t>
            </a:r>
            <a:r>
              <a:rPr lang="cs-CZ" sz="2400" dirty="0">
                <a:solidFill>
                  <a:srgbClr val="202122"/>
                </a:solidFill>
                <a:latin typeface="Arial" panose="020B0604020202020204" pitchFamily="34" charset="0"/>
              </a:rPr>
              <a:t>.</a:t>
            </a:r>
          </a:p>
          <a:p>
            <a:r>
              <a:rPr lang="cs-CZ" sz="2400" dirty="0">
                <a:solidFill>
                  <a:srgbClr val="202122"/>
                </a:solidFill>
                <a:latin typeface="Arial" panose="020B0604020202020204" pitchFamily="34" charset="0"/>
              </a:rPr>
              <a:t>V obrázku označených </a:t>
            </a:r>
            <a:r>
              <a:rPr lang="cs-CZ" sz="2400" b="1" dirty="0">
                <a:solidFill>
                  <a:srgbClr val="202122"/>
                </a:solidFill>
                <a:latin typeface="Arial" panose="020B0604020202020204" pitchFamily="34" charset="0"/>
              </a:rPr>
              <a:t>E</a:t>
            </a:r>
            <a:r>
              <a:rPr lang="cs-CZ" sz="2400" dirty="0">
                <a:solidFill>
                  <a:srgbClr val="202122"/>
                </a:solidFill>
                <a:latin typeface="Arial" panose="020B0604020202020204" pitchFamily="34" charset="0"/>
              </a:rPr>
              <a:t> a </a:t>
            </a:r>
            <a:r>
              <a:rPr lang="cs-CZ" sz="2400" b="1" dirty="0">
                <a:solidFill>
                  <a:srgbClr val="202122"/>
                </a:solidFill>
                <a:latin typeface="Arial" panose="020B0604020202020204" pitchFamily="34" charset="0"/>
              </a:rPr>
              <a:t>F</a:t>
            </a:r>
            <a:r>
              <a:rPr lang="cs-CZ" sz="2400" dirty="0">
                <a:solidFill>
                  <a:srgbClr val="202122"/>
                </a:solidFill>
                <a:latin typeface="Arial" panose="020B0604020202020204" pitchFamily="34" charset="0"/>
              </a:rPr>
              <a:t>.</a:t>
            </a:r>
            <a:endParaRPr lang="cs-CZ" sz="2400" dirty="0"/>
          </a:p>
        </p:txBody>
      </p:sp>
      <p:pic>
        <p:nvPicPr>
          <p:cNvPr id="7" name="Obrázek 6">
            <a:extLst>
              <a:ext uri="{FF2B5EF4-FFF2-40B4-BE49-F238E27FC236}">
                <a16:creationId xmlns:a16="http://schemas.microsoft.com/office/drawing/2014/main" id="{B9693AC9-1649-9F6C-978E-9DE0EF7C56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61" y="968740"/>
            <a:ext cx="7581900" cy="5686425"/>
          </a:xfrm>
          <a:prstGeom prst="rect">
            <a:avLst/>
          </a:prstGeom>
        </p:spPr>
      </p:pic>
    </p:spTree>
    <p:extLst>
      <p:ext uri="{BB962C8B-B14F-4D97-AF65-F5344CB8AC3E}">
        <p14:creationId xmlns:p14="http://schemas.microsoft.com/office/powerpoint/2010/main" val="4180904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E72A92F-613D-6875-CC66-867164A57637}"/>
              </a:ext>
            </a:extLst>
          </p:cNvPr>
          <p:cNvSpPr txBox="1"/>
          <p:nvPr/>
        </p:nvSpPr>
        <p:spPr>
          <a:xfrm>
            <a:off x="156308" y="232624"/>
            <a:ext cx="2586892" cy="369332"/>
          </a:xfrm>
          <a:prstGeom prst="rect">
            <a:avLst/>
          </a:prstGeom>
          <a:noFill/>
        </p:spPr>
        <p:txBody>
          <a:bodyPr wrap="square" rtlCol="0">
            <a:spAutoFit/>
          </a:bodyPr>
          <a:lstStyle/>
          <a:p>
            <a:r>
              <a:rPr lang="cs-CZ" b="1" dirty="0"/>
              <a:t>Astronomická jednotka</a:t>
            </a:r>
          </a:p>
        </p:txBody>
      </p:sp>
      <p:sp>
        <p:nvSpPr>
          <p:cNvPr id="4" name="TextovéPole 3">
            <a:extLst>
              <a:ext uri="{FF2B5EF4-FFF2-40B4-BE49-F238E27FC236}">
                <a16:creationId xmlns:a16="http://schemas.microsoft.com/office/drawing/2014/main" id="{43854E7C-04EC-6DFD-DDDB-0F4A57579EDC}"/>
              </a:ext>
            </a:extLst>
          </p:cNvPr>
          <p:cNvSpPr txBox="1"/>
          <p:nvPr/>
        </p:nvSpPr>
        <p:spPr>
          <a:xfrm>
            <a:off x="156308" y="583002"/>
            <a:ext cx="11566768" cy="1754326"/>
          </a:xfrm>
          <a:prstGeom prst="rect">
            <a:avLst/>
          </a:prstGeom>
          <a:noFill/>
        </p:spPr>
        <p:txBody>
          <a:bodyPr wrap="square">
            <a:spAutoFit/>
          </a:bodyPr>
          <a:lstStyle/>
          <a:p>
            <a:pPr algn="l"/>
            <a:r>
              <a:rPr lang="cs-CZ" dirty="0"/>
              <a:t>Astronomická jednotka (AU) je jednotka vzdálenosti, používaná v astronomii, původně definovaná jako </a:t>
            </a:r>
            <a:r>
              <a:rPr lang="cs-CZ" b="1" dirty="0"/>
              <a:t>střední vzdálenost Země od Slunce</a:t>
            </a:r>
            <a:r>
              <a:rPr lang="cs-CZ" dirty="0"/>
              <a:t>. Vzájemné vzdálenosti planet či jiných objektů Sluneční soustavy vyjádřené v AU poskytují relativně názorné měřítko (poměr) vzdáleností těchto objektů od sebe.</a:t>
            </a:r>
          </a:p>
          <a:p>
            <a:r>
              <a:rPr lang="cs-CZ" dirty="0"/>
              <a:t>1 AU = 1 UA = 149 597 870 700 m (přesně) </a:t>
            </a:r>
          </a:p>
          <a:p>
            <a:r>
              <a:rPr lang="cs-CZ" dirty="0"/>
              <a:t>Doporučená značka jednotky au z anglického </a:t>
            </a:r>
            <a:r>
              <a:rPr lang="cs-CZ" dirty="0" err="1"/>
              <a:t>astronomical</a:t>
            </a:r>
            <a:r>
              <a:rPr lang="cs-CZ" dirty="0"/>
              <a:t> unit, nebo </a:t>
            </a:r>
            <a:r>
              <a:rPr lang="cs-CZ" dirty="0" err="1"/>
              <a:t>ua</a:t>
            </a:r>
            <a:r>
              <a:rPr lang="cs-CZ" dirty="0"/>
              <a:t> z francouzského </a:t>
            </a:r>
            <a:r>
              <a:rPr lang="cs-CZ" dirty="0" err="1"/>
              <a:t>unité</a:t>
            </a:r>
            <a:r>
              <a:rPr lang="cs-CZ" dirty="0"/>
              <a:t> </a:t>
            </a:r>
            <a:r>
              <a:rPr lang="cs-CZ" dirty="0" err="1"/>
              <a:t>astronomique</a:t>
            </a:r>
            <a:r>
              <a:rPr lang="cs-CZ" dirty="0"/>
              <a:t>; běžně se používá i značka AU, případně UA, obě zavedené dříve platnými normami. </a:t>
            </a:r>
          </a:p>
        </p:txBody>
      </p:sp>
      <p:sp>
        <p:nvSpPr>
          <p:cNvPr id="6" name="TextovéPole 5">
            <a:extLst>
              <a:ext uri="{FF2B5EF4-FFF2-40B4-BE49-F238E27FC236}">
                <a16:creationId xmlns:a16="http://schemas.microsoft.com/office/drawing/2014/main" id="{8FC49B58-8617-06CD-69D5-D6389892AD67}"/>
              </a:ext>
            </a:extLst>
          </p:cNvPr>
          <p:cNvSpPr txBox="1"/>
          <p:nvPr/>
        </p:nvSpPr>
        <p:spPr>
          <a:xfrm>
            <a:off x="156308" y="2783631"/>
            <a:ext cx="5314461" cy="1169551"/>
          </a:xfrm>
          <a:prstGeom prst="rect">
            <a:avLst/>
          </a:prstGeom>
          <a:noFill/>
        </p:spPr>
        <p:txBody>
          <a:bodyPr wrap="square">
            <a:spAutoFit/>
          </a:bodyPr>
          <a:lstStyle/>
          <a:p>
            <a:pPr marL="285750" indent="-285750" algn="l">
              <a:buFont typeface="Wingdings" panose="05000000000000000000" pitchFamily="2" charset="2"/>
              <a:buChar char="§"/>
            </a:pPr>
            <a:r>
              <a:rPr lang="cs-CZ" sz="1400" dirty="0"/>
              <a:t>Vzdálenost Země od Slunce je 1,00 ± 0,02 au.</a:t>
            </a:r>
          </a:p>
          <a:p>
            <a:pPr marL="285750" indent="-285750" algn="l">
              <a:buFont typeface="Wingdings" panose="05000000000000000000" pitchFamily="2" charset="2"/>
              <a:buChar char="§"/>
            </a:pPr>
            <a:r>
              <a:rPr lang="cs-CZ" sz="1400" dirty="0"/>
              <a:t>Měsíc obíhá kolem Země ve vzdálenosti 0,0026 ± 0,0001 au.</a:t>
            </a:r>
          </a:p>
          <a:p>
            <a:pPr marL="285750" indent="-285750" algn="l">
              <a:buFont typeface="Wingdings" panose="05000000000000000000" pitchFamily="2" charset="2"/>
              <a:buChar char="§"/>
            </a:pPr>
            <a:r>
              <a:rPr lang="cs-CZ" sz="1400" dirty="0"/>
              <a:t>Mars je od Slunce vzdálen 1,52 ± 0,14 au.</a:t>
            </a:r>
          </a:p>
          <a:p>
            <a:pPr marL="285750" indent="-285750" algn="l">
              <a:buFont typeface="Wingdings" panose="05000000000000000000" pitchFamily="2" charset="2"/>
              <a:buChar char="§"/>
            </a:pPr>
            <a:r>
              <a:rPr lang="cs-CZ" sz="1400" dirty="0"/>
              <a:t>Jupiter je od Slunce vzdálen 5,20 ± 0,05 au.</a:t>
            </a:r>
          </a:p>
          <a:p>
            <a:pPr marL="285750" indent="-285750" algn="l">
              <a:buFont typeface="Wingdings" panose="05000000000000000000" pitchFamily="2" charset="2"/>
              <a:buChar char="§"/>
            </a:pPr>
            <a:r>
              <a:rPr lang="cs-CZ" sz="1400" dirty="0"/>
              <a:t>Pluto je od Slunce vzdáleno 39,5 ± 9,8 au.</a:t>
            </a:r>
          </a:p>
        </p:txBody>
      </p:sp>
      <p:sp>
        <p:nvSpPr>
          <p:cNvPr id="7" name="TextovéPole 6">
            <a:extLst>
              <a:ext uri="{FF2B5EF4-FFF2-40B4-BE49-F238E27FC236}">
                <a16:creationId xmlns:a16="http://schemas.microsoft.com/office/drawing/2014/main" id="{D72E6AD4-DA35-3139-5E48-6DF9A93A4A35}"/>
              </a:ext>
            </a:extLst>
          </p:cNvPr>
          <p:cNvSpPr txBox="1"/>
          <p:nvPr/>
        </p:nvSpPr>
        <p:spPr>
          <a:xfrm>
            <a:off x="156308" y="2429734"/>
            <a:ext cx="1899138" cy="369332"/>
          </a:xfrm>
          <a:prstGeom prst="rect">
            <a:avLst/>
          </a:prstGeom>
          <a:noFill/>
        </p:spPr>
        <p:txBody>
          <a:bodyPr wrap="square" rtlCol="0">
            <a:spAutoFit/>
          </a:bodyPr>
          <a:lstStyle/>
          <a:p>
            <a:r>
              <a:rPr lang="cs-CZ" b="1" dirty="0"/>
              <a:t>Příklady</a:t>
            </a:r>
          </a:p>
        </p:txBody>
      </p:sp>
      <p:sp>
        <p:nvSpPr>
          <p:cNvPr id="9" name="TextovéPole 8">
            <a:extLst>
              <a:ext uri="{FF2B5EF4-FFF2-40B4-BE49-F238E27FC236}">
                <a16:creationId xmlns:a16="http://schemas.microsoft.com/office/drawing/2014/main" id="{F85F1B37-A36B-2A0D-66CA-E0ED0A36D8FE}"/>
              </a:ext>
            </a:extLst>
          </p:cNvPr>
          <p:cNvSpPr txBox="1"/>
          <p:nvPr/>
        </p:nvSpPr>
        <p:spPr>
          <a:xfrm>
            <a:off x="156308" y="4399485"/>
            <a:ext cx="5689600" cy="1815882"/>
          </a:xfrm>
          <a:prstGeom prst="rect">
            <a:avLst/>
          </a:prstGeom>
          <a:noFill/>
        </p:spPr>
        <p:txBody>
          <a:bodyPr wrap="square">
            <a:spAutoFit/>
          </a:bodyPr>
          <a:lstStyle/>
          <a:p>
            <a:pPr marL="285750" indent="-285750" algn="l">
              <a:buFont typeface="Wingdings" panose="05000000000000000000" pitchFamily="2" charset="2"/>
              <a:buChar char="§"/>
            </a:pPr>
            <a:r>
              <a:rPr lang="cs-CZ" sz="1400" dirty="0"/>
              <a:t>1 au = 149 597 870,7 </a:t>
            </a:r>
            <a:r>
              <a:rPr lang="cs-CZ" sz="1400" dirty="0">
                <a:hlinkClick r:id="rId2" tooltip="Metr">
                  <a:extLst>
                    <a:ext uri="{A12FA001-AC4F-418D-AE19-62706E023703}">
                      <ahyp:hlinkClr xmlns="" xmlns:ahyp="http://schemas.microsoft.com/office/drawing/2018/hyperlinkcolor" val="tx"/>
                    </a:ext>
                  </a:extLst>
                </a:hlinkClick>
              </a:rPr>
              <a:t>km</a:t>
            </a:r>
            <a:r>
              <a:rPr lang="cs-CZ" sz="1400" dirty="0"/>
              <a:t> (přesně) ≈ 150 milionů kilometrů (150 </a:t>
            </a:r>
            <a:r>
              <a:rPr lang="cs-CZ" sz="1400" dirty="0" err="1"/>
              <a:t>gigametrů</a:t>
            </a:r>
            <a:r>
              <a:rPr lang="cs-CZ" sz="1400" dirty="0"/>
              <a:t>, 150 </a:t>
            </a:r>
            <a:r>
              <a:rPr lang="cs-CZ" sz="1400" dirty="0" err="1"/>
              <a:t>Gm</a:t>
            </a:r>
            <a:r>
              <a:rPr lang="cs-CZ" sz="1400" dirty="0"/>
              <a:t>) ≈ 8,317 světelných minut ≈ 499 světelných sekund</a:t>
            </a:r>
          </a:p>
          <a:p>
            <a:pPr marL="285750" indent="-285750" algn="l">
              <a:buFont typeface="Wingdings" panose="05000000000000000000" pitchFamily="2" charset="2"/>
              <a:buChar char="§"/>
            </a:pPr>
            <a:r>
              <a:rPr lang="cs-CZ" sz="1400" dirty="0"/>
              <a:t>1 světelná sekunda ≈ 0,002 au</a:t>
            </a:r>
          </a:p>
          <a:p>
            <a:pPr marL="285750" indent="-285750" algn="l">
              <a:buFont typeface="Wingdings" panose="05000000000000000000" pitchFamily="2" charset="2"/>
              <a:buChar char="§"/>
            </a:pPr>
            <a:r>
              <a:rPr lang="cs-CZ" sz="1400" dirty="0"/>
              <a:t>1 světelná minuta ≈ 0,120 au</a:t>
            </a:r>
          </a:p>
          <a:p>
            <a:pPr marL="285750" indent="-285750" algn="l">
              <a:buFont typeface="Wingdings" panose="05000000000000000000" pitchFamily="2" charset="2"/>
              <a:buChar char="§"/>
            </a:pPr>
            <a:r>
              <a:rPr lang="cs-CZ" sz="1400" dirty="0"/>
              <a:t>1 světelná hodina ≈ 7,214 au</a:t>
            </a:r>
          </a:p>
          <a:p>
            <a:pPr marL="285750" indent="-285750" algn="l">
              <a:buFont typeface="Wingdings" panose="05000000000000000000" pitchFamily="2" charset="2"/>
              <a:buChar char="§"/>
            </a:pPr>
            <a:r>
              <a:rPr lang="cs-CZ" sz="1400" dirty="0"/>
              <a:t>1 světelný den ≈ 173 au</a:t>
            </a:r>
          </a:p>
          <a:p>
            <a:pPr marL="285750" indent="-285750" algn="l">
              <a:buFont typeface="Wingdings" panose="05000000000000000000" pitchFamily="2" charset="2"/>
              <a:buChar char="§"/>
            </a:pPr>
            <a:r>
              <a:rPr lang="cs-CZ" sz="1400" dirty="0"/>
              <a:t>1 </a:t>
            </a:r>
            <a:r>
              <a:rPr lang="cs-CZ" sz="1400" dirty="0">
                <a:hlinkClick r:id="rId3" tooltip="Světelný rok">
                  <a:extLst>
                    <a:ext uri="{A12FA001-AC4F-418D-AE19-62706E023703}">
                      <ahyp:hlinkClr xmlns="" xmlns:ahyp="http://schemas.microsoft.com/office/drawing/2018/hyperlinkcolor" val="tx"/>
                    </a:ext>
                  </a:extLst>
                </a:hlinkClick>
              </a:rPr>
              <a:t>světelný rok</a:t>
            </a:r>
            <a:r>
              <a:rPr lang="cs-CZ" sz="1400" dirty="0"/>
              <a:t> ≈ 63 241 au</a:t>
            </a:r>
          </a:p>
          <a:p>
            <a:pPr marL="285750" indent="-285750" algn="l">
              <a:buFont typeface="Wingdings" panose="05000000000000000000" pitchFamily="2" charset="2"/>
              <a:buChar char="§"/>
            </a:pPr>
            <a:r>
              <a:rPr lang="cs-CZ" sz="1400" dirty="0"/>
              <a:t>1 </a:t>
            </a:r>
            <a:r>
              <a:rPr lang="cs-CZ" sz="1400" dirty="0" err="1">
                <a:hlinkClick r:id="rId4" tooltip="Parsec">
                  <a:extLst>
                    <a:ext uri="{A12FA001-AC4F-418D-AE19-62706E023703}">
                      <ahyp:hlinkClr xmlns="" xmlns:ahyp="http://schemas.microsoft.com/office/drawing/2018/hyperlinkcolor" val="tx"/>
                    </a:ext>
                  </a:extLst>
                </a:hlinkClick>
              </a:rPr>
              <a:t>parsec</a:t>
            </a:r>
            <a:r>
              <a:rPr lang="cs-CZ" sz="1400" dirty="0"/>
              <a:t> ≈ 206 265 au</a:t>
            </a:r>
          </a:p>
        </p:txBody>
      </p:sp>
      <p:sp>
        <p:nvSpPr>
          <p:cNvPr id="10" name="TextovéPole 9">
            <a:extLst>
              <a:ext uri="{FF2B5EF4-FFF2-40B4-BE49-F238E27FC236}">
                <a16:creationId xmlns:a16="http://schemas.microsoft.com/office/drawing/2014/main" id="{222A3105-EBE0-D871-32CA-E11BD7D9B07A}"/>
              </a:ext>
            </a:extLst>
          </p:cNvPr>
          <p:cNvSpPr txBox="1"/>
          <p:nvPr/>
        </p:nvSpPr>
        <p:spPr>
          <a:xfrm>
            <a:off x="156308" y="3953182"/>
            <a:ext cx="2813538" cy="369332"/>
          </a:xfrm>
          <a:prstGeom prst="rect">
            <a:avLst/>
          </a:prstGeom>
          <a:noFill/>
        </p:spPr>
        <p:txBody>
          <a:bodyPr wrap="square" rtlCol="0">
            <a:spAutoFit/>
          </a:bodyPr>
          <a:lstStyle/>
          <a:p>
            <a:r>
              <a:rPr lang="cs-CZ" b="1" dirty="0"/>
              <a:t>Převod na jiné jednotky</a:t>
            </a:r>
          </a:p>
        </p:txBody>
      </p:sp>
      <p:pic>
        <p:nvPicPr>
          <p:cNvPr id="1026" name="Picture 2" descr="Malé a velké ve fyzice | E-manuel.cz - online učebnice fyziky ">
            <a:extLst>
              <a:ext uri="{FF2B5EF4-FFF2-40B4-BE49-F238E27FC236}">
                <a16:creationId xmlns:a16="http://schemas.microsoft.com/office/drawing/2014/main" id="{FC2579EC-A298-38FE-AC4C-D9BC246ADE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1907" y="2630856"/>
            <a:ext cx="3860799" cy="3845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5710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F6B9B906-CC97-1C30-0D1C-E3FC9053955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r="1151"/>
          <a:stretch>
            <a:fillRect/>
          </a:stretch>
        </p:blipFill>
        <p:spPr>
          <a:xfrm>
            <a:off x="1412488" y="485471"/>
            <a:ext cx="9259229" cy="5887058"/>
          </a:xfrm>
          <a:prstGeom prst="rect">
            <a:avLst/>
          </a:prstGeom>
        </p:spPr>
      </p:pic>
    </p:spTree>
    <p:extLst>
      <p:ext uri="{BB962C8B-B14F-4D97-AF65-F5344CB8AC3E}">
        <p14:creationId xmlns:p14="http://schemas.microsoft.com/office/powerpoint/2010/main" val="12033963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3DE220E-7766-A5B0-135D-1C881291C8E6}"/>
              </a:ext>
            </a:extLst>
          </p:cNvPr>
          <p:cNvSpPr txBox="1"/>
          <p:nvPr/>
        </p:nvSpPr>
        <p:spPr>
          <a:xfrm>
            <a:off x="485553" y="415595"/>
            <a:ext cx="3147238" cy="461665"/>
          </a:xfrm>
          <a:prstGeom prst="rect">
            <a:avLst/>
          </a:prstGeom>
          <a:noFill/>
        </p:spPr>
        <p:txBody>
          <a:bodyPr wrap="square" rtlCol="0">
            <a:spAutoFit/>
          </a:bodyPr>
          <a:lstStyle/>
          <a:p>
            <a:r>
              <a:rPr lang="cs-CZ" sz="2400" b="1" dirty="0"/>
              <a:t>První Keplerův zákon</a:t>
            </a:r>
          </a:p>
        </p:txBody>
      </p:sp>
      <p:pic>
        <p:nvPicPr>
          <p:cNvPr id="4" name="Obrázek 3" descr="Obsah obrázku text&#10;&#10;Popis byl vytvořen automaticky">
            <a:extLst>
              <a:ext uri="{FF2B5EF4-FFF2-40B4-BE49-F238E27FC236}">
                <a16:creationId xmlns:a16="http://schemas.microsoft.com/office/drawing/2014/main" id="{24C10C1A-B2D3-9D91-6882-1AB232F3642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9763" y="991824"/>
            <a:ext cx="11972474" cy="1605601"/>
          </a:xfrm>
          <a:prstGeom prst="rect">
            <a:avLst/>
          </a:prstGeom>
        </p:spPr>
      </p:pic>
      <p:sp>
        <p:nvSpPr>
          <p:cNvPr id="5" name="Ovál 4">
            <a:hlinkClick r:id="rId4"/>
            <a:extLst>
              <a:ext uri="{FF2B5EF4-FFF2-40B4-BE49-F238E27FC236}">
                <a16:creationId xmlns:a16="http://schemas.microsoft.com/office/drawing/2014/main" id="{A27C567C-1872-2FBF-5C7D-9C37863ACC8C}"/>
              </a:ext>
            </a:extLst>
          </p:cNvPr>
          <p:cNvSpPr/>
          <p:nvPr/>
        </p:nvSpPr>
        <p:spPr>
          <a:xfrm>
            <a:off x="10668271" y="185218"/>
            <a:ext cx="701749" cy="7017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3076" name="Picture 4" descr="Zobrazit zdrojový obrázek">
            <a:extLst>
              <a:ext uri="{FF2B5EF4-FFF2-40B4-BE49-F238E27FC236}">
                <a16:creationId xmlns:a16="http://schemas.microsoft.com/office/drawing/2014/main" id="{933D129A-24C1-E84E-F4FD-D58B59BF39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553" y="2942821"/>
            <a:ext cx="5275873" cy="348987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DE32A6B2-2CA5-2153-A394-47F3FB2D21CD}"/>
                  </a:ext>
                </a:extLst>
              </p:cNvPr>
              <p:cNvSpPr txBox="1"/>
              <p:nvPr/>
            </p:nvSpPr>
            <p:spPr>
              <a:xfrm>
                <a:off x="5857116" y="2561309"/>
                <a:ext cx="5512904" cy="3674789"/>
              </a:xfrm>
              <a:prstGeom prst="rect">
                <a:avLst/>
              </a:prstGeom>
              <a:noFill/>
            </p:spPr>
            <p:txBody>
              <a:bodyPr wrap="square" rtlCol="0">
                <a:spAutoFit/>
              </a:bodyPr>
              <a:lstStyle/>
              <a:p>
                <a:r>
                  <a:rPr lang="cs-CZ" dirty="0"/>
                  <a:t>Do jaké míry se liší trajektorie planety od kružnice vyjadřuje </a:t>
                </a:r>
                <a:r>
                  <a:rPr lang="cs-CZ" b="1" dirty="0"/>
                  <a:t>číselná výstřednost </a:t>
                </a:r>
                <a14:m>
                  <m:oMath xmlns:m="http://schemas.openxmlformats.org/officeDocument/2006/math">
                    <m:r>
                      <a:rPr lang="cs-CZ" b="1" i="1" dirty="0" smtClean="0">
                        <a:latin typeface="Cambria Math" panose="02040503050406030204" pitchFamily="18" charset="0"/>
                      </a:rPr>
                      <m:t>𝒆</m:t>
                    </m:r>
                  </m:oMath>
                </a14:m>
                <a:r>
                  <a:rPr lang="cs-CZ" dirty="0"/>
                  <a:t>. </a:t>
                </a:r>
              </a:p>
              <a:p>
                <a:r>
                  <a:rPr lang="cs-CZ" dirty="0"/>
                  <a:t>Číselná výstřednost je definována vztahem</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𝑒</m:t>
                      </m:r>
                      <m:r>
                        <a:rPr lang="cs-CZ" b="0" i="1" smtClean="0">
                          <a:latin typeface="Cambria Math" panose="02040503050406030204" pitchFamily="18" charset="0"/>
                        </a:rPr>
                        <m:t>=</m:t>
                      </m:r>
                      <m:f>
                        <m:fPr>
                          <m:ctrlPr>
                            <a:rPr lang="cs-CZ" b="0" i="1" smtClean="0">
                              <a:latin typeface="Cambria Math" panose="02040503050406030204" pitchFamily="18" charset="0"/>
                            </a:rPr>
                          </m:ctrlPr>
                        </m:fPr>
                        <m:num>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𝑆𝐹</m:t>
                              </m:r>
                            </m:e>
                          </m:d>
                        </m:num>
                        <m:den>
                          <m:r>
                            <a:rPr lang="cs-CZ" b="0" i="1" smtClean="0">
                              <a:latin typeface="Cambria Math" panose="02040503050406030204" pitchFamily="18" charset="0"/>
                            </a:rPr>
                            <m:t>𝑎</m:t>
                          </m:r>
                        </m:den>
                      </m:f>
                    </m:oMath>
                  </m:oMathPara>
                </a14:m>
                <a:endParaRPr lang="cs-CZ" dirty="0"/>
              </a:p>
              <a:p>
                <a:r>
                  <a:rPr lang="cs-CZ" dirty="0"/>
                  <a:t>kde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rPr>
                          <m:t>𝑺𝑭</m:t>
                        </m:r>
                      </m:e>
                    </m:d>
                  </m:oMath>
                </a14:m>
                <a:r>
                  <a:rPr lang="cs-CZ" dirty="0"/>
                  <a:t> je vzdálenost ohniska od středu elipsy, </a:t>
                </a:r>
                <a14:m>
                  <m:oMath xmlns:m="http://schemas.openxmlformats.org/officeDocument/2006/math">
                    <m:r>
                      <a:rPr lang="cs-CZ" b="1" i="1" dirty="0" smtClean="0">
                        <a:latin typeface="Cambria Math" panose="02040503050406030204" pitchFamily="18" charset="0"/>
                      </a:rPr>
                      <m:t>𝒂</m:t>
                    </m:r>
                  </m:oMath>
                </a14:m>
                <a:r>
                  <a:rPr lang="cs-CZ" dirty="0"/>
                  <a:t> je délka velké poloosy elipsy. </a:t>
                </a:r>
              </a:p>
              <a:p>
                <a:r>
                  <a:rPr lang="cs-CZ" dirty="0"/>
                  <a:t>Výstřednost planety Země je 0,0167, Jupitery 0,0483. Největší výstřednost má Merkur 0,2056.</a:t>
                </a:r>
              </a:p>
              <a:p>
                <a:endParaRPr lang="cs-CZ" dirty="0"/>
              </a:p>
              <a:p>
                <a:r>
                  <a:rPr lang="cs-CZ" dirty="0"/>
                  <a:t>Bod ve kterém je planeta nejblíže slunci se nazývá PERIHELIUM – přísluní, a bod, ve kterém je nejdále od slunce se nazývá AFÉLIUM – odsluní.</a:t>
                </a:r>
              </a:p>
            </p:txBody>
          </p:sp>
        </mc:Choice>
        <mc:Fallback xmlns="">
          <p:sp>
            <p:nvSpPr>
              <p:cNvPr id="6" name="TextovéPole 5">
                <a:extLst>
                  <a:ext uri="{FF2B5EF4-FFF2-40B4-BE49-F238E27FC236}">
                    <a16:creationId xmlns:a16="http://schemas.microsoft.com/office/drawing/2014/main" id="{DE32A6B2-2CA5-2153-A394-47F3FB2D21CD}"/>
                  </a:ext>
                </a:extLst>
              </p:cNvPr>
              <p:cNvSpPr txBox="1">
                <a:spLocks noRot="1" noChangeAspect="1" noMove="1" noResize="1" noEditPoints="1" noAdjustHandles="1" noChangeArrowheads="1" noChangeShapeType="1" noTextEdit="1"/>
              </p:cNvSpPr>
              <p:nvPr/>
            </p:nvSpPr>
            <p:spPr>
              <a:xfrm>
                <a:off x="5857116" y="2561309"/>
                <a:ext cx="5512904" cy="3674789"/>
              </a:xfrm>
              <a:prstGeom prst="rect">
                <a:avLst/>
              </a:prstGeom>
              <a:blipFill>
                <a:blip r:embed="rId6"/>
                <a:stretch>
                  <a:fillRect l="-996" t="-829" b="-1658"/>
                </a:stretch>
              </a:blipFill>
            </p:spPr>
            <p:txBody>
              <a:bodyPr/>
              <a:lstStyle/>
              <a:p>
                <a:r>
                  <a:rPr lang="cs-CZ">
                    <a:noFill/>
                  </a:rPr>
                  <a:t> </a:t>
                </a:r>
              </a:p>
            </p:txBody>
          </p:sp>
        </mc:Fallback>
      </mc:AlternateContent>
      <p:grpSp>
        <p:nvGrpSpPr>
          <p:cNvPr id="15" name="Skupina 14">
            <a:extLst>
              <a:ext uri="{FF2B5EF4-FFF2-40B4-BE49-F238E27FC236}">
                <a16:creationId xmlns:a16="http://schemas.microsoft.com/office/drawing/2014/main" id="{BBBF767C-8C13-1621-594F-B78A71DC8EBC}"/>
              </a:ext>
            </a:extLst>
          </p:cNvPr>
          <p:cNvGrpSpPr/>
          <p:nvPr/>
        </p:nvGrpSpPr>
        <p:grpSpPr>
          <a:xfrm>
            <a:off x="2348728" y="4560171"/>
            <a:ext cx="1453828" cy="1124327"/>
            <a:chOff x="2348728" y="4560171"/>
            <a:chExt cx="1453828" cy="1124327"/>
          </a:xfrm>
        </p:grpSpPr>
        <p:sp>
          <p:nvSpPr>
            <p:cNvPr id="7" name="Ovál 6">
              <a:extLst>
                <a:ext uri="{FF2B5EF4-FFF2-40B4-BE49-F238E27FC236}">
                  <a16:creationId xmlns:a16="http://schemas.microsoft.com/office/drawing/2014/main" id="{FFE11D63-5343-1C63-9320-7835F6ACB53F}"/>
                </a:ext>
              </a:extLst>
            </p:cNvPr>
            <p:cNvSpPr/>
            <p:nvPr/>
          </p:nvSpPr>
          <p:spPr>
            <a:xfrm flipH="1" flipV="1">
              <a:off x="3027796" y="4560171"/>
              <a:ext cx="191386" cy="1913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14" name="Skupina 13">
              <a:extLst>
                <a:ext uri="{FF2B5EF4-FFF2-40B4-BE49-F238E27FC236}">
                  <a16:creationId xmlns:a16="http://schemas.microsoft.com/office/drawing/2014/main" id="{58CE7C38-318F-4270-2AAB-C15CF9711902}"/>
                </a:ext>
              </a:extLst>
            </p:cNvPr>
            <p:cNvGrpSpPr/>
            <p:nvPr/>
          </p:nvGrpSpPr>
          <p:grpSpPr>
            <a:xfrm>
              <a:off x="2348728" y="4942944"/>
              <a:ext cx="1453828" cy="741554"/>
              <a:chOff x="2348728" y="4942944"/>
              <a:chExt cx="1453828" cy="741554"/>
            </a:xfrm>
          </p:grpSpPr>
          <p:sp>
            <p:nvSpPr>
              <p:cNvPr id="10" name="TextovéPole 9">
                <a:extLst>
                  <a:ext uri="{FF2B5EF4-FFF2-40B4-BE49-F238E27FC236}">
                    <a16:creationId xmlns:a16="http://schemas.microsoft.com/office/drawing/2014/main" id="{668BF7E2-356F-63B3-28B8-5CDA25EAA0A7}"/>
                  </a:ext>
                </a:extLst>
              </p:cNvPr>
              <p:cNvSpPr txBox="1"/>
              <p:nvPr/>
            </p:nvSpPr>
            <p:spPr>
              <a:xfrm>
                <a:off x="2348728" y="5315166"/>
                <a:ext cx="1453828" cy="369332"/>
              </a:xfrm>
              <a:prstGeom prst="rect">
                <a:avLst/>
              </a:prstGeom>
              <a:noFill/>
            </p:spPr>
            <p:txBody>
              <a:bodyPr wrap="square" rtlCol="0">
                <a:spAutoFit/>
              </a:bodyPr>
              <a:lstStyle/>
              <a:p>
                <a:r>
                  <a:rPr lang="cs-CZ" dirty="0"/>
                  <a:t>Střed elipsy S</a:t>
                </a:r>
              </a:p>
            </p:txBody>
          </p:sp>
          <p:cxnSp>
            <p:nvCxnSpPr>
              <p:cNvPr id="12" name="Přímá spojnice se šipkou 11">
                <a:extLst>
                  <a:ext uri="{FF2B5EF4-FFF2-40B4-BE49-F238E27FC236}">
                    <a16:creationId xmlns:a16="http://schemas.microsoft.com/office/drawing/2014/main" id="{C7DF6BFF-528D-D059-6496-37860A2098B0}"/>
                  </a:ext>
                </a:extLst>
              </p:cNvPr>
              <p:cNvCxnSpPr>
                <a:cxnSpLocks/>
                <a:stCxn id="10" idx="0"/>
              </p:cNvCxnSpPr>
              <p:nvPr/>
            </p:nvCxnSpPr>
            <p:spPr>
              <a:xfrm flipV="1">
                <a:off x="3075642" y="4942944"/>
                <a:ext cx="0" cy="37222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grpSp>
      <p:grpSp>
        <p:nvGrpSpPr>
          <p:cNvPr id="20" name="Skupina 19">
            <a:extLst>
              <a:ext uri="{FF2B5EF4-FFF2-40B4-BE49-F238E27FC236}">
                <a16:creationId xmlns:a16="http://schemas.microsoft.com/office/drawing/2014/main" id="{00B6A22C-B3EF-CAEB-CF02-11EE660028EC}"/>
              </a:ext>
            </a:extLst>
          </p:cNvPr>
          <p:cNvGrpSpPr/>
          <p:nvPr/>
        </p:nvGrpSpPr>
        <p:grpSpPr>
          <a:xfrm>
            <a:off x="3123487" y="3950957"/>
            <a:ext cx="2171526" cy="1361319"/>
            <a:chOff x="3123487" y="3950957"/>
            <a:chExt cx="2171526" cy="1361319"/>
          </a:xfrm>
        </p:grpSpPr>
        <p:sp>
          <p:nvSpPr>
            <p:cNvPr id="8" name="Pravá složená závorka 7">
              <a:extLst>
                <a:ext uri="{FF2B5EF4-FFF2-40B4-BE49-F238E27FC236}">
                  <a16:creationId xmlns:a16="http://schemas.microsoft.com/office/drawing/2014/main" id="{6D4A69D6-9BF9-485A-4C5F-1C5934FD41D4}"/>
                </a:ext>
              </a:extLst>
            </p:cNvPr>
            <p:cNvSpPr/>
            <p:nvPr/>
          </p:nvSpPr>
          <p:spPr>
            <a:xfrm rot="5400000">
              <a:off x="4113558" y="3761488"/>
              <a:ext cx="191386" cy="2171525"/>
            </a:xfrm>
            <a:prstGeom prst="rightBrac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9" name="Pravá složená závorka 8">
              <a:extLst>
                <a:ext uri="{FF2B5EF4-FFF2-40B4-BE49-F238E27FC236}">
                  <a16:creationId xmlns:a16="http://schemas.microsoft.com/office/drawing/2014/main" id="{880F0F26-BD15-6D43-3C8A-4735B525D94A}"/>
                </a:ext>
              </a:extLst>
            </p:cNvPr>
            <p:cNvSpPr/>
            <p:nvPr/>
          </p:nvSpPr>
          <p:spPr>
            <a:xfrm rot="16200000">
              <a:off x="3799896" y="3676425"/>
              <a:ext cx="191387" cy="1544205"/>
            </a:xfrm>
            <a:prstGeom prst="rightBrac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4065518A-69D3-53DB-6717-7A11221AF252}"/>
                    </a:ext>
                  </a:extLst>
                </p:cNvPr>
                <p:cNvSpPr txBox="1"/>
                <p:nvPr/>
              </p:nvSpPr>
              <p:spPr>
                <a:xfrm>
                  <a:off x="3507501" y="3950957"/>
                  <a:ext cx="77617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𝑆𝐹</m:t>
                            </m:r>
                          </m:e>
                        </m:d>
                      </m:oMath>
                    </m:oMathPara>
                  </a14:m>
                  <a:endParaRPr lang="cs-CZ" dirty="0"/>
                </a:p>
              </p:txBody>
            </p:sp>
          </mc:Choice>
          <mc:Fallback xmlns="">
            <p:sp>
              <p:nvSpPr>
                <p:cNvPr id="18" name="TextovéPole 17">
                  <a:extLst>
                    <a:ext uri="{FF2B5EF4-FFF2-40B4-BE49-F238E27FC236}">
                      <a16:creationId xmlns:a16="http://schemas.microsoft.com/office/drawing/2014/main" id="{4065518A-69D3-53DB-6717-7A11221AF252}"/>
                    </a:ext>
                  </a:extLst>
                </p:cNvPr>
                <p:cNvSpPr txBox="1">
                  <a:spLocks noRot="1" noChangeAspect="1" noMove="1" noResize="1" noEditPoints="1" noAdjustHandles="1" noChangeArrowheads="1" noChangeShapeType="1" noTextEdit="1"/>
                </p:cNvSpPr>
                <p:nvPr/>
              </p:nvSpPr>
              <p:spPr>
                <a:xfrm>
                  <a:off x="3507501" y="3950957"/>
                  <a:ext cx="776176" cy="369332"/>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9" name="TextovéPole 18">
                  <a:extLst>
                    <a:ext uri="{FF2B5EF4-FFF2-40B4-BE49-F238E27FC236}">
                      <a16:creationId xmlns:a16="http://schemas.microsoft.com/office/drawing/2014/main" id="{0C85A46F-215E-BBFF-F3BB-6A6C05D1FDCB}"/>
                    </a:ext>
                  </a:extLst>
                </p:cNvPr>
                <p:cNvSpPr txBox="1"/>
                <p:nvPr/>
              </p:nvSpPr>
              <p:spPr>
                <a:xfrm>
                  <a:off x="4033813" y="4942944"/>
                  <a:ext cx="350875"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𝑎</m:t>
                        </m:r>
                      </m:oMath>
                    </m:oMathPara>
                  </a14:m>
                  <a:endParaRPr lang="cs-CZ" dirty="0"/>
                </a:p>
              </p:txBody>
            </p:sp>
          </mc:Choice>
          <mc:Fallback xmlns="">
            <p:sp>
              <p:nvSpPr>
                <p:cNvPr id="19" name="TextovéPole 18">
                  <a:extLst>
                    <a:ext uri="{FF2B5EF4-FFF2-40B4-BE49-F238E27FC236}">
                      <a16:creationId xmlns:a16="http://schemas.microsoft.com/office/drawing/2014/main" id="{0C85A46F-215E-BBFF-F3BB-6A6C05D1FDCB}"/>
                    </a:ext>
                  </a:extLst>
                </p:cNvPr>
                <p:cNvSpPr txBox="1">
                  <a:spLocks noRot="1" noChangeAspect="1" noMove="1" noResize="1" noEditPoints="1" noAdjustHandles="1" noChangeArrowheads="1" noChangeShapeType="1" noTextEdit="1"/>
                </p:cNvSpPr>
                <p:nvPr/>
              </p:nvSpPr>
              <p:spPr>
                <a:xfrm>
                  <a:off x="4033813" y="4942944"/>
                  <a:ext cx="350875" cy="369332"/>
                </a:xfrm>
                <a:prstGeom prst="rect">
                  <a:avLst/>
                </a:prstGeom>
                <a:blipFill>
                  <a:blip r:embed="rId8"/>
                  <a:stretch>
                    <a:fillRect/>
                  </a:stretch>
                </a:blipFill>
              </p:spPr>
              <p:txBody>
                <a:bodyPr/>
                <a:lstStyle/>
                <a:p>
                  <a:r>
                    <a:rPr lang="cs-CZ">
                      <a:noFill/>
                    </a:rPr>
                    <a:t> </a:t>
                  </a:r>
                </a:p>
              </p:txBody>
            </p:sp>
          </mc:Fallback>
        </mc:AlternateContent>
      </p:grpSp>
    </p:spTree>
    <p:extLst>
      <p:ext uri="{BB962C8B-B14F-4D97-AF65-F5344CB8AC3E}">
        <p14:creationId xmlns:p14="http://schemas.microsoft.com/office/powerpoint/2010/main" val="266449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0768D8E-5A50-F371-DEB9-649650D67E4E}"/>
              </a:ext>
            </a:extLst>
          </p:cNvPr>
          <p:cNvSpPr txBox="1"/>
          <p:nvPr/>
        </p:nvSpPr>
        <p:spPr>
          <a:xfrm>
            <a:off x="397565" y="414691"/>
            <a:ext cx="3147238" cy="461665"/>
          </a:xfrm>
          <a:prstGeom prst="rect">
            <a:avLst/>
          </a:prstGeom>
          <a:noFill/>
        </p:spPr>
        <p:txBody>
          <a:bodyPr wrap="square" rtlCol="0">
            <a:spAutoFit/>
          </a:bodyPr>
          <a:lstStyle/>
          <a:p>
            <a:r>
              <a:rPr lang="cs-CZ" sz="2400" b="1" dirty="0"/>
              <a:t>Druhý Keplerův zákon</a:t>
            </a:r>
          </a:p>
        </p:txBody>
      </p:sp>
      <p:pic>
        <p:nvPicPr>
          <p:cNvPr id="4" name="Obrázek 3" descr="Obsah obrázku text&#10;&#10;Popis byl vytvořen automaticky">
            <a:extLst>
              <a:ext uri="{FF2B5EF4-FFF2-40B4-BE49-F238E27FC236}">
                <a16:creationId xmlns:a16="http://schemas.microsoft.com/office/drawing/2014/main" id="{14B78D97-94B3-101E-90C9-518B579367A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255181" y="996398"/>
            <a:ext cx="11600121" cy="1591674"/>
          </a:xfrm>
          <a:prstGeom prst="rect">
            <a:avLst/>
          </a:prstGeom>
        </p:spPr>
      </p:pic>
      <p:sp>
        <p:nvSpPr>
          <p:cNvPr id="5" name="Ovál 4">
            <a:hlinkClick r:id="rId4"/>
            <a:extLst>
              <a:ext uri="{FF2B5EF4-FFF2-40B4-BE49-F238E27FC236}">
                <a16:creationId xmlns:a16="http://schemas.microsoft.com/office/drawing/2014/main" id="{1E92F84E-E8BD-603A-2A44-FF28A652E17B}"/>
              </a:ext>
            </a:extLst>
          </p:cNvPr>
          <p:cNvSpPr/>
          <p:nvPr/>
        </p:nvSpPr>
        <p:spPr>
          <a:xfrm>
            <a:off x="10770782" y="294649"/>
            <a:ext cx="701749" cy="7017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TextovéPole 5">
            <a:extLst>
              <a:ext uri="{FF2B5EF4-FFF2-40B4-BE49-F238E27FC236}">
                <a16:creationId xmlns:a16="http://schemas.microsoft.com/office/drawing/2014/main" id="{C691E665-5E0B-3C11-43A6-DC3E174197AE}"/>
              </a:ext>
            </a:extLst>
          </p:cNvPr>
          <p:cNvSpPr txBox="1"/>
          <p:nvPr/>
        </p:nvSpPr>
        <p:spPr>
          <a:xfrm>
            <a:off x="6103449" y="2668772"/>
            <a:ext cx="5558463" cy="3416320"/>
          </a:xfrm>
          <a:prstGeom prst="rect">
            <a:avLst/>
          </a:prstGeom>
          <a:noFill/>
        </p:spPr>
        <p:txBody>
          <a:bodyPr wrap="square" rtlCol="0">
            <a:spAutoFit/>
          </a:bodyPr>
          <a:lstStyle/>
          <a:p>
            <a:r>
              <a:rPr lang="cs-CZ" sz="2400" dirty="0"/>
              <a:t>Průvodič planety je úsečka spojující planetu se středem Slunce. Při pohybu planety se velikost a směr průvodiče neustále mění, ale plochy, které průvodič opíše za stejnou dobu, jsou stále stejné. Nejkratší průvodič má planeta v periheliu a nejdelší v </a:t>
            </a:r>
            <a:r>
              <a:rPr lang="cs-CZ" sz="2400" dirty="0" err="1"/>
              <a:t>afeliu</a:t>
            </a:r>
            <a:r>
              <a:rPr lang="cs-CZ" sz="2400" dirty="0"/>
              <a:t>. Důsledek je, že se planety v periheliu pohybují rychleji než v </a:t>
            </a:r>
            <a:r>
              <a:rPr lang="cs-CZ" sz="2400" dirty="0" err="1"/>
              <a:t>afeliu</a:t>
            </a:r>
            <a:r>
              <a:rPr lang="cs-CZ" sz="2400" dirty="0"/>
              <a:t>. Pohyb planety není rovnoměrný.</a:t>
            </a:r>
          </a:p>
        </p:txBody>
      </p:sp>
      <p:pic>
        <p:nvPicPr>
          <p:cNvPr id="8" name="Obrázek 7">
            <a:extLst>
              <a:ext uri="{FF2B5EF4-FFF2-40B4-BE49-F238E27FC236}">
                <a16:creationId xmlns:a16="http://schemas.microsoft.com/office/drawing/2014/main" id="{9DFC45B8-E4CF-405E-0A13-3C1AFACFF07D}"/>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l="2445" r="4567"/>
          <a:stretch/>
        </p:blipFill>
        <p:spPr>
          <a:xfrm>
            <a:off x="397565" y="2668771"/>
            <a:ext cx="5558462" cy="4047749"/>
          </a:xfrm>
          <a:prstGeom prst="rect">
            <a:avLst/>
          </a:prstGeom>
        </p:spPr>
      </p:pic>
      <p:sp>
        <p:nvSpPr>
          <p:cNvPr id="9" name="Ovál 8">
            <a:extLst>
              <a:ext uri="{FF2B5EF4-FFF2-40B4-BE49-F238E27FC236}">
                <a16:creationId xmlns:a16="http://schemas.microsoft.com/office/drawing/2014/main" id="{6F923221-F64E-74B9-1217-7439DADA652D}"/>
              </a:ext>
            </a:extLst>
          </p:cNvPr>
          <p:cNvSpPr/>
          <p:nvPr/>
        </p:nvSpPr>
        <p:spPr>
          <a:xfrm>
            <a:off x="1446027" y="4419464"/>
            <a:ext cx="180754" cy="180754"/>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9302244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05EEEAC-62E7-B38C-8C4B-12B769C063AF}"/>
              </a:ext>
            </a:extLst>
          </p:cNvPr>
          <p:cNvSpPr txBox="1"/>
          <p:nvPr/>
        </p:nvSpPr>
        <p:spPr>
          <a:xfrm>
            <a:off x="563526" y="390897"/>
            <a:ext cx="3147238" cy="461665"/>
          </a:xfrm>
          <a:prstGeom prst="rect">
            <a:avLst/>
          </a:prstGeom>
          <a:noFill/>
        </p:spPr>
        <p:txBody>
          <a:bodyPr wrap="square" rtlCol="0">
            <a:spAutoFit/>
          </a:bodyPr>
          <a:lstStyle/>
          <a:p>
            <a:r>
              <a:rPr lang="cs-CZ" sz="2400" b="1" dirty="0"/>
              <a:t>Třetí Keplerův zákon</a:t>
            </a:r>
          </a:p>
        </p:txBody>
      </p:sp>
      <p:pic>
        <p:nvPicPr>
          <p:cNvPr id="4" name="Obrázek 3" descr="Obsah obrázku text&#10;&#10;Popis byl vytvořen automaticky">
            <a:extLst>
              <a:ext uri="{FF2B5EF4-FFF2-40B4-BE49-F238E27FC236}">
                <a16:creationId xmlns:a16="http://schemas.microsoft.com/office/drawing/2014/main" id="{9FECD190-49B4-9007-BB46-FD8ED883ED9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255181" y="864203"/>
            <a:ext cx="11388404" cy="1496833"/>
          </a:xfrm>
          <a:prstGeom prst="rect">
            <a:avLst/>
          </a:prstGeom>
        </p:spPr>
      </p:pic>
      <p:sp>
        <p:nvSpPr>
          <p:cNvPr id="5" name="Ovál 4">
            <a:hlinkClick r:id="rId4"/>
            <a:extLst>
              <a:ext uri="{FF2B5EF4-FFF2-40B4-BE49-F238E27FC236}">
                <a16:creationId xmlns:a16="http://schemas.microsoft.com/office/drawing/2014/main" id="{47800044-E08F-FF76-B7DF-BD62D59453DA}"/>
              </a:ext>
            </a:extLst>
          </p:cNvPr>
          <p:cNvSpPr/>
          <p:nvPr/>
        </p:nvSpPr>
        <p:spPr>
          <a:xfrm>
            <a:off x="9314121" y="171070"/>
            <a:ext cx="669851" cy="6698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a:hlinkClick r:id="rId5"/>
            <a:extLst>
              <a:ext uri="{FF2B5EF4-FFF2-40B4-BE49-F238E27FC236}">
                <a16:creationId xmlns:a16="http://schemas.microsoft.com/office/drawing/2014/main" id="{AF66EA0C-8954-EF02-75BE-A441FEC41B9A}"/>
              </a:ext>
            </a:extLst>
          </p:cNvPr>
          <p:cNvSpPr/>
          <p:nvPr/>
        </p:nvSpPr>
        <p:spPr>
          <a:xfrm>
            <a:off x="10537493" y="171070"/>
            <a:ext cx="669851" cy="66985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506C3686-C51D-E165-060A-7D60E8AC5A14}"/>
              </a:ext>
            </a:extLst>
          </p:cNvPr>
          <p:cNvSpPr txBox="1"/>
          <p:nvPr/>
        </p:nvSpPr>
        <p:spPr>
          <a:xfrm>
            <a:off x="9362434" y="305940"/>
            <a:ext cx="621538" cy="400110"/>
          </a:xfrm>
          <a:prstGeom prst="rect">
            <a:avLst/>
          </a:prstGeom>
          <a:noFill/>
        </p:spPr>
        <p:txBody>
          <a:bodyPr wrap="square" rtlCol="0">
            <a:spAutoFit/>
          </a:bodyPr>
          <a:lstStyle/>
          <a:p>
            <a:pPr algn="ctr"/>
            <a:r>
              <a:rPr lang="cs-CZ" sz="1000" dirty="0">
                <a:solidFill>
                  <a:schemeClr val="bg1"/>
                </a:solidFill>
              </a:rPr>
              <a:t>Vnitřní</a:t>
            </a:r>
          </a:p>
          <a:p>
            <a:pPr algn="ctr"/>
            <a:r>
              <a:rPr lang="cs-CZ" sz="1000" dirty="0">
                <a:solidFill>
                  <a:schemeClr val="bg1"/>
                </a:solidFill>
              </a:rPr>
              <a:t>planety</a:t>
            </a:r>
          </a:p>
        </p:txBody>
      </p:sp>
      <p:sp>
        <p:nvSpPr>
          <p:cNvPr id="8" name="TextovéPole 7">
            <a:extLst>
              <a:ext uri="{FF2B5EF4-FFF2-40B4-BE49-F238E27FC236}">
                <a16:creationId xmlns:a16="http://schemas.microsoft.com/office/drawing/2014/main" id="{FF21E22C-87B2-1043-27BF-DAF32B775E04}"/>
              </a:ext>
            </a:extLst>
          </p:cNvPr>
          <p:cNvSpPr txBox="1"/>
          <p:nvPr/>
        </p:nvSpPr>
        <p:spPr>
          <a:xfrm>
            <a:off x="10585806" y="277963"/>
            <a:ext cx="621538" cy="400110"/>
          </a:xfrm>
          <a:prstGeom prst="rect">
            <a:avLst/>
          </a:prstGeom>
          <a:noFill/>
        </p:spPr>
        <p:txBody>
          <a:bodyPr wrap="square" rtlCol="0">
            <a:spAutoFit/>
          </a:bodyPr>
          <a:lstStyle/>
          <a:p>
            <a:pPr algn="ctr"/>
            <a:r>
              <a:rPr lang="cs-CZ" sz="1000" dirty="0"/>
              <a:t>Vnější</a:t>
            </a:r>
          </a:p>
          <a:p>
            <a:pPr algn="ctr"/>
            <a:r>
              <a:rPr lang="cs-CZ" sz="1000" dirty="0"/>
              <a:t>planety</a:t>
            </a:r>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3CD932C8-EF0E-CBCD-C370-988A43274A42}"/>
                  </a:ext>
                </a:extLst>
              </p:cNvPr>
              <p:cNvSpPr txBox="1"/>
              <p:nvPr/>
            </p:nvSpPr>
            <p:spPr>
              <a:xfrm>
                <a:off x="563526" y="2615609"/>
                <a:ext cx="10983432" cy="1658274"/>
              </a:xfrm>
              <a:prstGeom prst="rect">
                <a:avLst/>
              </a:prstGeom>
              <a:noFill/>
            </p:spPr>
            <p:txBody>
              <a:bodyPr wrap="square" rtlCol="0">
                <a:spAutoFit/>
              </a:bodyPr>
              <a:lstStyle/>
              <a:p>
                <a:r>
                  <a:rPr lang="cs-CZ" dirty="0"/>
                  <a:t>Označíme-li oběžné doby dvou planet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2</m:t>
                        </m:r>
                      </m:sub>
                    </m:sSub>
                    <m:r>
                      <a:rPr lang="cs-CZ" b="0" i="1" smtClean="0">
                        <a:latin typeface="Cambria Math" panose="02040503050406030204" pitchFamily="18" charset="0"/>
                      </a:rPr>
                      <m:t> </m:t>
                    </m:r>
                  </m:oMath>
                </a14:m>
                <a:r>
                  <a:rPr lang="cs-CZ" dirty="0"/>
                  <a:t>a hlavní poloosy jejich trajektorií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𝑎</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𝑎</m:t>
                        </m:r>
                      </m:e>
                      <m:sub>
                        <m:r>
                          <a:rPr lang="cs-CZ" b="0" i="1" smtClean="0">
                            <a:latin typeface="Cambria Math" panose="02040503050406030204" pitchFamily="18" charset="0"/>
                          </a:rPr>
                          <m:t>2</m:t>
                        </m:r>
                      </m:sub>
                    </m:sSub>
                  </m:oMath>
                </a14:m>
                <a:r>
                  <a:rPr lang="cs-CZ" dirty="0"/>
                  <a:t>, zapisujeme třetí Keplerův zákon takto</a:t>
                </a:r>
              </a:p>
              <a:p>
                <a:pPr/>
                <a14:m>
                  <m:oMathPara xmlns:m="http://schemas.openxmlformats.org/officeDocument/2006/math">
                    <m:oMathParaPr>
                      <m:jc m:val="centerGroup"/>
                    </m:oMathParaPr>
                    <m:oMath xmlns:m="http://schemas.openxmlformats.org/officeDocument/2006/math">
                      <m:f>
                        <m:fPr>
                          <m:ctrlPr>
                            <a:rPr lang="cs-CZ" sz="2800" b="1" i="1" smtClean="0">
                              <a:solidFill>
                                <a:srgbClr val="FF0000"/>
                              </a:solidFill>
                              <a:latin typeface="Cambria Math" panose="02040503050406030204" pitchFamily="18" charset="0"/>
                            </a:rPr>
                          </m:ctrlPr>
                        </m:fPr>
                        <m:num>
                          <m:sSubSup>
                            <m:sSubSupPr>
                              <m:ctrlPr>
                                <a:rPr lang="cs-CZ" sz="2800" b="1" i="1" smtClean="0">
                                  <a:solidFill>
                                    <a:srgbClr val="FF0000"/>
                                  </a:solidFill>
                                  <a:latin typeface="Cambria Math" panose="02040503050406030204" pitchFamily="18" charset="0"/>
                                </a:rPr>
                              </m:ctrlPr>
                            </m:sSubSupPr>
                            <m:e>
                              <m:r>
                                <a:rPr lang="cs-CZ" sz="2800" b="1" i="1" smtClean="0">
                                  <a:solidFill>
                                    <a:srgbClr val="FF0000"/>
                                  </a:solidFill>
                                  <a:latin typeface="Cambria Math" panose="02040503050406030204" pitchFamily="18" charset="0"/>
                                </a:rPr>
                                <m:t>𝑻</m:t>
                              </m:r>
                            </m:e>
                            <m:sub>
                              <m:r>
                                <a:rPr lang="cs-CZ" sz="2800" b="1" i="1" smtClean="0">
                                  <a:solidFill>
                                    <a:srgbClr val="FF0000"/>
                                  </a:solidFill>
                                  <a:latin typeface="Cambria Math" panose="02040503050406030204" pitchFamily="18" charset="0"/>
                                </a:rPr>
                                <m:t>𝟏</m:t>
                              </m:r>
                            </m:sub>
                            <m:sup>
                              <m:r>
                                <a:rPr lang="cs-CZ" sz="2800" b="1" i="1" smtClean="0">
                                  <a:solidFill>
                                    <a:srgbClr val="FF0000"/>
                                  </a:solidFill>
                                  <a:latin typeface="Cambria Math" panose="02040503050406030204" pitchFamily="18" charset="0"/>
                                </a:rPr>
                                <m:t>𝟐</m:t>
                              </m:r>
                            </m:sup>
                          </m:sSubSup>
                        </m:num>
                        <m:den>
                          <m:sSubSup>
                            <m:sSubSupPr>
                              <m:ctrlPr>
                                <a:rPr lang="cs-CZ" sz="2800" b="1" i="1" smtClean="0">
                                  <a:solidFill>
                                    <a:srgbClr val="FF0000"/>
                                  </a:solidFill>
                                  <a:latin typeface="Cambria Math" panose="02040503050406030204" pitchFamily="18" charset="0"/>
                                </a:rPr>
                              </m:ctrlPr>
                            </m:sSubSupPr>
                            <m:e>
                              <m:r>
                                <a:rPr lang="cs-CZ" sz="2800" b="1" i="1" smtClean="0">
                                  <a:solidFill>
                                    <a:srgbClr val="FF0000"/>
                                  </a:solidFill>
                                  <a:latin typeface="Cambria Math" panose="02040503050406030204" pitchFamily="18" charset="0"/>
                                </a:rPr>
                                <m:t>𝑻</m:t>
                              </m:r>
                            </m:e>
                            <m:sub>
                              <m:r>
                                <a:rPr lang="cs-CZ" sz="2800" b="1" i="1" smtClean="0">
                                  <a:solidFill>
                                    <a:srgbClr val="FF0000"/>
                                  </a:solidFill>
                                  <a:latin typeface="Cambria Math" panose="02040503050406030204" pitchFamily="18" charset="0"/>
                                </a:rPr>
                                <m:t>𝟐</m:t>
                              </m:r>
                            </m:sub>
                            <m:sup>
                              <m:r>
                                <a:rPr lang="cs-CZ" sz="2800" b="1" i="1" smtClean="0">
                                  <a:solidFill>
                                    <a:srgbClr val="FF0000"/>
                                  </a:solidFill>
                                  <a:latin typeface="Cambria Math" panose="02040503050406030204" pitchFamily="18" charset="0"/>
                                </a:rPr>
                                <m:t>𝟐</m:t>
                              </m:r>
                            </m:sup>
                          </m:sSubSup>
                        </m:den>
                      </m:f>
                      <m:r>
                        <a:rPr lang="cs-CZ" sz="2800" b="1" i="1" smtClean="0">
                          <a:solidFill>
                            <a:srgbClr val="FF0000"/>
                          </a:solidFill>
                          <a:latin typeface="Cambria Math" panose="02040503050406030204" pitchFamily="18" charset="0"/>
                        </a:rPr>
                        <m:t>=</m:t>
                      </m:r>
                      <m:f>
                        <m:fPr>
                          <m:ctrlPr>
                            <a:rPr lang="cs-CZ" sz="2800" b="1" i="1" smtClean="0">
                              <a:solidFill>
                                <a:srgbClr val="FF0000"/>
                              </a:solidFill>
                              <a:latin typeface="Cambria Math" panose="02040503050406030204" pitchFamily="18" charset="0"/>
                            </a:rPr>
                          </m:ctrlPr>
                        </m:fPr>
                        <m:num>
                          <m:sSubSup>
                            <m:sSubSupPr>
                              <m:ctrlPr>
                                <a:rPr lang="cs-CZ" sz="2800" b="1" i="1" smtClean="0">
                                  <a:solidFill>
                                    <a:srgbClr val="FF0000"/>
                                  </a:solidFill>
                                  <a:latin typeface="Cambria Math" panose="02040503050406030204" pitchFamily="18" charset="0"/>
                                </a:rPr>
                              </m:ctrlPr>
                            </m:sSubSupPr>
                            <m:e>
                              <m:r>
                                <a:rPr lang="cs-CZ" sz="2800" b="1" i="1" smtClean="0">
                                  <a:solidFill>
                                    <a:srgbClr val="FF0000"/>
                                  </a:solidFill>
                                  <a:latin typeface="Cambria Math" panose="02040503050406030204" pitchFamily="18" charset="0"/>
                                </a:rPr>
                                <m:t>𝒂</m:t>
                              </m:r>
                            </m:e>
                            <m:sub>
                              <m:r>
                                <a:rPr lang="cs-CZ" sz="2800" b="1" i="1" smtClean="0">
                                  <a:solidFill>
                                    <a:srgbClr val="FF0000"/>
                                  </a:solidFill>
                                  <a:latin typeface="Cambria Math" panose="02040503050406030204" pitchFamily="18" charset="0"/>
                                </a:rPr>
                                <m:t>𝟏</m:t>
                              </m:r>
                            </m:sub>
                            <m:sup>
                              <m:r>
                                <a:rPr lang="cs-CZ" sz="2800" b="1" i="1" smtClean="0">
                                  <a:solidFill>
                                    <a:srgbClr val="FF0000"/>
                                  </a:solidFill>
                                  <a:latin typeface="Cambria Math" panose="02040503050406030204" pitchFamily="18" charset="0"/>
                                </a:rPr>
                                <m:t>𝟑</m:t>
                              </m:r>
                            </m:sup>
                          </m:sSubSup>
                        </m:num>
                        <m:den>
                          <m:sSubSup>
                            <m:sSubSupPr>
                              <m:ctrlPr>
                                <a:rPr lang="cs-CZ" sz="2800" b="1" i="1" smtClean="0">
                                  <a:solidFill>
                                    <a:srgbClr val="FF0000"/>
                                  </a:solidFill>
                                  <a:latin typeface="Cambria Math" panose="02040503050406030204" pitchFamily="18" charset="0"/>
                                </a:rPr>
                              </m:ctrlPr>
                            </m:sSubSupPr>
                            <m:e>
                              <m:r>
                                <a:rPr lang="cs-CZ" sz="2800" b="1" i="1" smtClean="0">
                                  <a:solidFill>
                                    <a:srgbClr val="FF0000"/>
                                  </a:solidFill>
                                  <a:latin typeface="Cambria Math" panose="02040503050406030204" pitchFamily="18" charset="0"/>
                                </a:rPr>
                                <m:t>𝒂</m:t>
                              </m:r>
                            </m:e>
                            <m:sub>
                              <m:r>
                                <a:rPr lang="cs-CZ" sz="2800" b="1" i="1" smtClean="0">
                                  <a:solidFill>
                                    <a:srgbClr val="FF0000"/>
                                  </a:solidFill>
                                  <a:latin typeface="Cambria Math" panose="02040503050406030204" pitchFamily="18" charset="0"/>
                                </a:rPr>
                                <m:t>𝟐</m:t>
                              </m:r>
                            </m:sub>
                            <m:sup>
                              <m:r>
                                <a:rPr lang="cs-CZ" sz="2800" b="1" i="1" smtClean="0">
                                  <a:solidFill>
                                    <a:srgbClr val="FF0000"/>
                                  </a:solidFill>
                                  <a:latin typeface="Cambria Math" panose="02040503050406030204" pitchFamily="18" charset="0"/>
                                </a:rPr>
                                <m:t>𝟑</m:t>
                              </m:r>
                            </m:sup>
                          </m:sSubSup>
                        </m:den>
                      </m:f>
                    </m:oMath>
                  </m:oMathPara>
                </a14:m>
                <a:endParaRPr lang="cs-CZ" sz="2800" b="1" dirty="0"/>
              </a:p>
            </p:txBody>
          </p:sp>
        </mc:Choice>
        <mc:Fallback xmlns="">
          <p:sp>
            <p:nvSpPr>
              <p:cNvPr id="9" name="TextovéPole 8">
                <a:extLst>
                  <a:ext uri="{FF2B5EF4-FFF2-40B4-BE49-F238E27FC236}">
                    <a16:creationId xmlns:a16="http://schemas.microsoft.com/office/drawing/2014/main" id="{3CD932C8-EF0E-CBCD-C370-988A43274A42}"/>
                  </a:ext>
                </a:extLst>
              </p:cNvPr>
              <p:cNvSpPr txBox="1">
                <a:spLocks noRot="1" noChangeAspect="1" noMove="1" noResize="1" noEditPoints="1" noAdjustHandles="1" noChangeArrowheads="1" noChangeShapeType="1" noTextEdit="1"/>
              </p:cNvSpPr>
              <p:nvPr/>
            </p:nvSpPr>
            <p:spPr>
              <a:xfrm>
                <a:off x="563526" y="2615609"/>
                <a:ext cx="10983432" cy="1658274"/>
              </a:xfrm>
              <a:prstGeom prst="rect">
                <a:avLst/>
              </a:prstGeom>
              <a:blipFill>
                <a:blip r:embed="rId6"/>
                <a:stretch>
                  <a:fillRect l="-444" t="-183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93A99123-436F-5241-4BF8-D9321ED1FB18}"/>
                  </a:ext>
                </a:extLst>
              </p:cNvPr>
              <p:cNvSpPr txBox="1"/>
              <p:nvPr/>
            </p:nvSpPr>
            <p:spPr>
              <a:xfrm>
                <a:off x="563526" y="4508205"/>
                <a:ext cx="11259879" cy="2046266"/>
              </a:xfrm>
              <a:prstGeom prst="rect">
                <a:avLst/>
              </a:prstGeom>
              <a:noFill/>
            </p:spPr>
            <p:txBody>
              <a:bodyPr wrap="square" rtlCol="0">
                <a:spAutoFit/>
              </a:bodyPr>
              <a:lstStyle/>
              <a:p>
                <a:r>
                  <a:rPr lang="cs-CZ" dirty="0"/>
                  <a:t>Třetí Keplerův zákon umožňuje určit střední vzdálenost planety od Slunce, známe-li její oběžnou dobu a odpovídající hodnoty pro naší Zemi.</a:t>
                </a:r>
              </a:p>
              <a:p>
                <a:r>
                  <a:rPr lang="cs-CZ" dirty="0"/>
                  <a:t>Oběžná doba planety Jupiter 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r>
                      <a:rPr lang="cs-CZ" b="0" i="1" smtClean="0">
                        <a:latin typeface="Cambria Math" panose="02040503050406030204" pitchFamily="18" charset="0"/>
                      </a:rPr>
                      <m:t>=12 </m:t>
                    </m:r>
                    <m:r>
                      <m:rPr>
                        <m:sty m:val="p"/>
                      </m:rPr>
                      <a:rPr lang="cs-CZ" b="0" i="0" smtClean="0">
                        <a:latin typeface="Cambria Math" panose="02040503050406030204" pitchFamily="18" charset="0"/>
                      </a:rPr>
                      <m:t>rok</m:t>
                    </m:r>
                    <m:r>
                      <a:rPr lang="cs-CZ" b="0" i="0" smtClean="0">
                        <a:latin typeface="Cambria Math" panose="02040503050406030204" pitchFamily="18" charset="0"/>
                      </a:rPr>
                      <m:t>ů</m:t>
                    </m:r>
                  </m:oMath>
                </a14:m>
                <a:r>
                  <a:rPr lang="cs-CZ" dirty="0"/>
                  <a:t>, takže velikost hlavní poloosy a tím i střední vzdálenost planety Jupiter od Slunce je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𝑎</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𝑎</m:t>
                          </m:r>
                        </m:e>
                        <m:sub>
                          <m:r>
                            <a:rPr lang="cs-CZ" b="0" i="1" smtClean="0">
                              <a:latin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m:t>
                      </m:r>
                      <m:rad>
                        <m:radPr>
                          <m:ctrlPr>
                            <a:rPr lang="cs-CZ" b="0" i="1" smtClean="0">
                              <a:latin typeface="Cambria Math" panose="02040503050406030204" pitchFamily="18" charset="0"/>
                            </a:rPr>
                          </m:ctrlPr>
                        </m:radPr>
                        <m:deg>
                          <m:r>
                            <m:rPr>
                              <m:brk m:alnAt="7"/>
                            </m:rPr>
                            <a:rPr lang="cs-CZ" b="0" i="1" smtClean="0">
                              <a:latin typeface="Cambria Math" panose="02040503050406030204" pitchFamily="18" charset="0"/>
                            </a:rPr>
                            <m:t>3</m:t>
                          </m:r>
                        </m:deg>
                        <m:e>
                          <m:f>
                            <m:fPr>
                              <m:ctrlPr>
                                <a:rPr lang="cs-CZ" b="0" i="1" smtClean="0">
                                  <a:latin typeface="Cambria Math" panose="02040503050406030204" pitchFamily="18" charset="0"/>
                                </a:rPr>
                              </m:ctrlPr>
                            </m:fPr>
                            <m:num>
                              <m:sSubSup>
                                <m:sSubSupPr>
                                  <m:ctrlPr>
                                    <a:rPr lang="cs-CZ" b="0" i="1" smtClean="0">
                                      <a:latin typeface="Cambria Math" panose="02040503050406030204" pitchFamily="18" charset="0"/>
                                    </a:rPr>
                                  </m:ctrlPr>
                                </m:sSubSupPr>
                                <m:e>
                                  <m:r>
                                    <a:rPr lang="cs-CZ" b="0" i="1" smtClean="0">
                                      <a:latin typeface="Cambria Math" panose="02040503050406030204" pitchFamily="18" charset="0"/>
                                    </a:rPr>
                                    <m:t>𝑇</m:t>
                                  </m:r>
                                </m:e>
                                <m:sub>
                                  <m:r>
                                    <a:rPr lang="cs-CZ" b="0" i="1" smtClean="0">
                                      <a:latin typeface="Cambria Math" panose="02040503050406030204" pitchFamily="18" charset="0"/>
                                    </a:rPr>
                                    <m:t>1</m:t>
                                  </m:r>
                                </m:sub>
                                <m:sup>
                                  <m:r>
                                    <a:rPr lang="cs-CZ" b="0" i="1" smtClean="0">
                                      <a:latin typeface="Cambria Math" panose="02040503050406030204" pitchFamily="18" charset="0"/>
                                    </a:rPr>
                                    <m:t>2</m:t>
                                  </m:r>
                                </m:sup>
                              </m:sSubSup>
                            </m:num>
                            <m:den>
                              <m:sSubSup>
                                <m:sSubSupPr>
                                  <m:ctrlPr>
                                    <a:rPr lang="cs-CZ" b="0" i="1" smtClean="0">
                                      <a:latin typeface="Cambria Math" panose="02040503050406030204" pitchFamily="18" charset="0"/>
                                    </a:rPr>
                                  </m:ctrlPr>
                                </m:sSubSupPr>
                                <m:e>
                                  <m:r>
                                    <a:rPr lang="cs-CZ" b="0" i="1" smtClean="0">
                                      <a:latin typeface="Cambria Math" panose="02040503050406030204" pitchFamily="18" charset="0"/>
                                    </a:rPr>
                                    <m:t>𝑇</m:t>
                                  </m:r>
                                </m:e>
                                <m:sub>
                                  <m:r>
                                    <a:rPr lang="cs-CZ" b="0" i="1" smtClean="0">
                                      <a:latin typeface="Cambria Math" panose="02040503050406030204" pitchFamily="18" charset="0"/>
                                    </a:rPr>
                                    <m:t>2</m:t>
                                  </m:r>
                                </m:sub>
                                <m:sup>
                                  <m:r>
                                    <a:rPr lang="cs-CZ" b="0" i="1" smtClean="0">
                                      <a:latin typeface="Cambria Math" panose="02040503050406030204" pitchFamily="18" charset="0"/>
                                    </a:rPr>
                                    <m:t>2</m:t>
                                  </m:r>
                                </m:sup>
                              </m:sSubSup>
                            </m:den>
                          </m:f>
                        </m:e>
                      </m:rad>
                      <m:r>
                        <a:rPr lang="cs-CZ" b="0" i="1" smtClean="0">
                          <a:latin typeface="Cambria Math" panose="02040503050406030204" pitchFamily="18" charset="0"/>
                        </a:rPr>
                        <m:t>=1 </m:t>
                      </m:r>
                      <m:r>
                        <m:rPr>
                          <m:sty m:val="p"/>
                        </m:rPr>
                        <a:rPr lang="cs-CZ" b="0" i="0" smtClean="0">
                          <a:latin typeface="Cambria Math" panose="02040503050406030204" pitchFamily="18" charset="0"/>
                        </a:rPr>
                        <m:t>AU</m:t>
                      </m:r>
                      <m:r>
                        <a:rPr lang="cs-CZ" b="0" i="1" smtClean="0">
                          <a:latin typeface="Cambria Math" panose="02040503050406030204" pitchFamily="18" charset="0"/>
                          <a:ea typeface="Cambria Math" panose="02040503050406030204" pitchFamily="18" charset="0"/>
                        </a:rPr>
                        <m:t>∙</m:t>
                      </m:r>
                      <m:rad>
                        <m:radPr>
                          <m:ctrlPr>
                            <a:rPr lang="cs-CZ" b="0" i="1" smtClean="0">
                              <a:latin typeface="Cambria Math" panose="02040503050406030204" pitchFamily="18" charset="0"/>
                              <a:ea typeface="Cambria Math" panose="02040503050406030204" pitchFamily="18" charset="0"/>
                            </a:rPr>
                          </m:ctrlPr>
                        </m:radPr>
                        <m:deg>
                          <m:r>
                            <m:rPr>
                              <m:brk m:alnAt="7"/>
                            </m:rPr>
                            <a:rPr lang="cs-CZ" b="0" i="1" smtClean="0">
                              <a:latin typeface="Cambria Math" panose="02040503050406030204" pitchFamily="18" charset="0"/>
                              <a:ea typeface="Cambria Math" panose="02040503050406030204" pitchFamily="18" charset="0"/>
                            </a:rPr>
                            <m:t>3</m:t>
                          </m:r>
                        </m:deg>
                        <m:e>
                          <m:sSup>
                            <m:sSupPr>
                              <m:ctrlPr>
                                <a:rPr lang="cs-CZ" b="0" i="1" smtClean="0">
                                  <a:latin typeface="Cambria Math" panose="02040503050406030204" pitchFamily="18" charset="0"/>
                                  <a:ea typeface="Cambria Math" panose="02040503050406030204" pitchFamily="18" charset="0"/>
                                </a:rPr>
                              </m:ctrlPr>
                            </m:sSupPr>
                            <m:e>
                              <m:d>
                                <m:dPr>
                                  <m:ctrlPr>
                                    <a:rPr lang="cs-CZ" b="0" i="1" smtClean="0">
                                      <a:latin typeface="Cambria Math" panose="02040503050406030204" pitchFamily="18" charset="0"/>
                                      <a:ea typeface="Cambria Math" panose="02040503050406030204" pitchFamily="18" charset="0"/>
                                    </a:rPr>
                                  </m:ctrlPr>
                                </m:dPr>
                                <m:e>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12 </m:t>
                                      </m:r>
                                      <m:r>
                                        <m:rPr>
                                          <m:sty m:val="p"/>
                                        </m:rPr>
                                        <a:rPr lang="cs-CZ" b="0" i="0" smtClean="0">
                                          <a:latin typeface="Cambria Math" panose="02040503050406030204" pitchFamily="18" charset="0"/>
                                          <a:ea typeface="Cambria Math" panose="02040503050406030204" pitchFamily="18" charset="0"/>
                                        </a:rPr>
                                        <m:t>r</m:t>
                                      </m:r>
                                    </m:num>
                                    <m:den>
                                      <m:r>
                                        <a:rPr lang="cs-CZ" b="0" i="1" smtClean="0">
                                          <a:latin typeface="Cambria Math" panose="02040503050406030204" pitchFamily="18" charset="0"/>
                                          <a:ea typeface="Cambria Math" panose="02040503050406030204" pitchFamily="18" charset="0"/>
                                        </a:rPr>
                                        <m:t>1 </m:t>
                                      </m:r>
                                      <m:r>
                                        <m:rPr>
                                          <m:sty m:val="p"/>
                                        </m:rPr>
                                        <a:rPr lang="cs-CZ" b="0" i="0" smtClean="0">
                                          <a:latin typeface="Cambria Math" panose="02040503050406030204" pitchFamily="18" charset="0"/>
                                          <a:ea typeface="Cambria Math" panose="02040503050406030204" pitchFamily="18" charset="0"/>
                                        </a:rPr>
                                        <m:t>r</m:t>
                                      </m:r>
                                    </m:den>
                                  </m:f>
                                </m:e>
                              </m:d>
                            </m:e>
                            <m:sup>
                              <m:r>
                                <a:rPr lang="cs-CZ" b="0" i="1" smtClean="0">
                                  <a:latin typeface="Cambria Math" panose="02040503050406030204" pitchFamily="18" charset="0"/>
                                  <a:ea typeface="Cambria Math" panose="02040503050406030204" pitchFamily="18" charset="0"/>
                                </a:rPr>
                                <m:t>2</m:t>
                              </m:r>
                            </m:sup>
                          </m:sSup>
                        </m:e>
                      </m:rad>
                      <m:r>
                        <a:rPr lang="cs-CZ" b="0" i="1" smtClean="0">
                          <a:latin typeface="Cambria Math" panose="02040503050406030204" pitchFamily="18" charset="0"/>
                          <a:ea typeface="Cambria Math" panose="02040503050406030204" pitchFamily="18" charset="0"/>
                        </a:rPr>
                        <m:t>=</m:t>
                      </m:r>
                      <m:rad>
                        <m:radPr>
                          <m:ctrlPr>
                            <a:rPr lang="cs-CZ" b="0" i="1" smtClean="0">
                              <a:latin typeface="Cambria Math" panose="02040503050406030204" pitchFamily="18" charset="0"/>
                              <a:ea typeface="Cambria Math" panose="02040503050406030204" pitchFamily="18" charset="0"/>
                            </a:rPr>
                          </m:ctrlPr>
                        </m:radPr>
                        <m:deg>
                          <m:r>
                            <m:rPr>
                              <m:brk m:alnAt="7"/>
                            </m:rPr>
                            <a:rPr lang="cs-CZ" b="0" i="1" smtClean="0">
                              <a:latin typeface="Cambria Math" panose="02040503050406030204" pitchFamily="18" charset="0"/>
                              <a:ea typeface="Cambria Math" panose="02040503050406030204" pitchFamily="18" charset="0"/>
                            </a:rPr>
                            <m:t>3</m:t>
                          </m:r>
                        </m:deg>
                        <m:e>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12</m:t>
                              </m:r>
                            </m:e>
                            <m:sup>
                              <m:r>
                                <a:rPr lang="cs-CZ" b="0" i="1" smtClean="0">
                                  <a:latin typeface="Cambria Math" panose="02040503050406030204" pitchFamily="18" charset="0"/>
                                  <a:ea typeface="Cambria Math" panose="02040503050406030204" pitchFamily="18" charset="0"/>
                                </a:rPr>
                                <m:t>2</m:t>
                              </m:r>
                            </m:sup>
                          </m:sSup>
                        </m:e>
                      </m:rad>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AU</m:t>
                      </m:r>
                      <m:r>
                        <a:rPr lang="cs-CZ" b="0" i="1" smtClean="0">
                          <a:latin typeface="Cambria Math" panose="02040503050406030204" pitchFamily="18" charset="0"/>
                          <a:ea typeface="Cambria Math" panose="02040503050406030204" pitchFamily="18" charset="0"/>
                        </a:rPr>
                        <m:t>≈5,2 </m:t>
                      </m:r>
                      <m:r>
                        <m:rPr>
                          <m:sty m:val="p"/>
                        </m:rPr>
                        <a:rPr lang="cs-CZ" b="0" i="0" smtClean="0">
                          <a:latin typeface="Cambria Math" panose="02040503050406030204" pitchFamily="18" charset="0"/>
                          <a:ea typeface="Cambria Math" panose="02040503050406030204" pitchFamily="18" charset="0"/>
                        </a:rPr>
                        <m:t>AU</m:t>
                      </m:r>
                    </m:oMath>
                  </m:oMathPara>
                </a14:m>
                <a:endParaRPr lang="cs-CZ" dirty="0"/>
              </a:p>
            </p:txBody>
          </p:sp>
        </mc:Choice>
        <mc:Fallback xmlns="">
          <p:sp>
            <p:nvSpPr>
              <p:cNvPr id="10" name="TextovéPole 9">
                <a:extLst>
                  <a:ext uri="{FF2B5EF4-FFF2-40B4-BE49-F238E27FC236}">
                    <a16:creationId xmlns:a16="http://schemas.microsoft.com/office/drawing/2014/main" id="{93A99123-436F-5241-4BF8-D9321ED1FB18}"/>
                  </a:ext>
                </a:extLst>
              </p:cNvPr>
              <p:cNvSpPr txBox="1">
                <a:spLocks noRot="1" noChangeAspect="1" noMove="1" noResize="1" noEditPoints="1" noAdjustHandles="1" noChangeArrowheads="1" noChangeShapeType="1" noTextEdit="1"/>
              </p:cNvSpPr>
              <p:nvPr/>
            </p:nvSpPr>
            <p:spPr>
              <a:xfrm>
                <a:off x="563526" y="4508205"/>
                <a:ext cx="11259879" cy="2046266"/>
              </a:xfrm>
              <a:prstGeom prst="rect">
                <a:avLst/>
              </a:prstGeom>
              <a:blipFill>
                <a:blip r:embed="rId7"/>
                <a:stretch>
                  <a:fillRect l="-433" t="-1791" r="-595"/>
                </a:stretch>
              </a:blipFill>
            </p:spPr>
            <p:txBody>
              <a:bodyPr/>
              <a:lstStyle/>
              <a:p>
                <a:r>
                  <a:rPr lang="cs-CZ">
                    <a:noFill/>
                  </a:rPr>
                  <a:t> </a:t>
                </a:r>
              </a:p>
            </p:txBody>
          </p:sp>
        </mc:Fallback>
      </mc:AlternateContent>
    </p:spTree>
    <p:extLst>
      <p:ext uri="{BB962C8B-B14F-4D97-AF65-F5344CB8AC3E}">
        <p14:creationId xmlns:p14="http://schemas.microsoft.com/office/powerpoint/2010/main" val="1597127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4298E96A-292D-17E2-57CF-D1DE0A4973EE}"/>
              </a:ext>
            </a:extLst>
          </p:cNvPr>
          <p:cNvSpPr txBox="1"/>
          <p:nvPr/>
        </p:nvSpPr>
        <p:spPr>
          <a:xfrm>
            <a:off x="508091" y="277967"/>
            <a:ext cx="10628741" cy="923330"/>
          </a:xfrm>
          <a:prstGeom prst="rect">
            <a:avLst/>
          </a:prstGeom>
          <a:noFill/>
        </p:spPr>
        <p:txBody>
          <a:bodyPr wrap="square" rtlCol="0">
            <a:spAutoFit/>
          </a:bodyPr>
          <a:lstStyle/>
          <a:p>
            <a:r>
              <a:rPr lang="cs-CZ" dirty="0"/>
              <a:t>Keplerovými zákony se řídí nejen pohyb planet, ale také pohyb objektů v kterémkoliv centrálním gravitačním poli tělesa, jehož hmotnost je mnohonásobně větší než hmotnost obíhajícího tělesa. Keplerovy zákony tedy platí pro pohyb Měsíce, umělých družic Země i pro měsíce ostatních planet sluneční soustavy.</a:t>
            </a:r>
          </a:p>
        </p:txBody>
      </p:sp>
      <p:sp>
        <p:nvSpPr>
          <p:cNvPr id="8" name="Ovál 7">
            <a:hlinkClick r:id="rId2"/>
            <a:extLst>
              <a:ext uri="{FF2B5EF4-FFF2-40B4-BE49-F238E27FC236}">
                <a16:creationId xmlns:a16="http://schemas.microsoft.com/office/drawing/2014/main" id="{50B276C9-41A3-DDA3-D063-341AC6DCD724}"/>
              </a:ext>
            </a:extLst>
          </p:cNvPr>
          <p:cNvSpPr/>
          <p:nvPr/>
        </p:nvSpPr>
        <p:spPr>
          <a:xfrm>
            <a:off x="11217350" y="90377"/>
            <a:ext cx="648586" cy="6485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TextovéPole 2">
            <a:extLst>
              <a:ext uri="{FF2B5EF4-FFF2-40B4-BE49-F238E27FC236}">
                <a16:creationId xmlns:a16="http://schemas.microsoft.com/office/drawing/2014/main" id="{CDA4A928-7460-A213-FD97-87658902E436}"/>
              </a:ext>
            </a:extLst>
          </p:cNvPr>
          <p:cNvSpPr txBox="1"/>
          <p:nvPr/>
        </p:nvSpPr>
        <p:spPr>
          <a:xfrm>
            <a:off x="625232" y="1258290"/>
            <a:ext cx="1234768" cy="369332"/>
          </a:xfrm>
          <a:prstGeom prst="rect">
            <a:avLst/>
          </a:prstGeom>
          <a:noFill/>
        </p:spPr>
        <p:txBody>
          <a:bodyPr wrap="square" rtlCol="0">
            <a:spAutoFit/>
          </a:bodyPr>
          <a:lstStyle/>
          <a:p>
            <a:r>
              <a:rPr lang="cs-CZ" b="1" dirty="0"/>
              <a:t>Příklady:</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4930C598-5284-D133-4127-68885ECEDE72}"/>
                  </a:ext>
                </a:extLst>
              </p:cNvPr>
              <p:cNvSpPr txBox="1"/>
              <p:nvPr/>
            </p:nvSpPr>
            <p:spPr>
              <a:xfrm>
                <a:off x="625232" y="1693583"/>
                <a:ext cx="10394461" cy="1359668"/>
              </a:xfrm>
              <a:prstGeom prst="rect">
                <a:avLst/>
              </a:prstGeom>
              <a:noFill/>
            </p:spPr>
            <p:txBody>
              <a:bodyPr wrap="square" rtlCol="0">
                <a:spAutoFit/>
              </a:bodyPr>
              <a:lstStyle/>
              <a:p>
                <a:r>
                  <a:rPr lang="cs-CZ" b="1" dirty="0"/>
                  <a:t>1. Jaká je číselná excentricita (výstřednost) dráhy planety, která by se pohybovala přesně po kružnici?</a:t>
                </a:r>
              </a:p>
              <a:p>
                <a:endParaRPr lang="cs-CZ" sz="800" dirty="0"/>
              </a:p>
              <a:p>
                <a:r>
                  <a:rPr lang="cs-CZ" dirty="0"/>
                  <a:t>Řešení:</a:t>
                </a:r>
              </a:p>
              <a:p>
                <a:r>
                  <a:rPr lang="cs-CZ" dirty="0"/>
                  <a:t>Excentricita </a:t>
                </a:r>
                <a14:m>
                  <m:oMath xmlns:m="http://schemas.openxmlformats.org/officeDocument/2006/math">
                    <m:r>
                      <a:rPr lang="cs-CZ" i="1" dirty="0" smtClean="0">
                        <a:latin typeface="Cambria Math" panose="02040503050406030204" pitchFamily="18" charset="0"/>
                      </a:rPr>
                      <m:t>𝑒</m:t>
                    </m:r>
                  </m:oMath>
                </a14:m>
                <a:r>
                  <a:rPr lang="cs-CZ" dirty="0"/>
                  <a:t> se vypočte podle vztahu </a:t>
                </a:r>
                <a14:m>
                  <m:oMath xmlns:m="http://schemas.openxmlformats.org/officeDocument/2006/math">
                    <m:r>
                      <a:rPr lang="cs-CZ" b="0" i="1" smtClean="0">
                        <a:latin typeface="Cambria Math" panose="02040503050406030204" pitchFamily="18" charset="0"/>
                      </a:rPr>
                      <m:t>𝑒</m:t>
                    </m:r>
                    <m:r>
                      <a:rPr lang="cs-CZ" b="0" i="1" smtClean="0">
                        <a:latin typeface="Cambria Math" panose="02040503050406030204" pitchFamily="18" charset="0"/>
                      </a:rPr>
                      <m:t>=</m:t>
                    </m:r>
                    <m:rad>
                      <m:radPr>
                        <m:degHide m:val="on"/>
                        <m:ctrlPr>
                          <a:rPr lang="cs-CZ" b="0" i="1" smtClean="0">
                            <a:latin typeface="Cambria Math" panose="02040503050406030204" pitchFamily="18" charset="0"/>
                          </a:rPr>
                        </m:ctrlPr>
                      </m:radPr>
                      <m:deg/>
                      <m:e>
                        <m:sSup>
                          <m:sSupPr>
                            <m:ctrlPr>
                              <a:rPr lang="cs-CZ" b="0" i="1" smtClean="0">
                                <a:latin typeface="Cambria Math" panose="02040503050406030204" pitchFamily="18" charset="0"/>
                              </a:rPr>
                            </m:ctrlPr>
                          </m:sSupPr>
                          <m:e>
                            <m:r>
                              <a:rPr lang="cs-CZ" b="0" i="1" smtClean="0">
                                <a:latin typeface="Cambria Math" panose="02040503050406030204" pitchFamily="18" charset="0"/>
                              </a:rPr>
                              <m:t>𝑎</m:t>
                            </m:r>
                          </m:e>
                          <m:sup>
                            <m:r>
                              <a:rPr lang="cs-CZ" b="0" i="1" smtClean="0">
                                <a:latin typeface="Cambria Math" panose="02040503050406030204" pitchFamily="18" charset="0"/>
                              </a:rPr>
                              <m:t>2</m:t>
                            </m:r>
                          </m:sup>
                        </m:sSup>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𝑏</m:t>
                            </m:r>
                          </m:e>
                          <m:sup>
                            <m:r>
                              <a:rPr lang="cs-CZ" b="0" i="1" smtClean="0">
                                <a:latin typeface="Cambria Math" panose="02040503050406030204" pitchFamily="18" charset="0"/>
                              </a:rPr>
                              <m:t>2</m:t>
                            </m:r>
                          </m:sup>
                        </m:sSup>
                      </m:e>
                    </m:rad>
                  </m:oMath>
                </a14:m>
                <a:r>
                  <a:rPr lang="cs-CZ" dirty="0"/>
                  <a:t>. Pro kružnici platí, že </a:t>
                </a:r>
                <a14:m>
                  <m:oMath xmlns:m="http://schemas.openxmlformats.org/officeDocument/2006/math">
                    <m:r>
                      <a:rPr lang="cs-CZ" b="0" i="1" smtClean="0">
                        <a:latin typeface="Cambria Math" panose="02040503050406030204" pitchFamily="18" charset="0"/>
                      </a:rPr>
                      <m:t>𝑎</m:t>
                    </m:r>
                    <m:r>
                      <a:rPr lang="cs-CZ" b="0" i="1" smtClean="0">
                        <a:latin typeface="Cambria Math" panose="02040503050406030204" pitchFamily="18" charset="0"/>
                      </a:rPr>
                      <m:t>=</m:t>
                    </m:r>
                    <m:r>
                      <a:rPr lang="cs-CZ" b="0" i="1" smtClean="0">
                        <a:latin typeface="Cambria Math" panose="02040503050406030204" pitchFamily="18" charset="0"/>
                      </a:rPr>
                      <m:t>𝑏</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𝑒</m:t>
                    </m:r>
                    <m:r>
                      <a:rPr lang="cs-CZ" b="0" i="1" smtClean="0">
                        <a:latin typeface="Cambria Math" panose="02040503050406030204" pitchFamily="18" charset="0"/>
                        <a:ea typeface="Cambria Math" panose="02040503050406030204" pitchFamily="18" charset="0"/>
                      </a:rPr>
                      <m:t>=</m:t>
                    </m:r>
                    <m:rad>
                      <m:radPr>
                        <m:degHide m:val="on"/>
                        <m:ctrlPr>
                          <a:rPr lang="cs-CZ" b="0" i="1" smtClean="0">
                            <a:latin typeface="Cambria Math" panose="02040503050406030204" pitchFamily="18" charset="0"/>
                            <a:ea typeface="Cambria Math" panose="02040503050406030204" pitchFamily="18" charset="0"/>
                          </a:rPr>
                        </m:ctrlPr>
                      </m:radPr>
                      <m:deg/>
                      <m:e>
                        <m:r>
                          <a:rPr lang="cs-CZ" b="0" i="1" smtClean="0">
                            <a:latin typeface="Cambria Math" panose="02040503050406030204" pitchFamily="18" charset="0"/>
                            <a:ea typeface="Cambria Math" panose="02040503050406030204" pitchFamily="18" charset="0"/>
                          </a:rPr>
                          <m:t>0</m:t>
                        </m:r>
                      </m:e>
                    </m:rad>
                    <m:r>
                      <a:rPr lang="cs-CZ" b="0" i="1" smtClean="0">
                        <a:latin typeface="Cambria Math" panose="02040503050406030204" pitchFamily="18" charset="0"/>
                        <a:ea typeface="Cambria Math" panose="02040503050406030204" pitchFamily="18" charset="0"/>
                      </a:rPr>
                      <m:t>=0</m:t>
                    </m:r>
                  </m:oMath>
                </a14:m>
                <a:endParaRPr lang="cs-CZ" dirty="0"/>
              </a:p>
              <a:p>
                <a:r>
                  <a:rPr lang="cs-CZ" dirty="0"/>
                  <a:t>Excentricita kružnice je rovna nule.</a:t>
                </a:r>
              </a:p>
            </p:txBody>
          </p:sp>
        </mc:Choice>
        <mc:Fallback xmlns="">
          <p:sp>
            <p:nvSpPr>
              <p:cNvPr id="5" name="TextovéPole 4">
                <a:extLst>
                  <a:ext uri="{FF2B5EF4-FFF2-40B4-BE49-F238E27FC236}">
                    <a16:creationId xmlns:a16="http://schemas.microsoft.com/office/drawing/2014/main" id="{4930C598-5284-D133-4127-68885ECEDE72}"/>
                  </a:ext>
                </a:extLst>
              </p:cNvPr>
              <p:cNvSpPr txBox="1">
                <a:spLocks noRot="1" noChangeAspect="1" noMove="1" noResize="1" noEditPoints="1" noAdjustHandles="1" noChangeArrowheads="1" noChangeShapeType="1" noTextEdit="1"/>
              </p:cNvSpPr>
              <p:nvPr/>
            </p:nvSpPr>
            <p:spPr>
              <a:xfrm>
                <a:off x="625232" y="1693583"/>
                <a:ext cx="10394461" cy="1359668"/>
              </a:xfrm>
              <a:prstGeom prst="rect">
                <a:avLst/>
              </a:prstGeom>
              <a:blipFill>
                <a:blip r:embed="rId3"/>
                <a:stretch>
                  <a:fillRect l="-528" t="-2691" b="-6278"/>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F63D726C-50A4-F6F2-3586-20606CF95B92}"/>
              </a:ext>
            </a:extLst>
          </p:cNvPr>
          <p:cNvSpPr txBox="1"/>
          <p:nvPr/>
        </p:nvSpPr>
        <p:spPr>
          <a:xfrm>
            <a:off x="625230" y="3119212"/>
            <a:ext cx="10628741" cy="1600438"/>
          </a:xfrm>
          <a:prstGeom prst="rect">
            <a:avLst/>
          </a:prstGeom>
          <a:noFill/>
        </p:spPr>
        <p:txBody>
          <a:bodyPr wrap="square" rtlCol="0">
            <a:spAutoFit/>
          </a:bodyPr>
          <a:lstStyle/>
          <a:p>
            <a:r>
              <a:rPr lang="cs-CZ" b="1" dirty="0"/>
              <a:t>2. Proč se planety pohybují v periheliu (přísluní – blíže Slunci) rychleji než v aféliu (odsluní – dále od Slunce)? Vysvětlete z hlediska zákona zachování mechanické energie.</a:t>
            </a:r>
          </a:p>
          <a:p>
            <a:endParaRPr lang="cs-CZ" sz="800" b="1" dirty="0"/>
          </a:p>
          <a:p>
            <a:r>
              <a:rPr lang="cs-CZ" dirty="0"/>
              <a:t>Řešení:</a:t>
            </a:r>
          </a:p>
          <a:p>
            <a:r>
              <a:rPr lang="cs-CZ" dirty="0"/>
              <a:t>Zákon zachování mechanická energie říká, že součet potenciální a kinetická energie je konstantní. Planeta v periheliu má menší potenciální energii, proto musí mít vyšší kinetickou energii. V aféliu je tomu naopak. </a:t>
            </a:r>
          </a:p>
        </p:txBody>
      </p: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FAC890A5-8DDA-1982-164F-298F661B79BF}"/>
                  </a:ext>
                </a:extLst>
              </p:cNvPr>
              <p:cNvSpPr txBox="1"/>
              <p:nvPr/>
            </p:nvSpPr>
            <p:spPr>
              <a:xfrm>
                <a:off x="711200" y="4876800"/>
                <a:ext cx="10199077" cy="1653786"/>
              </a:xfrm>
              <a:prstGeom prst="rect">
                <a:avLst/>
              </a:prstGeom>
              <a:noFill/>
            </p:spPr>
            <p:txBody>
              <a:bodyPr wrap="square" rtlCol="0">
                <a:spAutoFit/>
              </a:bodyPr>
              <a:lstStyle/>
              <a:p>
                <a:r>
                  <a:rPr lang="cs-CZ" b="1" dirty="0"/>
                  <a:t>3. Oběžná doba planety Uran je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𝑻</m:t>
                        </m:r>
                      </m:e>
                      <m:sub>
                        <m:r>
                          <a:rPr lang="cs-CZ" b="1" i="1" smtClean="0">
                            <a:latin typeface="Cambria Math" panose="02040503050406030204" pitchFamily="18" charset="0"/>
                          </a:rPr>
                          <m:t>𝑼</m:t>
                        </m:r>
                      </m:sub>
                    </m:sSub>
                    <m:r>
                      <a:rPr lang="cs-CZ" b="1" i="1" smtClean="0">
                        <a:latin typeface="Cambria Math" panose="02040503050406030204" pitchFamily="18" charset="0"/>
                      </a:rPr>
                      <m:t>=</m:t>
                    </m:r>
                    <m:r>
                      <a:rPr lang="cs-CZ" b="1" i="1" smtClean="0">
                        <a:latin typeface="Cambria Math" panose="02040503050406030204" pitchFamily="18" charset="0"/>
                      </a:rPr>
                      <m:t>𝟖𝟒</m:t>
                    </m:r>
                    <m:r>
                      <a:rPr lang="cs-CZ" b="1" i="1" smtClean="0">
                        <a:latin typeface="Cambria Math" panose="02040503050406030204" pitchFamily="18" charset="0"/>
                      </a:rPr>
                      <m:t> </m:t>
                    </m:r>
                    <m:r>
                      <a:rPr lang="cs-CZ" b="1" i="0" smtClean="0">
                        <a:latin typeface="Cambria Math" panose="02040503050406030204" pitchFamily="18" charset="0"/>
                      </a:rPr>
                      <m:t>𝐫𝐨𝐤</m:t>
                    </m:r>
                    <m:r>
                      <a:rPr lang="cs-CZ" b="1" i="0" smtClean="0">
                        <a:latin typeface="Cambria Math" panose="02040503050406030204" pitchFamily="18" charset="0"/>
                      </a:rPr>
                      <m:t>ů</m:t>
                    </m:r>
                  </m:oMath>
                </a14:m>
                <a:r>
                  <a:rPr lang="cs-CZ" b="1" dirty="0"/>
                  <a:t>. Určete střední vzdálenost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𝒂</m:t>
                        </m:r>
                      </m:e>
                      <m:sub>
                        <m:r>
                          <a:rPr lang="cs-CZ" b="1" i="1" smtClean="0">
                            <a:latin typeface="Cambria Math" panose="02040503050406030204" pitchFamily="18" charset="0"/>
                          </a:rPr>
                          <m:t>𝑼</m:t>
                        </m:r>
                      </m:sub>
                    </m:sSub>
                  </m:oMath>
                </a14:m>
                <a:r>
                  <a:rPr lang="cs-CZ" b="1" dirty="0"/>
                  <a:t> planety od Slunce. 19 AU</a:t>
                </a:r>
              </a:p>
              <a:p>
                <a:endParaRPr lang="cs-CZ" sz="800" dirty="0"/>
              </a:p>
              <a:p>
                <a:r>
                  <a:rPr lang="cs-CZ" dirty="0"/>
                  <a:t>Řešení:</a:t>
                </a:r>
              </a:p>
              <a:p>
                <a:r>
                  <a:rPr lang="cs-CZ" dirty="0"/>
                  <a:t>Střední vzdálenost planety Země od Slunce 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𝑎</m:t>
                        </m:r>
                      </m:e>
                      <m:sub>
                        <m:r>
                          <a:rPr lang="cs-CZ" b="0" i="1" smtClean="0">
                            <a:latin typeface="Cambria Math" panose="02040503050406030204" pitchFamily="18" charset="0"/>
                          </a:rPr>
                          <m:t>𝑍</m:t>
                        </m:r>
                      </m:sub>
                    </m:sSub>
                    <m:r>
                      <a:rPr lang="cs-CZ" b="0" i="1" smtClean="0">
                        <a:latin typeface="Cambria Math" panose="02040503050406030204" pitchFamily="18" charset="0"/>
                      </a:rPr>
                      <m:t>=1 </m:t>
                    </m:r>
                    <m:r>
                      <m:rPr>
                        <m:sty m:val="p"/>
                      </m:rPr>
                      <a:rPr lang="cs-CZ" b="0" i="0" smtClean="0">
                        <a:latin typeface="Cambria Math" panose="02040503050406030204" pitchFamily="18" charset="0"/>
                      </a:rPr>
                      <m:t>AU</m:t>
                    </m:r>
                  </m:oMath>
                </a14:m>
                <a:r>
                  <a:rPr lang="cs-CZ" dirty="0"/>
                  <a:t> a oběžná doba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𝑍</m:t>
                        </m:r>
                      </m:sub>
                    </m:sSub>
                    <m:r>
                      <a:rPr lang="cs-CZ" b="0" i="1" smtClean="0">
                        <a:latin typeface="Cambria Math" panose="02040503050406030204" pitchFamily="18" charset="0"/>
                      </a:rPr>
                      <m:t>=1 </m:t>
                    </m:r>
                    <m:r>
                      <m:rPr>
                        <m:sty m:val="p"/>
                      </m:rPr>
                      <a:rPr lang="cs-CZ" b="0" i="0" smtClean="0">
                        <a:latin typeface="Cambria Math" panose="02040503050406030204" pitchFamily="18" charset="0"/>
                      </a:rPr>
                      <m:t>rok</m:t>
                    </m:r>
                  </m:oMath>
                </a14:m>
                <a:r>
                  <a:rPr lang="cs-CZ" dirty="0"/>
                  <a:t>. Podle třetího Keplerova zákona platí:       </a:t>
                </a:r>
                <a14:m>
                  <m:oMath xmlns:m="http://schemas.openxmlformats.org/officeDocument/2006/math">
                    <m:f>
                      <m:fPr>
                        <m:ctrlPr>
                          <a:rPr lang="cs-CZ" b="1" i="1">
                            <a:solidFill>
                              <a:srgbClr val="FF0000"/>
                            </a:solidFill>
                            <a:latin typeface="Cambria Math" panose="02040503050406030204" pitchFamily="18" charset="0"/>
                          </a:rPr>
                        </m:ctrlPr>
                      </m:fPr>
                      <m:num>
                        <m:sSubSup>
                          <m:sSubSupPr>
                            <m:ctrlPr>
                              <a:rPr lang="cs-CZ" b="1" i="1">
                                <a:solidFill>
                                  <a:srgbClr val="FF0000"/>
                                </a:solidFill>
                                <a:latin typeface="Cambria Math" panose="02040503050406030204" pitchFamily="18" charset="0"/>
                              </a:rPr>
                            </m:ctrlPr>
                          </m:sSubSupPr>
                          <m:e>
                            <m:r>
                              <a:rPr lang="cs-CZ" b="1" i="1">
                                <a:solidFill>
                                  <a:srgbClr val="FF0000"/>
                                </a:solidFill>
                                <a:latin typeface="Cambria Math" panose="02040503050406030204" pitchFamily="18" charset="0"/>
                              </a:rPr>
                              <m:t>𝑻</m:t>
                            </m:r>
                          </m:e>
                          <m:sub>
                            <m:r>
                              <a:rPr lang="cs-CZ" b="1" i="1" smtClean="0">
                                <a:solidFill>
                                  <a:srgbClr val="FF0000"/>
                                </a:solidFill>
                                <a:latin typeface="Cambria Math" panose="02040503050406030204" pitchFamily="18" charset="0"/>
                              </a:rPr>
                              <m:t>𝑼</m:t>
                            </m:r>
                          </m:sub>
                          <m:sup>
                            <m:r>
                              <a:rPr lang="cs-CZ" b="1" i="1">
                                <a:solidFill>
                                  <a:srgbClr val="FF0000"/>
                                </a:solidFill>
                                <a:latin typeface="Cambria Math" panose="02040503050406030204" pitchFamily="18" charset="0"/>
                              </a:rPr>
                              <m:t>𝟐</m:t>
                            </m:r>
                          </m:sup>
                        </m:sSubSup>
                      </m:num>
                      <m:den>
                        <m:sSubSup>
                          <m:sSubSupPr>
                            <m:ctrlPr>
                              <a:rPr lang="cs-CZ" b="1" i="1">
                                <a:solidFill>
                                  <a:srgbClr val="FF0000"/>
                                </a:solidFill>
                                <a:latin typeface="Cambria Math" panose="02040503050406030204" pitchFamily="18" charset="0"/>
                              </a:rPr>
                            </m:ctrlPr>
                          </m:sSubSupPr>
                          <m:e>
                            <m:r>
                              <a:rPr lang="cs-CZ" b="1" i="1">
                                <a:solidFill>
                                  <a:srgbClr val="FF0000"/>
                                </a:solidFill>
                                <a:latin typeface="Cambria Math" panose="02040503050406030204" pitchFamily="18" charset="0"/>
                              </a:rPr>
                              <m:t>𝑻</m:t>
                            </m:r>
                          </m:e>
                          <m:sub>
                            <m:r>
                              <a:rPr lang="cs-CZ" b="1" i="1" smtClean="0">
                                <a:solidFill>
                                  <a:srgbClr val="FF0000"/>
                                </a:solidFill>
                                <a:latin typeface="Cambria Math" panose="02040503050406030204" pitchFamily="18" charset="0"/>
                              </a:rPr>
                              <m:t>𝒁</m:t>
                            </m:r>
                          </m:sub>
                          <m:sup>
                            <m:r>
                              <a:rPr lang="cs-CZ" b="1" i="1">
                                <a:solidFill>
                                  <a:srgbClr val="FF0000"/>
                                </a:solidFill>
                                <a:latin typeface="Cambria Math" panose="02040503050406030204" pitchFamily="18" charset="0"/>
                              </a:rPr>
                              <m:t>𝟐</m:t>
                            </m:r>
                          </m:sup>
                        </m:sSubSup>
                      </m:den>
                    </m:f>
                    <m:r>
                      <a:rPr lang="cs-CZ" b="1" i="1">
                        <a:solidFill>
                          <a:srgbClr val="FF0000"/>
                        </a:solidFill>
                        <a:latin typeface="Cambria Math" panose="02040503050406030204" pitchFamily="18" charset="0"/>
                      </a:rPr>
                      <m:t>=</m:t>
                    </m:r>
                    <m:f>
                      <m:fPr>
                        <m:ctrlPr>
                          <a:rPr lang="cs-CZ" b="1" i="1">
                            <a:solidFill>
                              <a:srgbClr val="FF0000"/>
                            </a:solidFill>
                            <a:latin typeface="Cambria Math" panose="02040503050406030204" pitchFamily="18" charset="0"/>
                          </a:rPr>
                        </m:ctrlPr>
                      </m:fPr>
                      <m:num>
                        <m:sSubSup>
                          <m:sSubSupPr>
                            <m:ctrlPr>
                              <a:rPr lang="cs-CZ" b="1" i="1">
                                <a:solidFill>
                                  <a:srgbClr val="FF0000"/>
                                </a:solidFill>
                                <a:latin typeface="Cambria Math" panose="02040503050406030204" pitchFamily="18" charset="0"/>
                              </a:rPr>
                            </m:ctrlPr>
                          </m:sSubSupPr>
                          <m:e>
                            <m:r>
                              <a:rPr lang="cs-CZ" b="1" i="1">
                                <a:solidFill>
                                  <a:srgbClr val="FF0000"/>
                                </a:solidFill>
                                <a:latin typeface="Cambria Math" panose="02040503050406030204" pitchFamily="18" charset="0"/>
                              </a:rPr>
                              <m:t>𝒂</m:t>
                            </m:r>
                          </m:e>
                          <m:sub>
                            <m:r>
                              <a:rPr lang="cs-CZ" b="1" i="1" smtClean="0">
                                <a:solidFill>
                                  <a:srgbClr val="FF0000"/>
                                </a:solidFill>
                                <a:latin typeface="Cambria Math" panose="02040503050406030204" pitchFamily="18" charset="0"/>
                              </a:rPr>
                              <m:t>𝑼</m:t>
                            </m:r>
                          </m:sub>
                          <m:sup>
                            <m:r>
                              <a:rPr lang="cs-CZ" b="1" i="1">
                                <a:solidFill>
                                  <a:srgbClr val="FF0000"/>
                                </a:solidFill>
                                <a:latin typeface="Cambria Math" panose="02040503050406030204" pitchFamily="18" charset="0"/>
                              </a:rPr>
                              <m:t>𝟑</m:t>
                            </m:r>
                          </m:sup>
                        </m:sSubSup>
                      </m:num>
                      <m:den>
                        <m:sSubSup>
                          <m:sSubSupPr>
                            <m:ctrlPr>
                              <a:rPr lang="cs-CZ" b="1" i="1">
                                <a:solidFill>
                                  <a:srgbClr val="FF0000"/>
                                </a:solidFill>
                                <a:latin typeface="Cambria Math" panose="02040503050406030204" pitchFamily="18" charset="0"/>
                              </a:rPr>
                            </m:ctrlPr>
                          </m:sSubSupPr>
                          <m:e>
                            <m:r>
                              <a:rPr lang="cs-CZ" b="1" i="1">
                                <a:solidFill>
                                  <a:srgbClr val="FF0000"/>
                                </a:solidFill>
                                <a:latin typeface="Cambria Math" panose="02040503050406030204" pitchFamily="18" charset="0"/>
                              </a:rPr>
                              <m:t>𝒂</m:t>
                            </m:r>
                          </m:e>
                          <m:sub>
                            <m:r>
                              <a:rPr lang="cs-CZ" b="1" i="1" smtClean="0">
                                <a:solidFill>
                                  <a:srgbClr val="FF0000"/>
                                </a:solidFill>
                                <a:latin typeface="Cambria Math" panose="02040503050406030204" pitchFamily="18" charset="0"/>
                              </a:rPr>
                              <m:t>𝒁</m:t>
                            </m:r>
                          </m:sub>
                          <m:sup>
                            <m:r>
                              <a:rPr lang="cs-CZ" b="1" i="1">
                                <a:solidFill>
                                  <a:srgbClr val="FF0000"/>
                                </a:solidFill>
                                <a:latin typeface="Cambria Math" panose="02040503050406030204" pitchFamily="18" charset="0"/>
                              </a:rPr>
                              <m:t>𝟑</m:t>
                            </m:r>
                          </m:sup>
                        </m:sSubSup>
                      </m:den>
                    </m:f>
                    <m:r>
                      <a:rPr lang="cs-CZ" b="1" i="1" smtClean="0">
                        <a:solidFill>
                          <a:srgbClr val="FF0000"/>
                        </a:solidFill>
                        <a:latin typeface="Cambria Math" panose="02040503050406030204" pitchFamily="18" charset="0"/>
                      </a:rPr>
                      <m:t>   </m:t>
                    </m:r>
                    <m:r>
                      <a:rPr lang="cs-CZ" b="1" i="1" smtClean="0">
                        <a:solidFill>
                          <a:srgbClr val="FF0000"/>
                        </a:solidFill>
                        <a:latin typeface="Cambria Math" panose="02040503050406030204" pitchFamily="18" charset="0"/>
                        <a:ea typeface="Cambria Math" panose="02040503050406030204" pitchFamily="18" charset="0"/>
                      </a:rPr>
                      <m:t>→   </m:t>
                    </m:r>
                    <m:sSub>
                      <m:sSubPr>
                        <m:ctrlPr>
                          <a:rPr lang="cs-CZ" b="1" i="1" smtClean="0">
                            <a:solidFill>
                              <a:srgbClr val="FF0000"/>
                            </a:solidFill>
                            <a:latin typeface="Cambria Math" panose="02040503050406030204" pitchFamily="18" charset="0"/>
                            <a:ea typeface="Cambria Math" panose="02040503050406030204" pitchFamily="18" charset="0"/>
                          </a:rPr>
                        </m:ctrlPr>
                      </m:sSubPr>
                      <m:e>
                        <m:r>
                          <a:rPr lang="cs-CZ" b="1" i="1" smtClean="0">
                            <a:solidFill>
                              <a:srgbClr val="FF0000"/>
                            </a:solidFill>
                            <a:latin typeface="Cambria Math" panose="02040503050406030204" pitchFamily="18" charset="0"/>
                            <a:ea typeface="Cambria Math" panose="02040503050406030204" pitchFamily="18" charset="0"/>
                          </a:rPr>
                          <m:t>𝒂</m:t>
                        </m:r>
                      </m:e>
                      <m:sub>
                        <m:r>
                          <a:rPr lang="cs-CZ" b="1" i="1" smtClean="0">
                            <a:solidFill>
                              <a:srgbClr val="FF0000"/>
                            </a:solidFill>
                            <a:latin typeface="Cambria Math" panose="02040503050406030204" pitchFamily="18" charset="0"/>
                            <a:ea typeface="Cambria Math" panose="02040503050406030204" pitchFamily="18" charset="0"/>
                          </a:rPr>
                          <m:t>𝑼</m:t>
                        </m:r>
                      </m:sub>
                    </m:sSub>
                    <m:r>
                      <a:rPr lang="cs-CZ" b="1" i="1" smtClean="0">
                        <a:solidFill>
                          <a:srgbClr val="FF0000"/>
                        </a:solidFill>
                        <a:latin typeface="Cambria Math" panose="02040503050406030204" pitchFamily="18" charset="0"/>
                        <a:ea typeface="Cambria Math" panose="02040503050406030204" pitchFamily="18" charset="0"/>
                      </a:rPr>
                      <m:t>=</m:t>
                    </m:r>
                    <m:rad>
                      <m:radPr>
                        <m:ctrlPr>
                          <a:rPr lang="cs-CZ" b="1" i="1" smtClean="0">
                            <a:solidFill>
                              <a:srgbClr val="FF0000"/>
                            </a:solidFill>
                            <a:latin typeface="Cambria Math" panose="02040503050406030204" pitchFamily="18" charset="0"/>
                            <a:ea typeface="Cambria Math" panose="02040503050406030204" pitchFamily="18" charset="0"/>
                          </a:rPr>
                        </m:ctrlPr>
                      </m:radPr>
                      <m:deg>
                        <m:r>
                          <m:rPr>
                            <m:brk m:alnAt="7"/>
                          </m:rPr>
                          <a:rPr lang="cs-CZ" b="1" i="1" smtClean="0">
                            <a:solidFill>
                              <a:srgbClr val="FF0000"/>
                            </a:solidFill>
                            <a:latin typeface="Cambria Math" panose="02040503050406030204" pitchFamily="18" charset="0"/>
                            <a:ea typeface="Cambria Math" panose="02040503050406030204" pitchFamily="18" charset="0"/>
                          </a:rPr>
                          <m:t>𝟑</m:t>
                        </m:r>
                      </m:deg>
                      <m:e>
                        <m:sSubSup>
                          <m:sSubSupPr>
                            <m:ctrlPr>
                              <a:rPr lang="cs-CZ" b="1" i="1" smtClean="0">
                                <a:solidFill>
                                  <a:srgbClr val="FF0000"/>
                                </a:solidFill>
                                <a:latin typeface="Cambria Math" panose="02040503050406030204" pitchFamily="18" charset="0"/>
                                <a:ea typeface="Cambria Math" panose="02040503050406030204" pitchFamily="18" charset="0"/>
                              </a:rPr>
                            </m:ctrlPr>
                          </m:sSubSupPr>
                          <m:e>
                            <m:r>
                              <a:rPr lang="cs-CZ" b="1" i="1" smtClean="0">
                                <a:solidFill>
                                  <a:srgbClr val="FF0000"/>
                                </a:solidFill>
                                <a:latin typeface="Cambria Math" panose="02040503050406030204" pitchFamily="18" charset="0"/>
                                <a:ea typeface="Cambria Math" panose="02040503050406030204" pitchFamily="18" charset="0"/>
                              </a:rPr>
                              <m:t>𝒂</m:t>
                            </m:r>
                          </m:e>
                          <m:sub>
                            <m:r>
                              <a:rPr lang="cs-CZ" b="1" i="1" smtClean="0">
                                <a:solidFill>
                                  <a:srgbClr val="FF0000"/>
                                </a:solidFill>
                                <a:latin typeface="Cambria Math" panose="02040503050406030204" pitchFamily="18" charset="0"/>
                                <a:ea typeface="Cambria Math" panose="02040503050406030204" pitchFamily="18" charset="0"/>
                              </a:rPr>
                              <m:t>𝒁</m:t>
                            </m:r>
                          </m:sub>
                          <m:sup>
                            <m:r>
                              <a:rPr lang="cs-CZ" b="1" i="1" smtClean="0">
                                <a:solidFill>
                                  <a:srgbClr val="FF0000"/>
                                </a:solidFill>
                                <a:latin typeface="Cambria Math" panose="02040503050406030204" pitchFamily="18" charset="0"/>
                                <a:ea typeface="Cambria Math" panose="02040503050406030204" pitchFamily="18" charset="0"/>
                              </a:rPr>
                              <m:t>𝟑</m:t>
                            </m:r>
                          </m:sup>
                        </m:sSubSup>
                        <m:r>
                          <a:rPr lang="cs-CZ" b="1" i="1" smtClean="0">
                            <a:solidFill>
                              <a:srgbClr val="FF0000"/>
                            </a:solidFill>
                            <a:latin typeface="Cambria Math" panose="02040503050406030204" pitchFamily="18" charset="0"/>
                            <a:ea typeface="Cambria Math" panose="02040503050406030204" pitchFamily="18" charset="0"/>
                          </a:rPr>
                          <m:t> ∙</m:t>
                        </m:r>
                        <m:f>
                          <m:fPr>
                            <m:ctrlPr>
                              <a:rPr lang="cs-CZ" b="1" i="1" smtClean="0">
                                <a:solidFill>
                                  <a:srgbClr val="FF0000"/>
                                </a:solidFill>
                                <a:latin typeface="Cambria Math" panose="02040503050406030204" pitchFamily="18" charset="0"/>
                                <a:ea typeface="Cambria Math" panose="02040503050406030204" pitchFamily="18" charset="0"/>
                              </a:rPr>
                            </m:ctrlPr>
                          </m:fPr>
                          <m:num>
                            <m:sSubSup>
                              <m:sSubSupPr>
                                <m:ctrlPr>
                                  <a:rPr lang="cs-CZ" b="1" i="1" smtClean="0">
                                    <a:solidFill>
                                      <a:srgbClr val="FF0000"/>
                                    </a:solidFill>
                                    <a:latin typeface="Cambria Math" panose="02040503050406030204" pitchFamily="18" charset="0"/>
                                    <a:ea typeface="Cambria Math" panose="02040503050406030204" pitchFamily="18" charset="0"/>
                                  </a:rPr>
                                </m:ctrlPr>
                              </m:sSubSupPr>
                              <m:e>
                                <m:r>
                                  <a:rPr lang="cs-CZ" b="1" i="1" smtClean="0">
                                    <a:solidFill>
                                      <a:srgbClr val="FF0000"/>
                                    </a:solidFill>
                                    <a:latin typeface="Cambria Math" panose="02040503050406030204" pitchFamily="18" charset="0"/>
                                    <a:ea typeface="Cambria Math" panose="02040503050406030204" pitchFamily="18" charset="0"/>
                                  </a:rPr>
                                  <m:t>𝑻</m:t>
                                </m:r>
                              </m:e>
                              <m:sub>
                                <m:r>
                                  <a:rPr lang="cs-CZ" b="1" i="1" smtClean="0">
                                    <a:solidFill>
                                      <a:srgbClr val="FF0000"/>
                                    </a:solidFill>
                                    <a:latin typeface="Cambria Math" panose="02040503050406030204" pitchFamily="18" charset="0"/>
                                    <a:ea typeface="Cambria Math" panose="02040503050406030204" pitchFamily="18" charset="0"/>
                                  </a:rPr>
                                  <m:t>𝑼</m:t>
                                </m:r>
                              </m:sub>
                              <m:sup>
                                <m:r>
                                  <a:rPr lang="cs-CZ" b="1" i="1" smtClean="0">
                                    <a:solidFill>
                                      <a:srgbClr val="FF0000"/>
                                    </a:solidFill>
                                    <a:latin typeface="Cambria Math" panose="02040503050406030204" pitchFamily="18" charset="0"/>
                                    <a:ea typeface="Cambria Math" panose="02040503050406030204" pitchFamily="18" charset="0"/>
                                  </a:rPr>
                                  <m:t>𝟐</m:t>
                                </m:r>
                              </m:sup>
                            </m:sSubSup>
                          </m:num>
                          <m:den>
                            <m:sSubSup>
                              <m:sSubSupPr>
                                <m:ctrlPr>
                                  <a:rPr lang="cs-CZ" b="1" i="1" smtClean="0">
                                    <a:solidFill>
                                      <a:srgbClr val="FF0000"/>
                                    </a:solidFill>
                                    <a:latin typeface="Cambria Math" panose="02040503050406030204" pitchFamily="18" charset="0"/>
                                    <a:ea typeface="Cambria Math" panose="02040503050406030204" pitchFamily="18" charset="0"/>
                                  </a:rPr>
                                </m:ctrlPr>
                              </m:sSubSupPr>
                              <m:e>
                                <m:r>
                                  <a:rPr lang="cs-CZ" b="1" i="1" smtClean="0">
                                    <a:solidFill>
                                      <a:srgbClr val="FF0000"/>
                                    </a:solidFill>
                                    <a:latin typeface="Cambria Math" panose="02040503050406030204" pitchFamily="18" charset="0"/>
                                    <a:ea typeface="Cambria Math" panose="02040503050406030204" pitchFamily="18" charset="0"/>
                                  </a:rPr>
                                  <m:t>𝑻</m:t>
                                </m:r>
                              </m:e>
                              <m:sub>
                                <m:r>
                                  <a:rPr lang="cs-CZ" b="1" i="1" smtClean="0">
                                    <a:solidFill>
                                      <a:srgbClr val="FF0000"/>
                                    </a:solidFill>
                                    <a:latin typeface="Cambria Math" panose="02040503050406030204" pitchFamily="18" charset="0"/>
                                    <a:ea typeface="Cambria Math" panose="02040503050406030204" pitchFamily="18" charset="0"/>
                                  </a:rPr>
                                  <m:t>𝒁</m:t>
                                </m:r>
                              </m:sub>
                              <m:sup>
                                <m:r>
                                  <a:rPr lang="cs-CZ" b="1" i="1" smtClean="0">
                                    <a:solidFill>
                                      <a:srgbClr val="FF0000"/>
                                    </a:solidFill>
                                    <a:latin typeface="Cambria Math" panose="02040503050406030204" pitchFamily="18" charset="0"/>
                                    <a:ea typeface="Cambria Math" panose="02040503050406030204" pitchFamily="18" charset="0"/>
                                  </a:rPr>
                                  <m:t>𝟐</m:t>
                                </m:r>
                              </m:sup>
                            </m:sSubSup>
                          </m:den>
                        </m:f>
                      </m:e>
                    </m:rad>
                    <m:r>
                      <a:rPr lang="cs-CZ" b="1" i="1" smtClean="0">
                        <a:solidFill>
                          <a:srgbClr val="FF0000"/>
                        </a:solidFill>
                        <a:latin typeface="Cambria Math" panose="02040503050406030204" pitchFamily="18" charset="0"/>
                        <a:ea typeface="Cambria Math" panose="02040503050406030204" pitchFamily="18" charset="0"/>
                      </a:rPr>
                      <m:t>=</m:t>
                    </m:r>
                    <m:sSub>
                      <m:sSubPr>
                        <m:ctrlPr>
                          <a:rPr lang="cs-CZ" b="1" i="1" smtClean="0">
                            <a:solidFill>
                              <a:srgbClr val="FF0000"/>
                            </a:solidFill>
                            <a:latin typeface="Cambria Math" panose="02040503050406030204" pitchFamily="18" charset="0"/>
                            <a:ea typeface="Cambria Math" panose="02040503050406030204" pitchFamily="18" charset="0"/>
                          </a:rPr>
                        </m:ctrlPr>
                      </m:sSubPr>
                      <m:e>
                        <m:r>
                          <a:rPr lang="cs-CZ" b="1" i="1" smtClean="0">
                            <a:solidFill>
                              <a:srgbClr val="FF0000"/>
                            </a:solidFill>
                            <a:latin typeface="Cambria Math" panose="02040503050406030204" pitchFamily="18" charset="0"/>
                            <a:ea typeface="Cambria Math" panose="02040503050406030204" pitchFamily="18" charset="0"/>
                          </a:rPr>
                          <m:t>𝒂</m:t>
                        </m:r>
                      </m:e>
                      <m:sub>
                        <m:r>
                          <a:rPr lang="cs-CZ" b="1" i="1" smtClean="0">
                            <a:solidFill>
                              <a:srgbClr val="FF0000"/>
                            </a:solidFill>
                            <a:latin typeface="Cambria Math" panose="02040503050406030204" pitchFamily="18" charset="0"/>
                            <a:ea typeface="Cambria Math" panose="02040503050406030204" pitchFamily="18" charset="0"/>
                          </a:rPr>
                          <m:t>𝒁</m:t>
                        </m:r>
                      </m:sub>
                    </m:sSub>
                    <m:r>
                      <a:rPr lang="cs-CZ" b="1" i="1" smtClean="0">
                        <a:solidFill>
                          <a:srgbClr val="FF0000"/>
                        </a:solidFill>
                        <a:latin typeface="Cambria Math" panose="02040503050406030204" pitchFamily="18" charset="0"/>
                        <a:ea typeface="Cambria Math" panose="02040503050406030204" pitchFamily="18" charset="0"/>
                      </a:rPr>
                      <m:t>∙</m:t>
                    </m:r>
                    <m:rad>
                      <m:radPr>
                        <m:ctrlPr>
                          <a:rPr lang="cs-CZ" b="1" i="1" smtClean="0">
                            <a:solidFill>
                              <a:srgbClr val="FF0000"/>
                            </a:solidFill>
                            <a:latin typeface="Cambria Math" panose="02040503050406030204" pitchFamily="18" charset="0"/>
                            <a:ea typeface="Cambria Math" panose="02040503050406030204" pitchFamily="18" charset="0"/>
                          </a:rPr>
                        </m:ctrlPr>
                      </m:radPr>
                      <m:deg>
                        <m:r>
                          <m:rPr>
                            <m:brk m:alnAt="7"/>
                          </m:rPr>
                          <a:rPr lang="cs-CZ" b="1" i="1" smtClean="0">
                            <a:solidFill>
                              <a:srgbClr val="FF0000"/>
                            </a:solidFill>
                            <a:latin typeface="Cambria Math" panose="02040503050406030204" pitchFamily="18" charset="0"/>
                            <a:ea typeface="Cambria Math" panose="02040503050406030204" pitchFamily="18" charset="0"/>
                          </a:rPr>
                          <m:t>𝟑</m:t>
                        </m:r>
                      </m:deg>
                      <m:e>
                        <m:f>
                          <m:fPr>
                            <m:ctrlPr>
                              <a:rPr lang="cs-CZ" b="1" i="1">
                                <a:solidFill>
                                  <a:srgbClr val="FF0000"/>
                                </a:solidFill>
                                <a:latin typeface="Cambria Math" panose="02040503050406030204" pitchFamily="18" charset="0"/>
                                <a:ea typeface="Cambria Math" panose="02040503050406030204" pitchFamily="18" charset="0"/>
                              </a:rPr>
                            </m:ctrlPr>
                          </m:fPr>
                          <m:num>
                            <m:sSubSup>
                              <m:sSubSupPr>
                                <m:ctrlPr>
                                  <a:rPr lang="cs-CZ" b="1" i="1">
                                    <a:solidFill>
                                      <a:srgbClr val="FF0000"/>
                                    </a:solidFill>
                                    <a:latin typeface="Cambria Math" panose="02040503050406030204" pitchFamily="18" charset="0"/>
                                    <a:ea typeface="Cambria Math" panose="02040503050406030204" pitchFamily="18" charset="0"/>
                                  </a:rPr>
                                </m:ctrlPr>
                              </m:sSubSupPr>
                              <m:e>
                                <m:r>
                                  <a:rPr lang="cs-CZ" b="1" i="1">
                                    <a:solidFill>
                                      <a:srgbClr val="FF0000"/>
                                    </a:solidFill>
                                    <a:latin typeface="Cambria Math" panose="02040503050406030204" pitchFamily="18" charset="0"/>
                                    <a:ea typeface="Cambria Math" panose="02040503050406030204" pitchFamily="18" charset="0"/>
                                  </a:rPr>
                                  <m:t>𝑻</m:t>
                                </m:r>
                              </m:e>
                              <m:sub>
                                <m:r>
                                  <a:rPr lang="cs-CZ" b="1" i="1">
                                    <a:solidFill>
                                      <a:srgbClr val="FF0000"/>
                                    </a:solidFill>
                                    <a:latin typeface="Cambria Math" panose="02040503050406030204" pitchFamily="18" charset="0"/>
                                    <a:ea typeface="Cambria Math" panose="02040503050406030204" pitchFamily="18" charset="0"/>
                                  </a:rPr>
                                  <m:t>𝑼</m:t>
                                </m:r>
                              </m:sub>
                              <m:sup>
                                <m:r>
                                  <a:rPr lang="cs-CZ" b="1" i="1">
                                    <a:solidFill>
                                      <a:srgbClr val="FF0000"/>
                                    </a:solidFill>
                                    <a:latin typeface="Cambria Math" panose="02040503050406030204" pitchFamily="18" charset="0"/>
                                    <a:ea typeface="Cambria Math" panose="02040503050406030204" pitchFamily="18" charset="0"/>
                                  </a:rPr>
                                  <m:t>𝟐</m:t>
                                </m:r>
                              </m:sup>
                            </m:sSubSup>
                          </m:num>
                          <m:den>
                            <m:sSubSup>
                              <m:sSubSupPr>
                                <m:ctrlPr>
                                  <a:rPr lang="cs-CZ" b="1" i="1">
                                    <a:solidFill>
                                      <a:srgbClr val="FF0000"/>
                                    </a:solidFill>
                                    <a:latin typeface="Cambria Math" panose="02040503050406030204" pitchFamily="18" charset="0"/>
                                    <a:ea typeface="Cambria Math" panose="02040503050406030204" pitchFamily="18" charset="0"/>
                                  </a:rPr>
                                </m:ctrlPr>
                              </m:sSubSupPr>
                              <m:e>
                                <m:r>
                                  <a:rPr lang="cs-CZ" b="1" i="1">
                                    <a:solidFill>
                                      <a:srgbClr val="FF0000"/>
                                    </a:solidFill>
                                    <a:latin typeface="Cambria Math" panose="02040503050406030204" pitchFamily="18" charset="0"/>
                                    <a:ea typeface="Cambria Math" panose="02040503050406030204" pitchFamily="18" charset="0"/>
                                  </a:rPr>
                                  <m:t>𝑻</m:t>
                                </m:r>
                              </m:e>
                              <m:sub>
                                <m:r>
                                  <a:rPr lang="cs-CZ" b="1" i="1">
                                    <a:solidFill>
                                      <a:srgbClr val="FF0000"/>
                                    </a:solidFill>
                                    <a:latin typeface="Cambria Math" panose="02040503050406030204" pitchFamily="18" charset="0"/>
                                    <a:ea typeface="Cambria Math" panose="02040503050406030204" pitchFamily="18" charset="0"/>
                                  </a:rPr>
                                  <m:t>𝒁</m:t>
                                </m:r>
                              </m:sub>
                              <m:sup>
                                <m:r>
                                  <a:rPr lang="cs-CZ" b="1" i="1">
                                    <a:solidFill>
                                      <a:srgbClr val="FF0000"/>
                                    </a:solidFill>
                                    <a:latin typeface="Cambria Math" panose="02040503050406030204" pitchFamily="18" charset="0"/>
                                    <a:ea typeface="Cambria Math" panose="02040503050406030204" pitchFamily="18" charset="0"/>
                                  </a:rPr>
                                  <m:t>𝟐</m:t>
                                </m:r>
                              </m:sup>
                            </m:sSubSup>
                          </m:den>
                        </m:f>
                      </m:e>
                    </m:rad>
                    <m:r>
                      <a:rPr lang="cs-CZ" b="0" i="0" smtClean="0">
                        <a:solidFill>
                          <a:srgbClr val="FF0000"/>
                        </a:solidFill>
                        <a:latin typeface="Cambria Math" panose="02040503050406030204" pitchFamily="18" charset="0"/>
                        <a:ea typeface="Cambria Math" panose="02040503050406030204" pitchFamily="18" charset="0"/>
                      </a:rPr>
                      <m:t>=1</m:t>
                    </m:r>
                    <m:r>
                      <a:rPr lang="cs-CZ" b="0" i="1" smtClean="0">
                        <a:solidFill>
                          <a:srgbClr val="FF0000"/>
                        </a:solidFill>
                        <a:latin typeface="Cambria Math" panose="02040503050406030204" pitchFamily="18" charset="0"/>
                        <a:ea typeface="Cambria Math" panose="02040503050406030204" pitchFamily="18" charset="0"/>
                      </a:rPr>
                      <m:t>∙</m:t>
                    </m:r>
                    <m:rad>
                      <m:radPr>
                        <m:ctrlPr>
                          <a:rPr lang="cs-CZ" b="0" i="1" smtClean="0">
                            <a:solidFill>
                              <a:srgbClr val="FF0000"/>
                            </a:solidFill>
                            <a:latin typeface="Cambria Math" panose="02040503050406030204" pitchFamily="18" charset="0"/>
                            <a:ea typeface="Cambria Math" panose="02040503050406030204" pitchFamily="18" charset="0"/>
                          </a:rPr>
                        </m:ctrlPr>
                      </m:radPr>
                      <m:deg>
                        <m:r>
                          <m:rPr>
                            <m:brk m:alnAt="7"/>
                          </m:rPr>
                          <a:rPr lang="cs-CZ" b="0" i="1" smtClean="0">
                            <a:solidFill>
                              <a:srgbClr val="FF0000"/>
                            </a:solidFill>
                            <a:latin typeface="Cambria Math" panose="02040503050406030204" pitchFamily="18" charset="0"/>
                            <a:ea typeface="Cambria Math" panose="02040503050406030204" pitchFamily="18" charset="0"/>
                          </a:rPr>
                          <m:t>3</m:t>
                        </m:r>
                      </m:deg>
                      <m:e>
                        <m:f>
                          <m:fPr>
                            <m:ctrlPr>
                              <a:rPr lang="cs-CZ" b="0" i="1" smtClean="0">
                                <a:solidFill>
                                  <a:srgbClr val="FF0000"/>
                                </a:solidFill>
                                <a:latin typeface="Cambria Math" panose="02040503050406030204" pitchFamily="18" charset="0"/>
                                <a:ea typeface="Cambria Math" panose="02040503050406030204" pitchFamily="18" charset="0"/>
                              </a:rPr>
                            </m:ctrlPr>
                          </m:fPr>
                          <m:num>
                            <m:sSup>
                              <m:sSupPr>
                                <m:ctrlPr>
                                  <a:rPr lang="cs-CZ" b="0" i="1" smtClean="0">
                                    <a:solidFill>
                                      <a:srgbClr val="FF0000"/>
                                    </a:solidFill>
                                    <a:latin typeface="Cambria Math" panose="02040503050406030204" pitchFamily="18" charset="0"/>
                                    <a:ea typeface="Cambria Math" panose="02040503050406030204" pitchFamily="18" charset="0"/>
                                  </a:rPr>
                                </m:ctrlPr>
                              </m:sSupPr>
                              <m:e>
                                <m:r>
                                  <a:rPr lang="cs-CZ" b="0" i="1" smtClean="0">
                                    <a:solidFill>
                                      <a:srgbClr val="FF0000"/>
                                    </a:solidFill>
                                    <a:latin typeface="Cambria Math" panose="02040503050406030204" pitchFamily="18" charset="0"/>
                                    <a:ea typeface="Cambria Math" panose="02040503050406030204" pitchFamily="18" charset="0"/>
                                  </a:rPr>
                                  <m:t>84</m:t>
                                </m:r>
                              </m:e>
                              <m:sup>
                                <m:r>
                                  <a:rPr lang="cs-CZ" b="0" i="1" smtClean="0">
                                    <a:solidFill>
                                      <a:srgbClr val="FF0000"/>
                                    </a:solidFill>
                                    <a:latin typeface="Cambria Math" panose="02040503050406030204" pitchFamily="18" charset="0"/>
                                    <a:ea typeface="Cambria Math" panose="02040503050406030204" pitchFamily="18" charset="0"/>
                                  </a:rPr>
                                  <m:t>2</m:t>
                                </m:r>
                              </m:sup>
                            </m:sSup>
                          </m:num>
                          <m:den>
                            <m:sSup>
                              <m:sSupPr>
                                <m:ctrlPr>
                                  <a:rPr lang="cs-CZ" b="0" i="1" smtClean="0">
                                    <a:solidFill>
                                      <a:srgbClr val="FF0000"/>
                                    </a:solidFill>
                                    <a:latin typeface="Cambria Math" panose="02040503050406030204" pitchFamily="18" charset="0"/>
                                    <a:ea typeface="Cambria Math" panose="02040503050406030204" pitchFamily="18" charset="0"/>
                                  </a:rPr>
                                </m:ctrlPr>
                              </m:sSupPr>
                              <m:e>
                                <m:r>
                                  <a:rPr lang="cs-CZ" b="0" i="1" smtClean="0">
                                    <a:solidFill>
                                      <a:srgbClr val="FF0000"/>
                                    </a:solidFill>
                                    <a:latin typeface="Cambria Math" panose="02040503050406030204" pitchFamily="18" charset="0"/>
                                    <a:ea typeface="Cambria Math" panose="02040503050406030204" pitchFamily="18" charset="0"/>
                                  </a:rPr>
                                  <m:t>1</m:t>
                                </m:r>
                              </m:e>
                              <m:sup>
                                <m:r>
                                  <a:rPr lang="cs-CZ" b="0" i="1" smtClean="0">
                                    <a:solidFill>
                                      <a:srgbClr val="FF0000"/>
                                    </a:solidFill>
                                    <a:latin typeface="Cambria Math" panose="02040503050406030204" pitchFamily="18" charset="0"/>
                                    <a:ea typeface="Cambria Math" panose="02040503050406030204" pitchFamily="18" charset="0"/>
                                  </a:rPr>
                                  <m:t>2</m:t>
                                </m:r>
                              </m:sup>
                            </m:sSup>
                          </m:den>
                        </m:f>
                      </m:e>
                    </m:rad>
                    <m:r>
                      <a:rPr lang="cs-CZ" i="1">
                        <a:solidFill>
                          <a:srgbClr val="FF0000"/>
                        </a:solidFill>
                        <a:latin typeface="Cambria Math" panose="02040503050406030204" pitchFamily="18" charset="0"/>
                        <a:ea typeface="Cambria Math" panose="02040503050406030204" pitchFamily="18" charset="0"/>
                      </a:rPr>
                      <m:t>≈</m:t>
                    </m:r>
                    <m:r>
                      <a:rPr lang="cs-CZ" b="0" i="1" smtClean="0">
                        <a:solidFill>
                          <a:srgbClr val="FF0000"/>
                        </a:solidFill>
                        <a:latin typeface="Cambria Math" panose="02040503050406030204" pitchFamily="18" charset="0"/>
                        <a:ea typeface="Cambria Math" panose="02040503050406030204" pitchFamily="18" charset="0"/>
                      </a:rPr>
                      <m:t>19 </m:t>
                    </m:r>
                    <m:r>
                      <m:rPr>
                        <m:sty m:val="p"/>
                      </m:rPr>
                      <a:rPr lang="cs-CZ" b="0" i="0" smtClean="0">
                        <a:solidFill>
                          <a:srgbClr val="FF0000"/>
                        </a:solidFill>
                        <a:latin typeface="Cambria Math" panose="02040503050406030204" pitchFamily="18" charset="0"/>
                        <a:ea typeface="Cambria Math" panose="02040503050406030204" pitchFamily="18" charset="0"/>
                      </a:rPr>
                      <m:t>AU</m:t>
                    </m:r>
                  </m:oMath>
                </a14:m>
                <a:endParaRPr lang="cs-CZ" dirty="0"/>
              </a:p>
            </p:txBody>
          </p:sp>
        </mc:Choice>
        <mc:Fallback xmlns="">
          <p:sp>
            <p:nvSpPr>
              <p:cNvPr id="10" name="TextovéPole 9">
                <a:extLst>
                  <a:ext uri="{FF2B5EF4-FFF2-40B4-BE49-F238E27FC236}">
                    <a16:creationId xmlns:a16="http://schemas.microsoft.com/office/drawing/2014/main" id="{FAC890A5-8DDA-1982-164F-298F661B79BF}"/>
                  </a:ext>
                </a:extLst>
              </p:cNvPr>
              <p:cNvSpPr txBox="1">
                <a:spLocks noRot="1" noChangeAspect="1" noMove="1" noResize="1" noEditPoints="1" noAdjustHandles="1" noChangeArrowheads="1" noChangeShapeType="1" noTextEdit="1"/>
              </p:cNvSpPr>
              <p:nvPr/>
            </p:nvSpPr>
            <p:spPr>
              <a:xfrm>
                <a:off x="711200" y="4876800"/>
                <a:ext cx="10199077" cy="1653786"/>
              </a:xfrm>
              <a:prstGeom prst="rect">
                <a:avLst/>
              </a:prstGeom>
              <a:blipFill>
                <a:blip r:embed="rId4"/>
                <a:stretch>
                  <a:fillRect l="-538" t="-1845"/>
                </a:stretch>
              </a:blipFill>
            </p:spPr>
            <p:txBody>
              <a:bodyPr/>
              <a:lstStyle/>
              <a:p>
                <a:r>
                  <a:rPr lang="cs-CZ">
                    <a:noFill/>
                  </a:rPr>
                  <a:t> </a:t>
                </a:r>
              </a:p>
            </p:txBody>
          </p:sp>
        </mc:Fallback>
      </mc:AlternateContent>
    </p:spTree>
    <p:extLst>
      <p:ext uri="{BB962C8B-B14F-4D97-AF65-F5344CB8AC3E}">
        <p14:creationId xmlns:p14="http://schemas.microsoft.com/office/powerpoint/2010/main" val="32939875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146" name="Picture 2" descr="Kulová hvězdokupa – Wikipedie">
            <a:extLst>
              <a:ext uri="{FF2B5EF4-FFF2-40B4-BE49-F238E27FC236}">
                <a16:creationId xmlns:a16="http://schemas.microsoft.com/office/drawing/2014/main" id="{4F31DCFC-3638-E36A-FBA3-51A3FF526B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571" b="16672"/>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a:extLst>
              <a:ext uri="{FF2B5EF4-FFF2-40B4-BE49-F238E27FC236}">
                <a16:creationId xmlns:a16="http://schemas.microsoft.com/office/drawing/2014/main" id="{4E909EBA-DA3A-C6D4-6371-F8ADBE4F498D}"/>
              </a:ext>
            </a:extLst>
          </p:cNvPr>
          <p:cNvSpPr txBox="1"/>
          <p:nvPr/>
        </p:nvSpPr>
        <p:spPr>
          <a:xfrm>
            <a:off x="9714660" y="5668651"/>
            <a:ext cx="2194573" cy="1015663"/>
          </a:xfrm>
          <a:prstGeom prst="rect">
            <a:avLst/>
          </a:prstGeom>
          <a:noFill/>
        </p:spPr>
        <p:txBody>
          <a:bodyPr wrap="square" rtlCol="0">
            <a:spAutoFit/>
          </a:bodyPr>
          <a:lstStyle/>
          <a:p>
            <a:r>
              <a:rPr lang="cs-CZ" sz="6000" dirty="0">
                <a:solidFill>
                  <a:srgbClr val="FFFF00"/>
                </a:solidFill>
              </a:rPr>
              <a:t>Konec</a:t>
            </a:r>
          </a:p>
        </p:txBody>
      </p:sp>
    </p:spTree>
    <p:extLst>
      <p:ext uri="{BB962C8B-B14F-4D97-AF65-F5344CB8AC3E}">
        <p14:creationId xmlns:p14="http://schemas.microsoft.com/office/powerpoint/2010/main" val="3315525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9C4686D-6E17-EA04-4057-4B498F42C6C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rcRect b="44373"/>
          <a:stretch/>
        </p:blipFill>
        <p:spPr>
          <a:xfrm>
            <a:off x="1958258" y="986153"/>
            <a:ext cx="6466727" cy="2341949"/>
          </a:xfrm>
          <a:prstGeom prst="rect">
            <a:avLst/>
          </a:prstGeom>
        </p:spPr>
      </p:pic>
      <p:sp>
        <p:nvSpPr>
          <p:cNvPr id="4" name="TextovéPole 3">
            <a:extLst>
              <a:ext uri="{FF2B5EF4-FFF2-40B4-BE49-F238E27FC236}">
                <a16:creationId xmlns:a16="http://schemas.microsoft.com/office/drawing/2014/main" id="{DC907DBF-C0C7-78B4-ED64-16026CC59AB7}"/>
              </a:ext>
            </a:extLst>
          </p:cNvPr>
          <p:cNvSpPr txBox="1"/>
          <p:nvPr/>
        </p:nvSpPr>
        <p:spPr>
          <a:xfrm>
            <a:off x="1958258" y="278267"/>
            <a:ext cx="4892431" cy="707886"/>
          </a:xfrm>
          <a:prstGeom prst="rect">
            <a:avLst/>
          </a:prstGeom>
          <a:noFill/>
        </p:spPr>
        <p:txBody>
          <a:bodyPr wrap="square" rtlCol="0">
            <a:spAutoFit/>
          </a:bodyPr>
          <a:lstStyle/>
          <a:p>
            <a:r>
              <a:rPr lang="cs-CZ" sz="4000" dirty="0"/>
              <a:t>Základní údaje o Zemi</a:t>
            </a:r>
          </a:p>
        </p:txBody>
      </p:sp>
      <p:pic>
        <p:nvPicPr>
          <p:cNvPr id="2050" name="Picture 2">
            <a:extLst>
              <a:ext uri="{FF2B5EF4-FFF2-40B4-BE49-F238E27FC236}">
                <a16:creationId xmlns:a16="http://schemas.microsoft.com/office/drawing/2014/main" id="{D6E8BA8E-6141-7B56-E960-7A7800AC2A21}"/>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250951" y="3429000"/>
            <a:ext cx="4256133" cy="2837422"/>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E8D586AC-E90D-EA05-01F1-8AF8D792F4ED}"/>
              </a:ext>
            </a:extLst>
          </p:cNvPr>
          <p:cNvSpPr txBox="1"/>
          <p:nvPr/>
        </p:nvSpPr>
        <p:spPr>
          <a:xfrm>
            <a:off x="2424971" y="6367320"/>
            <a:ext cx="1908091" cy="307777"/>
          </a:xfrm>
          <a:prstGeom prst="rect">
            <a:avLst/>
          </a:prstGeom>
          <a:noFill/>
        </p:spPr>
        <p:txBody>
          <a:bodyPr wrap="square" rtlCol="0">
            <a:spAutoFit/>
          </a:bodyPr>
          <a:lstStyle/>
          <a:p>
            <a:r>
              <a:rPr lang="cs-CZ" sz="1400" dirty="0"/>
              <a:t>Střídání ročních období</a:t>
            </a:r>
          </a:p>
        </p:txBody>
      </p:sp>
      <p:sp>
        <p:nvSpPr>
          <p:cNvPr id="6" name="TextovéPole 5">
            <a:extLst>
              <a:ext uri="{FF2B5EF4-FFF2-40B4-BE49-F238E27FC236}">
                <a16:creationId xmlns:a16="http://schemas.microsoft.com/office/drawing/2014/main" id="{66E743CA-CD33-07FB-6774-6A071610FB9D}"/>
              </a:ext>
            </a:extLst>
          </p:cNvPr>
          <p:cNvSpPr txBox="1"/>
          <p:nvPr/>
        </p:nvSpPr>
        <p:spPr>
          <a:xfrm>
            <a:off x="6870976" y="6367320"/>
            <a:ext cx="3524738" cy="307777"/>
          </a:xfrm>
          <a:prstGeom prst="rect">
            <a:avLst/>
          </a:prstGeom>
          <a:noFill/>
        </p:spPr>
        <p:txBody>
          <a:bodyPr wrap="square" rtlCol="0">
            <a:spAutoFit/>
          </a:bodyPr>
          <a:lstStyle/>
          <a:p>
            <a:r>
              <a:rPr lang="cs-CZ" sz="1400" dirty="0"/>
              <a:t>Země se otáčí proti směru hodinových ručiček</a:t>
            </a:r>
          </a:p>
        </p:txBody>
      </p:sp>
      <p:pic>
        <p:nvPicPr>
          <p:cNvPr id="8" name="Obrázek 7">
            <a:extLst>
              <a:ext uri="{FF2B5EF4-FFF2-40B4-BE49-F238E27FC236}">
                <a16:creationId xmlns:a16="http://schemas.microsoft.com/office/drawing/2014/main" id="{5D40EDEF-79D1-1588-CFBA-CBDE7E53C4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85623" y="3427972"/>
            <a:ext cx="2819400" cy="2838450"/>
          </a:xfrm>
          <a:prstGeom prst="rect">
            <a:avLst/>
          </a:prstGeom>
        </p:spPr>
      </p:pic>
    </p:spTree>
    <p:extLst>
      <p:ext uri="{BB962C8B-B14F-4D97-AF65-F5344CB8AC3E}">
        <p14:creationId xmlns:p14="http://schemas.microsoft.com/office/powerpoint/2010/main" val="782776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TotalTime>
  <Words>433</Words>
  <Application>Microsoft Office PowerPoint</Application>
  <PresentationFormat>Širokoúhlá obrazovka</PresentationFormat>
  <Paragraphs>79</Paragraphs>
  <Slides>12</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12</vt:i4>
      </vt:variant>
    </vt:vector>
  </HeadingPairs>
  <TitlesOfParts>
    <vt:vector size="18" baseType="lpstr">
      <vt:lpstr>Arial</vt:lpstr>
      <vt:lpstr>Calibri</vt:lpstr>
      <vt:lpstr>Calibri Light</vt:lpstr>
      <vt:lpstr>Cambria Math</vt:lpstr>
      <vt:lpstr>Wingdings</vt:lpstr>
      <vt:lpstr>Motiv Office</vt:lpstr>
      <vt:lpstr>Gravitační pole (Fyz54)</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Gravitace III</dc:title>
  <dc:creator>Karel Sixl</dc:creator>
  <cp:lastModifiedBy>KAREL SIXL</cp:lastModifiedBy>
  <cp:revision>33</cp:revision>
  <dcterms:created xsi:type="dcterms:W3CDTF">2022-12-22T13:16:25Z</dcterms:created>
  <dcterms:modified xsi:type="dcterms:W3CDTF">2026-01-29T11:02:01Z</dcterms:modified>
</cp:coreProperties>
</file>