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3" r:id="rId4"/>
    <p:sldId id="281" r:id="rId5"/>
    <p:sldId id="282" r:id="rId6"/>
    <p:sldId id="284" r:id="rId7"/>
    <p:sldId id="283" r:id="rId8"/>
    <p:sldId id="279" r:id="rId9"/>
    <p:sldId id="276" r:id="rId10"/>
    <p:sldId id="280" r:id="rId11"/>
    <p:sldId id="257" r:id="rId12"/>
    <p:sldId id="277" r:id="rId13"/>
    <p:sldId id="278" r:id="rId14"/>
    <p:sldId id="274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3464E7-3AC7-3AFA-E8DD-12C1E35885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10EA85-8FDA-6403-19AF-177B8F4C8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FA9AC3-50F7-1B5A-0DFA-F28D5C1A0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5A48DD-64D6-E1A6-8320-740C3D781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167738-DD9D-5640-A00C-8CBFD570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2917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869F23-3954-A481-34AF-3A7C24EC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2E1DBE7-97B6-D74C-9C7F-E6646E5D07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0651A3-7774-1E9C-D47C-AF3547BB9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A80DB35-78E3-4BB0-8013-9D443BD61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28CD1A-C4E8-FEA0-7AA7-1E6C7286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42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343120-2C1E-38CF-FCBF-C931BEF9E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91DA7A8-4A36-1634-D14B-B99B09558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9297C8-5305-429F-0CEC-379C3CE20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A28605C-E37E-D192-858D-E75ECF08F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B5C6F2-3FF1-860B-86BD-3FAED5182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784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3B4A20-1B0A-ACEE-E304-4062010FF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1B14C0-DD8A-BFFD-A07F-E461654F42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B9C8A65-5FC1-6993-8F2A-6D03F56FA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3CA3DE5-0FEB-B1F5-C62C-66039E8A7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1FE3ED-DE84-0189-2DEA-3B11C3838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F4B5487-4915-1FC0-02AA-AE7F41D37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736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127FE5-ABAA-CB70-9B72-0EE40D2C0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C7967F8-2F34-9D79-7A1A-04E33EA74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2D79CF4-9A3F-995B-BD49-26C4C8D01E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81421C3-A0CF-2C32-5275-D31A490E36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D8C5CC0-BD66-CADA-A139-2F21A33DA0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EA7C588-64FC-FF98-48B5-7956BD578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6FFBE85-47D6-CDF0-C81C-733FBAEF0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A682C14-40DE-3837-87FA-A59261A3C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931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87CBCC-6610-1B24-7105-2D94CFFDF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C1C73F3-3ED9-1D8B-B8F9-E42364B16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3BCB1A7-A048-352B-7163-D8CDE44AD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8EE0718-6C3E-5926-6269-08DD6E4BE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342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B52C7CE-6850-8B19-5ACC-443EC1480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54A4A89-E12F-3783-BB51-CBF69884F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516801F-C2D2-478E-39BC-27745AC02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656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5C0C61-1AD5-6C2C-2632-D78266B78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888C07C-4DC8-47A0-171A-DC340848F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FE0DFA8-4DDA-77B0-63DD-B412A38594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A2D0444-DC79-CDFA-B1AD-21333AA17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6F0FF17-5E28-DE35-DC38-FFC956691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440F569-15ED-B698-6BB8-798486F07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860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91988A-51DB-6390-5F3F-4105B5B2F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30D375C-F6D1-F2E8-11CF-52BD12BD8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5CE8B5F-D899-4585-9B74-A42316B6E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4E88910-24BE-BE66-DC0F-E673F43A1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99AE434-7396-C451-C408-FDC8A9C97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3E38996-45A5-6889-87AD-1EA9AE5E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3711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539982-1D4A-2EAA-44FA-A8032CD4A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671CDB9-3D00-7670-DB68-593B62D47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2CEBA8F-E120-FB72-36C9-DAEBF24CF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053C87-C0CB-4E71-8284-ED5318088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B985FB-AB5F-1947-E7CF-DC55B4184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250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7A89550-E5D0-6FE2-B3C5-A963AC9AF7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76CE9B-DFFD-63B6-FD8E-252C0E07CE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257F6E-6695-3DC8-664D-454DE7B70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267E19-6C5D-CA30-683E-1655BB075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4383B7F-7783-FB08-2A9C-7374F13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93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AF2955E-3549-0F52-E69F-94EA96159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3C16C24-D6D4-E278-5CBD-BEF0CA962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4AF685E-2EE3-AA60-5790-A0E9CF81F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2325-492C-4202-B41D-8485958E6C8B}" type="datetimeFigureOut">
              <a:rPr lang="cs-CZ" smtClean="0"/>
              <a:t>05.12.2025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DBCCFF-1919-2760-A44B-9D3345F1ED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F65191-C249-4478-30A5-ACE608B20F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DDBC0-668B-4DA8-B5BF-85586FE0F0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40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154-pokusy-energi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4.wdp"/><Relationship Id="rId7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0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425BBE-2F10-517E-A160-7B335493DA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6863" y="1995956"/>
            <a:ext cx="9698270" cy="1433044"/>
          </a:xfrm>
        </p:spPr>
        <p:txBody>
          <a:bodyPr>
            <a:normAutofit/>
          </a:bodyPr>
          <a:lstStyle/>
          <a:p>
            <a:r>
              <a:rPr lang="cs-CZ" sz="4000" dirty="0"/>
              <a:t>Zákon zachování energie</a:t>
            </a:r>
            <a:br>
              <a:rPr lang="cs-CZ" sz="4000" dirty="0"/>
            </a:br>
            <a:r>
              <a:rPr lang="cs-CZ" sz="4000"/>
              <a:t>(Fyz45)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0B284F8-7BE4-1588-EC1E-59B31C6C58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15773" y="4541151"/>
            <a:ext cx="3560453" cy="1250991"/>
          </a:xfrm>
        </p:spPr>
        <p:txBody>
          <a:bodyPr>
            <a:normAutofit/>
          </a:bodyPr>
          <a:lstStyle/>
          <a:p>
            <a:r>
              <a:rPr lang="cs-CZ" dirty="0"/>
              <a:t>Zákon zachování mechanické energie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4079CE8-BE15-0854-D01F-19D7CC032A50}"/>
              </a:ext>
            </a:extLst>
          </p:cNvPr>
          <p:cNvSpPr txBox="1"/>
          <p:nvPr/>
        </p:nvSpPr>
        <p:spPr>
          <a:xfrm>
            <a:off x="5146616" y="3910213"/>
            <a:ext cx="18987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>
                <a:hlinkClick r:id="rId2"/>
              </a:rPr>
              <a:t>Úvodní video</a:t>
            </a:r>
            <a:endParaRPr lang="cs-CZ" sz="2400" dirty="0"/>
          </a:p>
        </p:txBody>
      </p:sp>
      <p:sp>
        <p:nvSpPr>
          <p:cNvPr id="8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775358" y="6203136"/>
            <a:ext cx="1451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23. 11. 2025</a:t>
            </a:r>
          </a:p>
        </p:txBody>
      </p:sp>
      <p:sp>
        <p:nvSpPr>
          <p:cNvPr id="9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203136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48397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9961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5812526-3A3F-414F-97CC-EBF8EB75F779}"/>
              </a:ext>
            </a:extLst>
          </p:cNvPr>
          <p:cNvSpPr txBox="1"/>
          <p:nvPr/>
        </p:nvSpPr>
        <p:spPr>
          <a:xfrm>
            <a:off x="397932" y="338667"/>
            <a:ext cx="8593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Přeměna polohové energie na energii pohybovou v izolované soustavě „těleso – Země“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A1797C8-4A5A-480B-A19D-6BAA46861E3C}"/>
                  </a:ext>
                </a:extLst>
              </p:cNvPr>
              <p:cNvSpPr txBox="1"/>
              <p:nvPr/>
            </p:nvSpPr>
            <p:spPr>
              <a:xfrm>
                <a:off x="397932" y="707999"/>
                <a:ext cx="11303000" cy="9447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Zkoumejme, jak se přeměňuje polohová energie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na energii kinetickou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při volném pádu tělesa o hmotnosti 2 kg, které padá z výšky 100 m. Odporové síly neuvažujeme.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A1797C8-4A5A-480B-A19D-6BAA46861E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932" y="707999"/>
                <a:ext cx="11303000" cy="944746"/>
              </a:xfrm>
              <a:prstGeom prst="rect">
                <a:avLst/>
              </a:prstGeom>
              <a:blipFill>
                <a:blip r:embed="rId2"/>
                <a:stretch>
                  <a:fillRect l="-431" t="-2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90C66BA5-3B45-4F6D-A5CD-16E4B32FA74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1625856"/>
                  </p:ext>
                </p:extLst>
              </p:nvPr>
            </p:nvGraphicFramePr>
            <p:xfrm>
              <a:off x="4114799" y="3560066"/>
              <a:ext cx="7382934" cy="255581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25600">
                      <a:extLst>
                        <a:ext uri="{9D8B030D-6E8A-4147-A177-3AD203B41FA5}">
                          <a16:colId xmlns:a16="http://schemas.microsoft.com/office/drawing/2014/main" val="1592197694"/>
                        </a:ext>
                      </a:extLst>
                    </a:gridCol>
                    <a:gridCol w="1625600">
                      <a:extLst>
                        <a:ext uri="{9D8B030D-6E8A-4147-A177-3AD203B41FA5}">
                          <a16:colId xmlns:a16="http://schemas.microsoft.com/office/drawing/2014/main" val="1370530028"/>
                        </a:ext>
                      </a:extLst>
                    </a:gridCol>
                    <a:gridCol w="2192867">
                      <a:extLst>
                        <a:ext uri="{9D8B030D-6E8A-4147-A177-3AD203B41FA5}">
                          <a16:colId xmlns:a16="http://schemas.microsoft.com/office/drawing/2014/main" val="1195484"/>
                        </a:ext>
                      </a:extLst>
                    </a:gridCol>
                    <a:gridCol w="1938867">
                      <a:extLst>
                        <a:ext uri="{9D8B030D-6E8A-4147-A177-3AD203B41FA5}">
                          <a16:colId xmlns:a16="http://schemas.microsoft.com/office/drawing/2014/main" val="101681771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Výška </a:t>
                          </a:r>
                          <a14:m>
                            <m:oMath xmlns:m="http://schemas.openxmlformats.org/officeDocument/2006/math">
                              <m:r>
                                <a:rPr lang="cs-CZ" i="1" dirty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oMath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</m:s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𝐸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6765865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100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2 . 10 . 100=2000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smtClean="0">
                                    <a:latin typeface="Cambria Math" panose="02040503050406030204" pitchFamily="18" charset="0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2 ∙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0</m:t>
                                    </m:r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2000+0=2000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7516350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75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 . 10 . 75=1500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∙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2 ∙ 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10</m:t>
                                        </m:r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∙</m:t>
                                        </m:r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  <m:t>5</m:t>
                                            </m:r>
                                          </m:e>
                                        </m:rad>
                                      </m:e>
                                    </m:d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=500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1500+500=2000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22215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50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 . 10 . 50=1000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∙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2 ∙ 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10</m:t>
                                        </m:r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∙</m:t>
                                        </m:r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  <m:t>10</m:t>
                                            </m:r>
                                          </m:e>
                                        </m:rad>
                                      </m:e>
                                    </m:d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=1000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1000+1000=2000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2764643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25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 . 10 . 25=500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∙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2 ∙ 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10</m:t>
                                        </m:r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∙</m:t>
                                        </m:r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  <m:t>15</m:t>
                                            </m:r>
                                          </m:e>
                                        </m:rad>
                                      </m:e>
                                    </m:d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=1500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500+1500=2000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9954866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2 . 10 . 0=0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+mn-cs"/>
                                  </a:rPr>
                                  <m:t>∙</m:t>
                                </m:r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 2 ∙ </m:t>
                                </m:r>
                                <m:sSup>
                                  <m:sSupPr>
                                    <m:ctrlP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10</m:t>
                                        </m:r>
                                        <m:r>
                                          <a:rPr lang="cs-CZ" sz="1200" b="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  <a:cs typeface="+mn-cs"/>
                                          </a:rPr>
                                          <m:t>∙</m:t>
                                        </m:r>
                                        <m:rad>
                                          <m:radPr>
                                            <m:degHide m:val="on"/>
                                            <m:ctrlP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</m:ctrlPr>
                                          </m:radPr>
                                          <m:deg/>
                                          <m:e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Cambria Math" panose="02040503050406030204" pitchFamily="18" charset="0"/>
                                                <a:cs typeface="+mn-cs"/>
                                              </a:rPr>
                                              <m:t>20</m:t>
                                            </m:r>
                                          </m:e>
                                        </m:rad>
                                      </m:e>
                                    </m:d>
                                  </m:e>
                                  <m:sup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0" i="1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0+2000=2000 </m:t>
                                </m:r>
                                <m:r>
                                  <m:rPr>
                                    <m:sty m:val="p"/>
                                  </m:rPr>
                                  <a:rPr lang="cs-CZ" sz="1200" b="0" i="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J</m:t>
                                </m:r>
                              </m:oMath>
                            </m:oMathPara>
                          </a14:m>
                          <a:endParaRPr lang="cs-CZ" sz="1200" b="0" i="1" kern="120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0566430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90C66BA5-3B45-4F6D-A5CD-16E4B32FA74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1625856"/>
                  </p:ext>
                </p:extLst>
              </p:nvPr>
            </p:nvGraphicFramePr>
            <p:xfrm>
              <a:off x="4114799" y="3560066"/>
              <a:ext cx="7382934" cy="255581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25600">
                      <a:extLst>
                        <a:ext uri="{9D8B030D-6E8A-4147-A177-3AD203B41FA5}">
                          <a16:colId xmlns:a16="http://schemas.microsoft.com/office/drawing/2014/main" val="1592197694"/>
                        </a:ext>
                      </a:extLst>
                    </a:gridCol>
                    <a:gridCol w="1625600">
                      <a:extLst>
                        <a:ext uri="{9D8B030D-6E8A-4147-A177-3AD203B41FA5}">
                          <a16:colId xmlns:a16="http://schemas.microsoft.com/office/drawing/2014/main" val="1370530028"/>
                        </a:ext>
                      </a:extLst>
                    </a:gridCol>
                    <a:gridCol w="2192867">
                      <a:extLst>
                        <a:ext uri="{9D8B030D-6E8A-4147-A177-3AD203B41FA5}">
                          <a16:colId xmlns:a16="http://schemas.microsoft.com/office/drawing/2014/main" val="1195484"/>
                        </a:ext>
                      </a:extLst>
                    </a:gridCol>
                    <a:gridCol w="1938867">
                      <a:extLst>
                        <a:ext uri="{9D8B030D-6E8A-4147-A177-3AD203B41FA5}">
                          <a16:colId xmlns:a16="http://schemas.microsoft.com/office/drawing/2014/main" val="1016817718"/>
                        </a:ext>
                      </a:extLst>
                    </a:gridCol>
                  </a:tblGrid>
                  <a:tr h="38696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375" t="-7813" r="-355056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7813" r="-255056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7813" r="-89167" b="-5625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7813" r="-627" b="-5625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67658657"/>
                      </a:ext>
                    </a:extLst>
                  </a:tr>
                  <a:tr h="433769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100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97183" r="-255056" b="-4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97183" r="-89167" b="-4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97183" r="-627" b="-407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75163504"/>
                      </a:ext>
                    </a:extLst>
                  </a:tr>
                  <a:tr h="433769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75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197183" r="-255056" b="-3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197183" r="-89167" b="-3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197183" r="-627" b="-307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22215412"/>
                      </a:ext>
                    </a:extLst>
                  </a:tr>
                  <a:tr h="433769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50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297183" r="-255056" b="-2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297183" r="-89167" b="-2070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297183" r="-627" b="-2070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27646438"/>
                      </a:ext>
                    </a:extLst>
                  </a:tr>
                  <a:tr h="433769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25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391667" r="-255056" b="-1041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391667" r="-89167" b="-1041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391667" r="-627" b="-1041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99548668"/>
                      </a:ext>
                    </a:extLst>
                  </a:tr>
                  <a:tr h="433769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0 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375" t="-498592" r="-255056" b="-56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48611" t="-498592" r="-89167" b="-56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80564" t="-498592" r="-627" b="-563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566430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AF514C8-5E7D-4B26-82FC-49432FDF55F4}"/>
                  </a:ext>
                </a:extLst>
              </p:cNvPr>
              <p:cNvSpPr txBox="1"/>
              <p:nvPr/>
            </p:nvSpPr>
            <p:spPr>
              <a:xfrm>
                <a:off x="3344333" y="1331367"/>
                <a:ext cx="6062134" cy="18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Použité vztahy: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  -    polohová energie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  -    pohybová energie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AF514C8-5E7D-4B26-82FC-49432FDF55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333" y="1331367"/>
                <a:ext cx="6062134" cy="1877245"/>
              </a:xfrm>
              <a:prstGeom prst="rect">
                <a:avLst/>
              </a:prstGeom>
              <a:blipFill>
                <a:blip r:embed="rId4"/>
                <a:stretch>
                  <a:fillRect l="-905" t="-1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D1ECD063-737C-4FCB-8B8A-47D2E358F0F7}"/>
              </a:ext>
            </a:extLst>
          </p:cNvPr>
          <p:cNvCxnSpPr/>
          <p:nvPr/>
        </p:nvCxnSpPr>
        <p:spPr>
          <a:xfrm>
            <a:off x="2277538" y="4203536"/>
            <a:ext cx="93133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F4AA7029-5DE0-4D61-8878-8727FAC7027F}"/>
              </a:ext>
            </a:extLst>
          </p:cNvPr>
          <p:cNvCxnSpPr>
            <a:cxnSpLocks/>
          </p:cNvCxnSpPr>
          <p:nvPr/>
        </p:nvCxnSpPr>
        <p:spPr>
          <a:xfrm>
            <a:off x="3208866" y="4178141"/>
            <a:ext cx="1" cy="1728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C6704916-709C-40FB-B5C3-7EAD353B444E}"/>
              </a:ext>
            </a:extLst>
          </p:cNvPr>
          <p:cNvCxnSpPr/>
          <p:nvPr/>
        </p:nvCxnSpPr>
        <p:spPr>
          <a:xfrm flipH="1">
            <a:off x="3344333" y="4178141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A2922BDD-9598-4925-99B0-C06871D73858}"/>
              </a:ext>
            </a:extLst>
          </p:cNvPr>
          <p:cNvCxnSpPr/>
          <p:nvPr/>
        </p:nvCxnSpPr>
        <p:spPr>
          <a:xfrm flipH="1">
            <a:off x="3344333" y="4584541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F85EB16-A238-4C54-883C-0201E93D075C}"/>
              </a:ext>
            </a:extLst>
          </p:cNvPr>
          <p:cNvCxnSpPr/>
          <p:nvPr/>
        </p:nvCxnSpPr>
        <p:spPr>
          <a:xfrm flipH="1">
            <a:off x="3344333" y="5032714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82C39973-B0B9-4074-9601-FF8426BA1366}"/>
              </a:ext>
            </a:extLst>
          </p:cNvPr>
          <p:cNvCxnSpPr/>
          <p:nvPr/>
        </p:nvCxnSpPr>
        <p:spPr>
          <a:xfrm flipH="1">
            <a:off x="3344333" y="5430647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C35A07C7-747E-493D-98C8-116071F20788}"/>
              </a:ext>
            </a:extLst>
          </p:cNvPr>
          <p:cNvCxnSpPr/>
          <p:nvPr/>
        </p:nvCxnSpPr>
        <p:spPr>
          <a:xfrm flipH="1">
            <a:off x="3344333" y="587938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ál 17">
            <a:extLst>
              <a:ext uri="{FF2B5EF4-FFF2-40B4-BE49-F238E27FC236}">
                <a16:creationId xmlns:a16="http://schemas.microsoft.com/office/drawing/2014/main" id="{1C957628-26EB-463C-9950-31FCAC36D3AD}"/>
              </a:ext>
            </a:extLst>
          </p:cNvPr>
          <p:cNvSpPr/>
          <p:nvPr/>
        </p:nvSpPr>
        <p:spPr>
          <a:xfrm>
            <a:off x="3018208" y="3907052"/>
            <a:ext cx="258392" cy="25839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AB725A33-4704-4B95-8984-B7EFA4AE29BD}"/>
              </a:ext>
            </a:extLst>
          </p:cNvPr>
          <p:cNvCxnSpPr>
            <a:cxnSpLocks/>
          </p:cNvCxnSpPr>
          <p:nvPr/>
        </p:nvCxnSpPr>
        <p:spPr>
          <a:xfrm flipH="1">
            <a:off x="3276600" y="5884330"/>
            <a:ext cx="67733" cy="13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94B45720-215D-4379-B8BC-A5EA1D0745B6}"/>
              </a:ext>
            </a:extLst>
          </p:cNvPr>
          <p:cNvCxnSpPr>
            <a:cxnSpLocks/>
          </p:cNvCxnSpPr>
          <p:nvPr/>
        </p:nvCxnSpPr>
        <p:spPr>
          <a:xfrm flipH="1">
            <a:off x="3471334" y="5906141"/>
            <a:ext cx="67733" cy="13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E4095A94-2CFA-4246-9860-9952FAFFDC98}"/>
              </a:ext>
            </a:extLst>
          </p:cNvPr>
          <p:cNvCxnSpPr>
            <a:cxnSpLocks/>
          </p:cNvCxnSpPr>
          <p:nvPr/>
        </p:nvCxnSpPr>
        <p:spPr>
          <a:xfrm flipH="1">
            <a:off x="3687233" y="5912671"/>
            <a:ext cx="67733" cy="13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5160B622-5ED8-45F2-9146-E268D60AC55D}"/>
              </a:ext>
            </a:extLst>
          </p:cNvPr>
          <p:cNvCxnSpPr>
            <a:cxnSpLocks/>
          </p:cNvCxnSpPr>
          <p:nvPr/>
        </p:nvCxnSpPr>
        <p:spPr>
          <a:xfrm flipH="1">
            <a:off x="3856566" y="5919668"/>
            <a:ext cx="67733" cy="13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068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02094" y="32319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Zákon zachování energie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28" b="8280"/>
          <a:stretch/>
        </p:blipFill>
        <p:spPr>
          <a:xfrm>
            <a:off x="1931252" y="834887"/>
            <a:ext cx="8329499" cy="3800723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063552" y="4869160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Porovnejte potenciální a kinetickou energii vozíku na horské dráze v místech A, B a C.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EFE1A149-B2D9-4D3C-B283-5D167C3C3B61}"/>
              </a:ext>
            </a:extLst>
          </p:cNvPr>
          <p:cNvGrpSpPr/>
          <p:nvPr/>
        </p:nvGrpSpPr>
        <p:grpSpPr>
          <a:xfrm>
            <a:off x="4055533" y="5342467"/>
            <a:ext cx="3505200" cy="790746"/>
            <a:chOff x="4055533" y="5342467"/>
            <a:chExt cx="3505200" cy="79074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B6E796D7-F90D-4002-A5BC-95D854152662}"/>
                    </a:ext>
                  </a:extLst>
                </p:cNvPr>
                <p:cNvSpPr txBox="1"/>
                <p:nvPr/>
              </p:nvSpPr>
              <p:spPr>
                <a:xfrm>
                  <a:off x="4055533" y="5342467"/>
                  <a:ext cx="3505200" cy="39074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𝑝𝐴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𝑝𝐵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𝑝𝐶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B6E796D7-F90D-4002-A5BC-95D85415266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55533" y="5342467"/>
                  <a:ext cx="3505200" cy="390748"/>
                </a:xfrm>
                <a:prstGeom prst="rect">
                  <a:avLst/>
                </a:prstGeom>
                <a:blipFill>
                  <a:blip r:embed="rId4"/>
                  <a:stretch>
                    <a:fillRect b="-781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38E4D59A-7E83-4B5D-B584-2C65ABB1E091}"/>
                    </a:ext>
                  </a:extLst>
                </p:cNvPr>
                <p:cNvSpPr txBox="1"/>
                <p:nvPr/>
              </p:nvSpPr>
              <p:spPr>
                <a:xfrm>
                  <a:off x="4147284" y="5763881"/>
                  <a:ext cx="332169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𝑘𝐴</m:t>
                            </m:r>
                          </m:sub>
                        </m:sSub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𝑘𝐵</m:t>
                            </m:r>
                          </m:sub>
                        </m:sSub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𝑘𝐶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38E4D59A-7E83-4B5D-B584-2C65ABB1E09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47284" y="5763881"/>
                  <a:ext cx="3321698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9015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327519A-25A1-C5C3-DD20-2D593AC9883A}"/>
              </a:ext>
            </a:extLst>
          </p:cNvPr>
          <p:cNvSpPr txBox="1"/>
          <p:nvPr/>
        </p:nvSpPr>
        <p:spPr>
          <a:xfrm>
            <a:off x="702094" y="32319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Zákon zachování energie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BD50D1A-7CDC-0A45-F3DC-9BCF03AA265B}"/>
              </a:ext>
            </a:extLst>
          </p:cNvPr>
          <p:cNvSpPr txBox="1"/>
          <p:nvPr/>
        </p:nvSpPr>
        <p:spPr>
          <a:xfrm>
            <a:off x="702094" y="874643"/>
            <a:ext cx="1097042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řešení úloh o kinetické energii, potenciální energii či energii mechanické jsme poznali, že pro izolovanou soustavu těles, na která nepůsobí třecí síla, ani jiné odporové síly, platí </a:t>
            </a:r>
            <a:r>
              <a:rPr lang="cs-CZ" b="1" dirty="0"/>
              <a:t>zákon zachování mechanické energie.</a:t>
            </a:r>
          </a:p>
          <a:p>
            <a:r>
              <a:rPr lang="cs-CZ" dirty="0"/>
              <a:t>U deformovaných těles jsme předpokládali, že jsou dokonale pružná (tj. po pominutí působící síly se těleso vrátí do původního tvaru)</a:t>
            </a:r>
          </a:p>
          <a:p>
            <a:endParaRPr lang="cs-CZ" sz="800" dirty="0"/>
          </a:p>
          <a:p>
            <a:r>
              <a:rPr lang="cs-CZ" b="1" dirty="0"/>
              <a:t>Výše uvedené předpoklady pro platnost zákona o zachování mechanické energie však v praxi nejsou splněny.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4BF9E38-A3FB-A063-FD6F-8D7EA9D194F1}"/>
              </a:ext>
            </a:extLst>
          </p:cNvPr>
          <p:cNvSpPr txBox="1"/>
          <p:nvPr/>
        </p:nvSpPr>
        <p:spPr>
          <a:xfrm>
            <a:off x="702094" y="2657193"/>
            <a:ext cx="1076606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na pohybující se těleso působí třecí síly nebo odpor prostředí, jeho celková mechanická energie se postupně zmenšuje:</a:t>
            </a:r>
          </a:p>
          <a:p>
            <a:endParaRPr lang="cs-CZ" sz="800" dirty="0"/>
          </a:p>
          <a:p>
            <a:pPr marL="285750" indent="-285750">
              <a:buFontTx/>
              <a:buChar char="-"/>
            </a:pPr>
            <a:r>
              <a:rPr lang="cs-CZ" dirty="0"/>
              <a:t>Kyvadlo, není-li poháněno hodinovým strojkem postupně zmenšuje rozkyv a po určité době se zastaví</a:t>
            </a:r>
          </a:p>
          <a:p>
            <a:pPr marL="285750" indent="-285750">
              <a:buFontTx/>
              <a:buChar char="-"/>
            </a:pPr>
            <a:r>
              <a:rPr lang="cs-CZ" dirty="0"/>
              <a:t>Rychlost automobilu, který není poháněn motorem, se vlivem tření a odporu vzduchu zmenšuje, kinetická energie automobilu klesá.</a:t>
            </a:r>
          </a:p>
          <a:p>
            <a:pPr marL="285750" indent="-285750">
              <a:buFontTx/>
              <a:buChar char="-"/>
            </a:pPr>
            <a:r>
              <a:rPr lang="cs-CZ" dirty="0"/>
              <a:t>Míč, který spadne volným pádem na zem, se odrazí vždy do menší výšky, než z jaké padal. K odporu vzduchu zde přistupuje skutečnost, že míč není dokonale pružný.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BC4A643-3437-9009-611A-4115DBD77EB7}"/>
              </a:ext>
            </a:extLst>
          </p:cNvPr>
          <p:cNvSpPr txBox="1"/>
          <p:nvPr/>
        </p:nvSpPr>
        <p:spPr>
          <a:xfrm>
            <a:off x="702094" y="4993741"/>
            <a:ext cx="10837627" cy="12003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Vlivem tření, odporu prostředí, nedokonalé pružnosti těles se celková mechanická energie soustavy zmenšuje.</a:t>
            </a:r>
          </a:p>
          <a:p>
            <a:r>
              <a:rPr lang="cs-CZ" b="1" dirty="0"/>
              <a:t>To neznamená, že energie může zanikat nebo vznikat</a:t>
            </a:r>
            <a:r>
              <a:rPr lang="cs-CZ" dirty="0"/>
              <a:t>. Jestliže se zmenšuje mechanická energie soustavy, pak úbytek této energie se přeměňuje v jiné formy energie, nejčastěji na vnitřní energii těles, vlivem tření a odporu vzduchu se tělesa zahřívají.</a:t>
            </a:r>
          </a:p>
        </p:txBody>
      </p:sp>
    </p:spTree>
    <p:extLst>
      <p:ext uri="{BB962C8B-B14F-4D97-AF65-F5344CB8AC3E}">
        <p14:creationId xmlns:p14="http://schemas.microsoft.com/office/powerpoint/2010/main" val="2899858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FAE80B9-E97E-A171-2BFE-309718711089}"/>
              </a:ext>
            </a:extLst>
          </p:cNvPr>
          <p:cNvSpPr txBox="1"/>
          <p:nvPr/>
        </p:nvSpPr>
        <p:spPr>
          <a:xfrm>
            <a:off x="702094" y="32319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Zákon zachování energie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2EA6599-7C53-78E4-6F3B-B3D3E7781616}"/>
              </a:ext>
            </a:extLst>
          </p:cNvPr>
          <p:cNvSpPr txBox="1"/>
          <p:nvPr/>
        </p:nvSpPr>
        <p:spPr>
          <a:xfrm>
            <a:off x="811033" y="938254"/>
            <a:ext cx="1084557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Přeměny energie v přírodě a v technické praxi:</a:t>
            </a:r>
          </a:p>
          <a:p>
            <a:endParaRPr lang="cs-CZ" sz="800" dirty="0"/>
          </a:p>
          <a:p>
            <a:r>
              <a:rPr lang="cs-CZ" dirty="0"/>
              <a:t>Mechanická energie vody se hydroelektrárnách přeměňuje na energii elektrickou, ta se ve spotřebiči mění na energii vnitřní (vařič), energii světelnou (žárovka) nebo na energii mechanickou (elektromotor).</a:t>
            </a:r>
          </a:p>
          <a:p>
            <a:endParaRPr lang="cs-CZ" sz="800" dirty="0"/>
          </a:p>
          <a:p>
            <a:r>
              <a:rPr lang="cs-CZ" dirty="0"/>
              <a:t>V uvedených případech však neplatí zákon zachování energie, protože </a:t>
            </a:r>
            <a:r>
              <a:rPr lang="cs-CZ" b="1" dirty="0"/>
              <a:t>nejde o izolované soustavy těles</a:t>
            </a:r>
            <a:r>
              <a:rPr lang="cs-CZ" dirty="0"/>
              <a:t>. </a:t>
            </a:r>
          </a:p>
          <a:p>
            <a:r>
              <a:rPr lang="cs-CZ" dirty="0"/>
              <a:t>Například turbína poháněná proudem vody pohánějící generátor elektrické energie, přeměňuje energii vody i na překonání třecích sil, ložiska turbíny se zahřívají atd. </a:t>
            </a:r>
          </a:p>
          <a:p>
            <a:r>
              <a:rPr lang="cs-CZ" dirty="0"/>
              <a:t>Žárovka přeměňuje elektrickou energii na energii světelnou, ale přitom se i zahřívá a vzniklé teplo ze soustavy uniká.</a:t>
            </a:r>
          </a:p>
          <a:p>
            <a:endParaRPr lang="cs-CZ" sz="800" dirty="0"/>
          </a:p>
          <a:p>
            <a:r>
              <a:rPr lang="cs-CZ" dirty="0"/>
              <a:t>Při všech těchto přeměnách ale platí </a:t>
            </a:r>
            <a:r>
              <a:rPr lang="cs-CZ" b="1" dirty="0"/>
              <a:t>obecný zákon zachování energie: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A5324BF-B80A-CDA9-E6FD-7187FC81C018}"/>
              </a:ext>
            </a:extLst>
          </p:cNvPr>
          <p:cNvSpPr txBox="1"/>
          <p:nvPr/>
        </p:nvSpPr>
        <p:spPr>
          <a:xfrm>
            <a:off x="811033" y="3920003"/>
            <a:ext cx="10845579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Při všech dějích v </a:t>
            </a:r>
            <a:r>
              <a:rPr lang="cs-CZ" b="1" dirty="0"/>
              <a:t>izolované soustavě těles</a:t>
            </a:r>
            <a:r>
              <a:rPr lang="cs-CZ" dirty="0"/>
              <a:t> se mění jedna forma energie v jinou nebo přechází energie z jednoho tělesa na druhé, </a:t>
            </a:r>
            <a:r>
              <a:rPr lang="cs-CZ" b="1" dirty="0"/>
              <a:t>celková energie izolované soustavy se však nemění.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091AE7C-37B7-F059-1070-AB092A72B2AC}"/>
              </a:ext>
            </a:extLst>
          </p:cNvPr>
          <p:cNvSpPr txBox="1"/>
          <p:nvPr/>
        </p:nvSpPr>
        <p:spPr>
          <a:xfrm>
            <a:off x="811033" y="4699226"/>
            <a:ext cx="10781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Působí-li na těleso třecí síly nebo odpor prostředí, je práce vykonaná těmito silami rovna úbytku mechanické energie tělesa a současně přírůstku vnitřní energie tělesa a jeho okolí.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2E36E36-BF25-575B-7AEA-66AE4F4AFF14}"/>
              </a:ext>
            </a:extLst>
          </p:cNvPr>
          <p:cNvSpPr txBox="1"/>
          <p:nvPr/>
        </p:nvSpPr>
        <p:spPr>
          <a:xfrm>
            <a:off x="811033" y="5458081"/>
            <a:ext cx="10758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Práce a energie mají stejné jednotky. Tyto veličiny spolu těsně souvisejí, nesmíme je však navzájem zaměňovat.</a:t>
            </a:r>
          </a:p>
          <a:p>
            <a:r>
              <a:rPr lang="cs-CZ" b="1" dirty="0"/>
              <a:t>Energie charakterizuje stav soustavy </a:t>
            </a:r>
            <a:r>
              <a:rPr lang="cs-CZ" dirty="0"/>
              <a:t>– je to stavová veličina.</a:t>
            </a:r>
          </a:p>
          <a:p>
            <a:r>
              <a:rPr lang="cs-CZ" b="1" dirty="0"/>
              <a:t>Práce charakterizuje děj</a:t>
            </a:r>
            <a:r>
              <a:rPr lang="cs-CZ" dirty="0"/>
              <a:t> při němž nastává přeměna nebo přenos energie. Práce je dějová veličina.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11826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04A76EC-62EC-C55B-338D-24892BC8645F}"/>
              </a:ext>
            </a:extLst>
          </p:cNvPr>
          <p:cNvSpPr txBox="1"/>
          <p:nvPr/>
        </p:nvSpPr>
        <p:spPr>
          <a:xfrm>
            <a:off x="246490" y="302150"/>
            <a:ext cx="257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D8EFD9-4B78-FE73-6315-EA0B4367DA52}"/>
                  </a:ext>
                </a:extLst>
              </p:cNvPr>
              <p:cNvSpPr txBox="1"/>
              <p:nvPr/>
            </p:nvSpPr>
            <p:spPr>
              <a:xfrm>
                <a:off x="246490" y="753414"/>
                <a:ext cx="11433976" cy="1547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výšky  20 m spadne míč o hmotnosti 0,40 kg. Jaká je jeho potenciální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 ve výšce 20 m, jaká je jeho kinetická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sub>
                    </m:sSub>
                  </m:oMath>
                </a14:m>
                <a:r>
                  <a:rPr lang="cs-CZ" dirty="0"/>
                  <a:t> ve výšce 20 m, jaká je jeho potenciální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těsně před dopadem a jaká je jeho kinetická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těsně před dopadem na zem.</a:t>
                </a:r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D8EFD9-4B78-FE73-6315-EA0B4367DA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753414"/>
                <a:ext cx="11433976" cy="1547090"/>
              </a:xfrm>
              <a:prstGeom prst="rect">
                <a:avLst/>
              </a:prstGeom>
              <a:blipFill>
                <a:blip r:embed="rId2"/>
                <a:stretch>
                  <a:fillRect l="-426" t="-1976" b="-11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AAE1FC92-CF4B-7477-CA48-E8D6E0E97E36}"/>
              </a:ext>
            </a:extLst>
          </p:cNvPr>
          <p:cNvCxnSpPr/>
          <p:nvPr/>
        </p:nvCxnSpPr>
        <p:spPr>
          <a:xfrm>
            <a:off x="246490" y="2250165"/>
            <a:ext cx="114339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90CB4C5-7B88-E353-2D43-FF5C4F5B6734}"/>
                  </a:ext>
                </a:extLst>
              </p:cNvPr>
              <p:cNvSpPr txBox="1"/>
              <p:nvPr/>
            </p:nvSpPr>
            <p:spPr>
              <a:xfrm>
                <a:off x="263718" y="2382436"/>
                <a:ext cx="11664563" cy="30417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Tx/>
                  <a:buAutoNum type="arabicPeriod"/>
                </a:pPr>
                <a:r>
                  <a:rPr lang="cs-CZ" dirty="0"/>
                  <a:t>Potenciální energie míče ve výšce 20 m je 80 J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=0,40 . 10 . 20=80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Kinetická energie míče ve výšce 20 m je rovna 0 (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dirty="0"/>
                  <a:t>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b="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Potenciální energie míče těsně před dopadem (h=0) je rovna 0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Rychlost dopadu míče padajícího z výšky 20 m bez odporu vzduchu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2 . 20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b="0" i="1" dirty="0">
                    <a:latin typeface="+mj-lt"/>
                    <a:ea typeface="Cambria Math" panose="02040503050406030204" pitchFamily="18" charset="0"/>
                  </a:rPr>
                  <a:t> . t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. 2=20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                    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0,40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=80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                              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90CB4C5-7B88-E353-2D43-FF5C4F5B67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718" y="2382436"/>
                <a:ext cx="11664563" cy="3041730"/>
              </a:xfrm>
              <a:prstGeom prst="rect">
                <a:avLst/>
              </a:prstGeom>
              <a:blipFill>
                <a:blip r:embed="rId3"/>
                <a:stretch>
                  <a:fillRect l="-418" t="-12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75E783E9-7BA7-35BA-044F-732D72C42EE4}"/>
              </a:ext>
            </a:extLst>
          </p:cNvPr>
          <p:cNvSpPr txBox="1"/>
          <p:nvPr/>
        </p:nvSpPr>
        <p:spPr>
          <a:xfrm>
            <a:off x="246490" y="5556436"/>
            <a:ext cx="1134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Mechanická energie míče ve výšce 20 m je 80 J a těsně před dopadem na zem je také 80 J.</a:t>
            </a:r>
          </a:p>
        </p:txBody>
      </p:sp>
    </p:spTree>
    <p:extLst>
      <p:ext uri="{BB962C8B-B14F-4D97-AF65-F5344CB8AC3E}">
        <p14:creationId xmlns:p14="http://schemas.microsoft.com/office/powerpoint/2010/main" val="3614116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B24648-5170-3EE9-E397-BB75A55D3CAB}"/>
              </a:ext>
            </a:extLst>
          </p:cNvPr>
          <p:cNvSpPr txBox="1"/>
          <p:nvPr/>
        </p:nvSpPr>
        <p:spPr>
          <a:xfrm>
            <a:off x="246490" y="302150"/>
            <a:ext cx="257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72018BA-6185-F04C-9FA8-8191AFBCD720}"/>
                  </a:ext>
                </a:extLst>
              </p:cNvPr>
              <p:cNvSpPr txBox="1"/>
              <p:nvPr/>
            </p:nvSpPr>
            <p:spPr>
              <a:xfrm>
                <a:off x="246490" y="753414"/>
                <a:ext cx="1143397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výšky  20 m spadne míč o hmotnosti 0,40 kg. Během pádu na míč působí odpor vzduchu a míč dopadne na zem rychlostí o velikosti 15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Jakou práci vykonala odporová síla?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72018BA-6185-F04C-9FA8-8191AFBCD7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753414"/>
                <a:ext cx="11433976" cy="1323439"/>
              </a:xfrm>
              <a:prstGeom prst="rect">
                <a:avLst/>
              </a:prstGeom>
              <a:blipFill>
                <a:blip r:embed="rId2"/>
                <a:stretch>
                  <a:fillRect l="-426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524FD2E-B8A6-EF2C-BC4A-4AAF0053847C}"/>
              </a:ext>
            </a:extLst>
          </p:cNvPr>
          <p:cNvCxnSpPr/>
          <p:nvPr/>
        </p:nvCxnSpPr>
        <p:spPr>
          <a:xfrm>
            <a:off x="246490" y="2059341"/>
            <a:ext cx="114339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A9BE5C0-FB17-3C55-29F5-C4D92E46EA62}"/>
                  </a:ext>
                </a:extLst>
              </p:cNvPr>
              <p:cNvSpPr txBox="1"/>
              <p:nvPr/>
            </p:nvSpPr>
            <p:spPr>
              <a:xfrm>
                <a:off x="246490" y="2158785"/>
                <a:ext cx="11274949" cy="4333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Práce odporové síly je rovna úbytku mechanické energie.</a:t>
                </a:r>
              </a:p>
              <a:p>
                <a:endParaRPr lang="cs-CZ" sz="800" dirty="0"/>
              </a:p>
              <a:p>
                <a:r>
                  <a:rPr lang="cs-CZ" dirty="0"/>
                  <a:t>Potenciální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míče ve výšce 20 m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=0,40 . 10 . 20=80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Tato energie se těsně před dopadem zcela přemění na energii kinetickou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– nepočítáme-li s odporovými silami.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Rozdíl kinetické energie bez odporových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kinetické energie s odporovými silami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 roven práci odporových sil: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0,40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Odporová síla vykonala práci 35 J.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A9BE5C0-FB17-3C55-29F5-C4D92E46EA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490" y="2158785"/>
                <a:ext cx="11274949" cy="4333109"/>
              </a:xfrm>
              <a:prstGeom prst="rect">
                <a:avLst/>
              </a:prstGeom>
              <a:blipFill>
                <a:blip r:embed="rId3"/>
                <a:stretch>
                  <a:fillRect l="-432" t="-703" b="-12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70939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529D243-EB84-F8BD-80CA-496EF43D5290}"/>
              </a:ext>
            </a:extLst>
          </p:cNvPr>
          <p:cNvSpPr txBox="1"/>
          <p:nvPr/>
        </p:nvSpPr>
        <p:spPr>
          <a:xfrm>
            <a:off x="445274" y="43732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9B76D92-F803-8CF3-031C-A1EFD6691E0A}"/>
                  </a:ext>
                </a:extLst>
              </p:cNvPr>
              <p:cNvSpPr txBox="1"/>
              <p:nvPr/>
            </p:nvSpPr>
            <p:spPr>
              <a:xfrm>
                <a:off x="516835" y="962108"/>
                <a:ext cx="1125109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Míček o hmotnosti 50 g volně padá z výšky 2 m (počáteční rychlost pádu ve výšce 2 m je nulová). Po dopadu na podlahu se odrazí a vystoupí do výšky 1,5 m. Jaká část mechanické energie se přeměnila ve vnitřní energii míčku?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9B76D92-F803-8CF3-031C-A1EFD6691E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35" y="962108"/>
                <a:ext cx="11251095" cy="1323439"/>
              </a:xfrm>
              <a:prstGeom prst="rect">
                <a:avLst/>
              </a:prstGeom>
              <a:blipFill>
                <a:blip r:embed="rId2"/>
                <a:stretch>
                  <a:fillRect l="-488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1AE800F1-B734-4FE1-ABC1-0EBBEBE7C7CE}"/>
              </a:ext>
            </a:extLst>
          </p:cNvPr>
          <p:cNvCxnSpPr/>
          <p:nvPr/>
        </p:nvCxnSpPr>
        <p:spPr>
          <a:xfrm flipV="1">
            <a:off x="516835" y="2266171"/>
            <a:ext cx="11251095" cy="193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8480B3B-5A69-1568-DB35-F20732E8511D}"/>
                  </a:ext>
                </a:extLst>
              </p:cNvPr>
              <p:cNvSpPr txBox="1"/>
              <p:nvPr/>
            </p:nvSpPr>
            <p:spPr>
              <a:xfrm>
                <a:off x="516835" y="2441001"/>
                <a:ext cx="11251095" cy="667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výšce 2 m  má míček potenciální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ve výšce 1,5 m má míček potenciální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1,5</m:t>
                        </m:r>
                      </m:sub>
                    </m:sSub>
                  </m:oMath>
                </a14:m>
                <a:r>
                  <a:rPr lang="cs-CZ" dirty="0"/>
                  <a:t>. Rozdíl těchto potenciálních energií je roven vnitřní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cs-CZ" dirty="0"/>
                  <a:t>, kterou míček získal odrazem od podlahy.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8480B3B-5A69-1568-DB35-F20732E851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35" y="2441001"/>
                <a:ext cx="11251095" cy="667747"/>
              </a:xfrm>
              <a:prstGeom prst="rect">
                <a:avLst/>
              </a:prstGeom>
              <a:blipFill>
                <a:blip r:embed="rId3"/>
                <a:stretch>
                  <a:fillRect l="-488" t="-3636" b="-1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8368127-9406-5AB1-56BE-3252A86FE093}"/>
                  </a:ext>
                </a:extLst>
              </p:cNvPr>
              <p:cNvSpPr txBox="1"/>
              <p:nvPr/>
            </p:nvSpPr>
            <p:spPr>
              <a:xfrm>
                <a:off x="516835" y="3297995"/>
                <a:ext cx="11251095" cy="2064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Potenciální energie míčku ve výšce 2 m nad podlahou: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=0,05 . 10 . 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Potenciální energie míčku ve výšce 1,5 m nad podlahou: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=0,05 . 10 . 1,5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vnitřní energie míčku: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−0,75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𝟐𝟓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𝐉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8368127-9406-5AB1-56BE-3252A86FE0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835" y="3297995"/>
                <a:ext cx="11251095" cy="2064796"/>
              </a:xfrm>
              <a:prstGeom prst="rect">
                <a:avLst/>
              </a:prstGeom>
              <a:blipFill>
                <a:blip r:embed="rId4"/>
                <a:stretch>
                  <a:fillRect l="-488" t="-1475" b="-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6D1425E0-1B44-1DEB-E10E-CC12E0C74407}"/>
              </a:ext>
            </a:extLst>
          </p:cNvPr>
          <p:cNvSpPr txBox="1"/>
          <p:nvPr/>
        </p:nvSpPr>
        <p:spPr>
          <a:xfrm>
            <a:off x="4158531" y="5711226"/>
            <a:ext cx="3967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Vnitřní energie míčku se zvýšila o 0,25 J.</a:t>
            </a:r>
          </a:p>
        </p:txBody>
      </p:sp>
    </p:spTree>
    <p:extLst>
      <p:ext uri="{BB962C8B-B14F-4D97-AF65-F5344CB8AC3E}">
        <p14:creationId xmlns:p14="http://schemas.microsoft.com/office/powerpoint/2010/main" val="1362854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AFE7E10D-9289-C446-5890-C3F0C7D63961}"/>
              </a:ext>
            </a:extLst>
          </p:cNvPr>
          <p:cNvSpPr txBox="1"/>
          <p:nvPr/>
        </p:nvSpPr>
        <p:spPr>
          <a:xfrm>
            <a:off x="270333" y="29010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F8E6170-ACF4-B986-BC74-8595D8203B6F}"/>
                  </a:ext>
                </a:extLst>
              </p:cNvPr>
              <p:cNvSpPr txBox="1"/>
              <p:nvPr/>
            </p:nvSpPr>
            <p:spPr>
              <a:xfrm>
                <a:off x="270333" y="659434"/>
                <a:ext cx="11123875" cy="13503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Míček byl vyhozen svisle vzhůru rychlostí 10 m s</a:t>
                </a:r>
                <a:r>
                  <a:rPr lang="cs-CZ" baseline="30000" dirty="0"/>
                  <a:t>-1</a:t>
                </a:r>
                <a:r>
                  <a:rPr lang="cs-CZ" dirty="0"/>
                  <a:t>. V jaké výšce se hodnota potenciální energie bude rovnat hodnotě kinetické energie míčku?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pro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0F8E6170-ACF4-B986-BC74-8595D8203B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33" y="659434"/>
                <a:ext cx="11123875" cy="1350370"/>
              </a:xfrm>
              <a:prstGeom prst="rect">
                <a:avLst/>
              </a:prstGeom>
              <a:blipFill>
                <a:blip r:embed="rId2"/>
                <a:stretch>
                  <a:fillRect l="-438" t="-2252" b="-4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67CB0933-A2AB-4508-CB14-D9125A25AFA8}"/>
              </a:ext>
            </a:extLst>
          </p:cNvPr>
          <p:cNvCxnSpPr/>
          <p:nvPr/>
        </p:nvCxnSpPr>
        <p:spPr>
          <a:xfrm>
            <a:off x="410798" y="2009804"/>
            <a:ext cx="111424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3FD3A45F-DDBE-B874-85FB-77D454D4200D}"/>
              </a:ext>
            </a:extLst>
          </p:cNvPr>
          <p:cNvCxnSpPr/>
          <p:nvPr/>
        </p:nvCxnSpPr>
        <p:spPr>
          <a:xfrm>
            <a:off x="10169699" y="5573864"/>
            <a:ext cx="153460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2B54A5E1-560D-EC34-F281-891C31AC703E}"/>
              </a:ext>
            </a:extLst>
          </p:cNvPr>
          <p:cNvCxnSpPr>
            <a:cxnSpLocks/>
          </p:cNvCxnSpPr>
          <p:nvPr/>
        </p:nvCxnSpPr>
        <p:spPr>
          <a:xfrm flipV="1">
            <a:off x="10797852" y="2775005"/>
            <a:ext cx="0" cy="27670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C6B07601-992E-3BCC-F44A-ED94C89FFCFF}"/>
                  </a:ext>
                </a:extLst>
              </p:cNvPr>
              <p:cNvSpPr txBox="1"/>
              <p:nvPr/>
            </p:nvSpPr>
            <p:spPr>
              <a:xfrm>
                <a:off x="9040608" y="5239865"/>
                <a:ext cx="176518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=0 </m:t>
                      </m:r>
                      <m:r>
                        <m:rPr>
                          <m:sty m:val="p"/>
                        </m:rPr>
                        <a:rPr lang="cs-CZ" sz="11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sz="11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100" b="0" i="0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100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C6B07601-992E-3BCC-F44A-ED94C89FF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608" y="5239865"/>
                <a:ext cx="1765189" cy="2616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595BADF2-3DB0-C099-4D04-A3750BC2122F}"/>
              </a:ext>
            </a:extLst>
          </p:cNvPr>
          <p:cNvCxnSpPr>
            <a:cxnSpLocks/>
          </p:cNvCxnSpPr>
          <p:nvPr/>
        </p:nvCxnSpPr>
        <p:spPr>
          <a:xfrm>
            <a:off x="10694487" y="4281776"/>
            <a:ext cx="4283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4EA14F9-CD5B-3516-6AF5-408A64FE84F0}"/>
                  </a:ext>
                </a:extLst>
              </p:cNvPr>
              <p:cNvSpPr txBox="1"/>
              <p:nvPr/>
            </p:nvSpPr>
            <p:spPr>
              <a:xfrm>
                <a:off x="9863581" y="4210344"/>
                <a:ext cx="723563" cy="274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4EA14F9-CD5B-3516-6AF5-408A64FE8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3581" y="4210344"/>
                <a:ext cx="723563" cy="27462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D15B1257-58AC-88BE-7718-388D6B4F70A0}"/>
              </a:ext>
            </a:extLst>
          </p:cNvPr>
          <p:cNvCxnSpPr/>
          <p:nvPr/>
        </p:nvCxnSpPr>
        <p:spPr>
          <a:xfrm>
            <a:off x="11100002" y="4281776"/>
            <a:ext cx="0" cy="126028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8949302-2986-3070-2D89-FE648BC81044}"/>
                  </a:ext>
                </a:extLst>
              </p:cNvPr>
              <p:cNvSpPr txBox="1"/>
              <p:nvPr/>
            </p:nvSpPr>
            <p:spPr>
              <a:xfrm>
                <a:off x="11008561" y="4781112"/>
                <a:ext cx="41346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8949302-2986-3070-2D89-FE648BC810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8561" y="4781112"/>
                <a:ext cx="413467" cy="261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CB65D4F0-3F21-5187-E774-8EE61937EB6F}"/>
                  </a:ext>
                </a:extLst>
              </p:cNvPr>
              <p:cNvSpPr txBox="1"/>
              <p:nvPr/>
            </p:nvSpPr>
            <p:spPr>
              <a:xfrm>
                <a:off x="270356" y="2127305"/>
                <a:ext cx="8639055" cy="45661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Čas, který míček potřebuje k zastavení ve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 je stejný jako čas, po který bude míček padat z výšky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 s nulovou počáteční rychlostí a dopadovou rychlostí 10 m s</a:t>
                </a:r>
                <a:r>
                  <a:rPr lang="cs-CZ" baseline="30000" dirty="0"/>
                  <a:t>-1</a:t>
                </a:r>
                <a:r>
                  <a:rPr lang="cs-CZ" dirty="0"/>
                  <a:t>. Čas vypočteme ze vztahu pro rychlost pohybu rovnoměrně zrychleného:</a:t>
                </a:r>
              </a:p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→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Za dobu 1 s míček urazí dráhu: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10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sz="800" dirty="0"/>
              </a:p>
              <a:p>
                <a:r>
                  <a:rPr lang="cs-CZ" dirty="0"/>
                  <a:t>Při padání míčku je úbytek potenciální energie roven přírůstku energie kinetické – viz zákon zachování mechanické energie. Z toho plyne, že hodnota potenciální energie se bude rovnat hodnotě kinetické energie právě v polovině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. Tedy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Hodnota potenciální energie bude rovna hodnotě kinetické energie ve výšce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𝒉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</m:oMath>
                </a14:m>
                <a:r>
                  <a:rPr lang="cs-CZ" b="1" dirty="0"/>
                  <a:t>.</a:t>
                </a:r>
              </a:p>
              <a:p>
                <a:endParaRPr lang="cs-CZ" b="1" dirty="0"/>
              </a:p>
              <a:p>
                <a:r>
                  <a:rPr lang="cs-CZ" dirty="0"/>
                  <a:t>Ověřte výsledek výpočtem pro těleso o hmotnosti 1 kg, 2 kg, 3 kg.</a:t>
                </a:r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CB65D4F0-3F21-5187-E774-8EE61937EB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56" y="2127305"/>
                <a:ext cx="8639055" cy="4566186"/>
              </a:xfrm>
              <a:prstGeom prst="rect">
                <a:avLst/>
              </a:prstGeom>
              <a:blipFill>
                <a:blip r:embed="rId6"/>
                <a:stretch>
                  <a:fillRect l="-564" t="-801" r="-1058" b="-12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ál 22">
            <a:extLst>
              <a:ext uri="{FF2B5EF4-FFF2-40B4-BE49-F238E27FC236}">
                <a16:creationId xmlns:a16="http://schemas.microsoft.com/office/drawing/2014/main" id="{264F046B-DE44-26FA-E7E9-E66AD768F9C9}"/>
              </a:ext>
            </a:extLst>
          </p:cNvPr>
          <p:cNvSpPr/>
          <p:nvPr/>
        </p:nvSpPr>
        <p:spPr>
          <a:xfrm>
            <a:off x="10730259" y="5390983"/>
            <a:ext cx="151075" cy="151075"/>
          </a:xfrm>
          <a:prstGeom prst="ellipse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A8730EE3-3572-99F5-95E8-22BAE88FB9C0}"/>
              </a:ext>
            </a:extLst>
          </p:cNvPr>
          <p:cNvCxnSpPr>
            <a:cxnSpLocks/>
          </p:cNvCxnSpPr>
          <p:nvPr/>
        </p:nvCxnSpPr>
        <p:spPr>
          <a:xfrm>
            <a:off x="10692497" y="3031432"/>
            <a:ext cx="860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9B796EC9-9FBE-4F60-2450-71EF84D5D3A1}"/>
              </a:ext>
            </a:extLst>
          </p:cNvPr>
          <p:cNvCxnSpPr>
            <a:cxnSpLocks/>
          </p:cNvCxnSpPr>
          <p:nvPr/>
        </p:nvCxnSpPr>
        <p:spPr>
          <a:xfrm>
            <a:off x="11422028" y="3015529"/>
            <a:ext cx="0" cy="252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004167D-B6D5-A835-3C18-4DAC9E9AF806}"/>
                  </a:ext>
                </a:extLst>
              </p:cNvPr>
              <p:cNvSpPr txBox="1"/>
              <p:nvPr/>
            </p:nvSpPr>
            <p:spPr>
              <a:xfrm>
                <a:off x="11394208" y="4281776"/>
                <a:ext cx="61225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004167D-B6D5-A835-3C18-4DAC9E9AF8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4208" y="4281776"/>
                <a:ext cx="612251" cy="26161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FFD9727E-C08E-BF55-8003-DB5A4C09C586}"/>
              </a:ext>
            </a:extLst>
          </p:cNvPr>
          <p:cNvCxnSpPr/>
          <p:nvPr/>
        </p:nvCxnSpPr>
        <p:spPr>
          <a:xfrm>
            <a:off x="11114891" y="3003604"/>
            <a:ext cx="0" cy="126028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F70E67B2-AEDB-EB88-E28A-6448585FA343}"/>
                  </a:ext>
                </a:extLst>
              </p:cNvPr>
              <p:cNvSpPr txBox="1"/>
              <p:nvPr/>
            </p:nvSpPr>
            <p:spPr>
              <a:xfrm>
                <a:off x="11008561" y="3633745"/>
                <a:ext cx="41346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F70E67B2-AEDB-EB88-E28A-6448585FA3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8561" y="3633745"/>
                <a:ext cx="413467" cy="261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4556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CB47EB-7CDC-23C9-F73B-8DC1DFF6616D}"/>
              </a:ext>
            </a:extLst>
          </p:cNvPr>
          <p:cNvSpPr txBox="1"/>
          <p:nvPr/>
        </p:nvSpPr>
        <p:spPr>
          <a:xfrm>
            <a:off x="262394" y="294198"/>
            <a:ext cx="3371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 příkladu na předchozím snímku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2B18F586-8B31-AE91-15E9-B3D15EE1DAF5}"/>
              </a:ext>
            </a:extLst>
          </p:cNvPr>
          <p:cNvCxnSpPr/>
          <p:nvPr/>
        </p:nvCxnSpPr>
        <p:spPr>
          <a:xfrm>
            <a:off x="906441" y="4611755"/>
            <a:ext cx="153460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C7E26D91-EB47-CA5E-CB84-3AEFB19ABC7E}"/>
              </a:ext>
            </a:extLst>
          </p:cNvPr>
          <p:cNvCxnSpPr>
            <a:cxnSpLocks/>
          </p:cNvCxnSpPr>
          <p:nvPr/>
        </p:nvCxnSpPr>
        <p:spPr>
          <a:xfrm flipV="1">
            <a:off x="1534594" y="1812896"/>
            <a:ext cx="0" cy="27670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446B8799-F898-1693-2D76-E4E042F9C7CD}"/>
              </a:ext>
            </a:extLst>
          </p:cNvPr>
          <p:cNvCxnSpPr>
            <a:cxnSpLocks/>
          </p:cNvCxnSpPr>
          <p:nvPr/>
        </p:nvCxnSpPr>
        <p:spPr>
          <a:xfrm>
            <a:off x="1431229" y="3319667"/>
            <a:ext cx="4283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0B5F947-A086-F22A-63DD-7108D9318F48}"/>
                  </a:ext>
                </a:extLst>
              </p:cNvPr>
              <p:cNvSpPr txBox="1"/>
              <p:nvPr/>
            </p:nvSpPr>
            <p:spPr>
              <a:xfrm>
                <a:off x="600323" y="3248235"/>
                <a:ext cx="723563" cy="274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1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1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0B5F947-A086-F22A-63DD-7108D9318F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23" y="3248235"/>
                <a:ext cx="723563" cy="27462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F0906A18-8378-8161-3221-2791D4284E64}"/>
              </a:ext>
            </a:extLst>
          </p:cNvPr>
          <p:cNvCxnSpPr/>
          <p:nvPr/>
        </p:nvCxnSpPr>
        <p:spPr>
          <a:xfrm>
            <a:off x="1836744" y="3319667"/>
            <a:ext cx="0" cy="126028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>
            <a:extLst>
              <a:ext uri="{FF2B5EF4-FFF2-40B4-BE49-F238E27FC236}">
                <a16:creationId xmlns:a16="http://schemas.microsoft.com/office/drawing/2014/main" id="{4734DEB0-A466-5302-C5E5-C048B36A0A73}"/>
              </a:ext>
            </a:extLst>
          </p:cNvPr>
          <p:cNvSpPr/>
          <p:nvPr/>
        </p:nvSpPr>
        <p:spPr>
          <a:xfrm>
            <a:off x="1456042" y="1921019"/>
            <a:ext cx="151075" cy="151075"/>
          </a:xfrm>
          <a:prstGeom prst="ellipse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91BD618F-A64D-89E7-EBA4-7DAE4DA7874A}"/>
              </a:ext>
            </a:extLst>
          </p:cNvPr>
          <p:cNvCxnSpPr>
            <a:cxnSpLocks/>
          </p:cNvCxnSpPr>
          <p:nvPr/>
        </p:nvCxnSpPr>
        <p:spPr>
          <a:xfrm>
            <a:off x="1429239" y="2069323"/>
            <a:ext cx="860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D9DC9856-F3DC-62EB-5222-587B054E3373}"/>
              </a:ext>
            </a:extLst>
          </p:cNvPr>
          <p:cNvCxnSpPr>
            <a:cxnSpLocks/>
          </p:cNvCxnSpPr>
          <p:nvPr/>
        </p:nvCxnSpPr>
        <p:spPr>
          <a:xfrm>
            <a:off x="2158770" y="2053420"/>
            <a:ext cx="0" cy="252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C1C06E63-AF0A-DFDD-B324-24F6A549827B}"/>
                  </a:ext>
                </a:extLst>
              </p:cNvPr>
              <p:cNvSpPr txBox="1"/>
              <p:nvPr/>
            </p:nvSpPr>
            <p:spPr>
              <a:xfrm>
                <a:off x="1592242" y="1824038"/>
                <a:ext cx="100981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100" b="0" i="1" smtClean="0">
                          <a:latin typeface="Cambria Math" panose="02040503050406030204" pitchFamily="18" charset="0"/>
                        </a:rPr>
                        <m:t>=10</m:t>
                      </m:r>
                      <m:r>
                        <a:rPr lang="cs-CZ" sz="11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1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1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C1C06E63-AF0A-DFDD-B324-24F6A54982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2242" y="1824038"/>
                <a:ext cx="1009813" cy="2616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201F28E-924D-66E9-D9C3-3735F480D66E}"/>
              </a:ext>
            </a:extLst>
          </p:cNvPr>
          <p:cNvCxnSpPr/>
          <p:nvPr/>
        </p:nvCxnSpPr>
        <p:spPr>
          <a:xfrm>
            <a:off x="1851633" y="2041495"/>
            <a:ext cx="0" cy="126028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8233C23-8986-F83E-9842-FDDF8F9D2402}"/>
                  </a:ext>
                </a:extLst>
              </p:cNvPr>
              <p:cNvSpPr txBox="1"/>
              <p:nvPr/>
            </p:nvSpPr>
            <p:spPr>
              <a:xfrm>
                <a:off x="1836744" y="2501883"/>
                <a:ext cx="544664" cy="3351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1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1100" dirty="0"/>
                  <a:t>=5 m</a:t>
                </a:r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8233C23-8986-F83E-9842-FDDF8F9D24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744" y="2501883"/>
                <a:ext cx="544664" cy="335156"/>
              </a:xfrm>
              <a:prstGeom prst="rect">
                <a:avLst/>
              </a:prstGeom>
              <a:blipFill>
                <a:blip r:embed="rId4"/>
                <a:stretch>
                  <a:fillRect b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6CF5A0E-CC17-5EA5-516F-2E3E8DC29E53}"/>
                  </a:ext>
                </a:extLst>
              </p:cNvPr>
              <p:cNvSpPr txBox="1"/>
              <p:nvPr/>
            </p:nvSpPr>
            <p:spPr>
              <a:xfrm>
                <a:off x="2919093" y="989937"/>
                <a:ext cx="2862465" cy="3820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Ověření výsledku pro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sz="1600" dirty="0"/>
                  <a:t>,</a:t>
                </a:r>
              </a:p>
              <a:p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sz="1600" dirty="0"/>
                  <a:t>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sz="1600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𝑔𝑡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. 1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 </a:t>
                </a:r>
              </a:p>
              <a:p>
                <a:endParaRPr lang="cs-CZ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=1 . 10 . 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5 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=50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. 1 . 100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=50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</m:oMath>
                  </m:oMathPara>
                </a14:m>
                <a:endParaRPr lang="cs-CZ" sz="1400" b="1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A6CF5A0E-CC17-5EA5-516F-2E3E8DC29E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093" y="989937"/>
                <a:ext cx="2862465" cy="3820598"/>
              </a:xfrm>
              <a:prstGeom prst="rect">
                <a:avLst/>
              </a:prstGeom>
              <a:blipFill>
                <a:blip r:embed="rId5"/>
                <a:stretch>
                  <a:fillRect l="-1279" t="-4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42F8A6D2-0BCF-F545-6D05-93F01925D26E}"/>
                  </a:ext>
                </a:extLst>
              </p:cNvPr>
              <p:cNvSpPr txBox="1"/>
              <p:nvPr/>
            </p:nvSpPr>
            <p:spPr>
              <a:xfrm>
                <a:off x="1836744" y="3782230"/>
                <a:ext cx="544664" cy="3351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1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1100" dirty="0"/>
                  <a:t>=5 m</a:t>
                </a:r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42F8A6D2-0BCF-F545-6D05-93F01925D2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744" y="3782230"/>
                <a:ext cx="544664" cy="335156"/>
              </a:xfrm>
              <a:prstGeom prst="rect">
                <a:avLst/>
              </a:prstGeom>
              <a:blipFill>
                <a:blip r:embed="rId4"/>
                <a:stretch>
                  <a:fillRect b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1C26CFDD-F2C3-75D0-645F-6F7A309B2D97}"/>
              </a:ext>
            </a:extLst>
          </p:cNvPr>
          <p:cNvCxnSpPr/>
          <p:nvPr/>
        </p:nvCxnSpPr>
        <p:spPr>
          <a:xfrm>
            <a:off x="2919088" y="1741334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A1078120-C0A6-EAC4-1B8A-2B6246EECF4C}"/>
              </a:ext>
            </a:extLst>
          </p:cNvPr>
          <p:cNvCxnSpPr/>
          <p:nvPr/>
        </p:nvCxnSpPr>
        <p:spPr>
          <a:xfrm>
            <a:off x="2919089" y="4206244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FDA56599-E33D-E2F1-EF8C-58C169D6E26D}"/>
              </a:ext>
            </a:extLst>
          </p:cNvPr>
          <p:cNvCxnSpPr/>
          <p:nvPr/>
        </p:nvCxnSpPr>
        <p:spPr>
          <a:xfrm>
            <a:off x="2919087" y="2949938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8E609F2-3CE7-58FD-7A02-4DD62A681DE0}"/>
                  </a:ext>
                </a:extLst>
              </p:cNvPr>
              <p:cNvSpPr txBox="1"/>
              <p:nvPr/>
            </p:nvSpPr>
            <p:spPr>
              <a:xfrm>
                <a:off x="5916735" y="1005839"/>
                <a:ext cx="2862465" cy="3801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Ověření výsledku pro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sz="1600" dirty="0"/>
                  <a:t>,</a:t>
                </a:r>
              </a:p>
              <a:p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sz="1600" dirty="0"/>
                  <a:t>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sz="1600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𝑔𝑡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. 1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 </a:t>
                </a:r>
              </a:p>
              <a:p>
                <a:endParaRPr lang="cs-CZ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=2 . 10 . 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5 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=100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. 2 . 100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</m:oMath>
                  </m:oMathPara>
                </a14:m>
                <a:endParaRPr lang="cs-CZ" sz="1400" b="1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8E609F2-3CE7-58FD-7A02-4DD62A681D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6735" y="1005839"/>
                <a:ext cx="2862465" cy="3801297"/>
              </a:xfrm>
              <a:prstGeom prst="rect">
                <a:avLst/>
              </a:prstGeom>
              <a:blipFill>
                <a:blip r:embed="rId6"/>
                <a:stretch>
                  <a:fillRect l="-1279" t="-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B027340A-669B-F9D1-CC5B-788728F7D91F}"/>
              </a:ext>
            </a:extLst>
          </p:cNvPr>
          <p:cNvCxnSpPr/>
          <p:nvPr/>
        </p:nvCxnSpPr>
        <p:spPr>
          <a:xfrm>
            <a:off x="5916730" y="1757236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6B3EB5F6-DE86-D998-F166-E0EF5D52247F}"/>
              </a:ext>
            </a:extLst>
          </p:cNvPr>
          <p:cNvCxnSpPr/>
          <p:nvPr/>
        </p:nvCxnSpPr>
        <p:spPr>
          <a:xfrm>
            <a:off x="5916731" y="4222146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3321B35-A2A8-2E7E-3556-C4C306E836D0}"/>
              </a:ext>
            </a:extLst>
          </p:cNvPr>
          <p:cNvCxnSpPr/>
          <p:nvPr/>
        </p:nvCxnSpPr>
        <p:spPr>
          <a:xfrm>
            <a:off x="5916729" y="2965840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54741547-F547-0FF9-C9BE-80CC411DCC2B}"/>
                  </a:ext>
                </a:extLst>
              </p:cNvPr>
              <p:cNvSpPr txBox="1"/>
              <p:nvPr/>
            </p:nvSpPr>
            <p:spPr>
              <a:xfrm>
                <a:off x="8924023" y="989937"/>
                <a:ext cx="2862465" cy="3801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Ověření výsledku pro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sz="1600" dirty="0"/>
                  <a:t>,</a:t>
                </a:r>
              </a:p>
              <a:p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sz="1600" dirty="0"/>
                  <a:t>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cs-CZ" sz="1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sz="1600" b="0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14:m>
                  <m:oMath xmlns:m="http://schemas.openxmlformats.org/officeDocument/2006/math"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𝑔𝑡</m:t>
                    </m:r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. 1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sz="14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400" b="0" i="0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1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400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400" dirty="0"/>
                  <a:t> </a:t>
                </a:r>
              </a:p>
              <a:p>
                <a:endParaRPr lang="cs-CZ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=5 . 10 . 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5 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=250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 . 5 . 100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sz="1400" b="0" i="0" smtClean="0">
                          <a:latin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sz="1400" dirty="0"/>
              </a:p>
              <a:p>
                <a:endParaRPr lang="cs-CZ" sz="1400" dirty="0"/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sz="1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cs-CZ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</m:oMath>
                  </m:oMathPara>
                </a14:m>
                <a:endParaRPr lang="cs-CZ" sz="1400" b="1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54741547-F547-0FF9-C9BE-80CC411DCC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4023" y="989937"/>
                <a:ext cx="2862465" cy="3801297"/>
              </a:xfrm>
              <a:prstGeom prst="rect">
                <a:avLst/>
              </a:prstGeom>
              <a:blipFill>
                <a:blip r:embed="rId7"/>
                <a:stretch>
                  <a:fillRect l="-1279" t="-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C5DD2933-62A8-434F-58DA-F2E34B128CE1}"/>
              </a:ext>
            </a:extLst>
          </p:cNvPr>
          <p:cNvCxnSpPr/>
          <p:nvPr/>
        </p:nvCxnSpPr>
        <p:spPr>
          <a:xfrm>
            <a:off x="8924018" y="1741334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886B26A0-4081-9B07-0908-CD10877C3F9D}"/>
              </a:ext>
            </a:extLst>
          </p:cNvPr>
          <p:cNvCxnSpPr/>
          <p:nvPr/>
        </p:nvCxnSpPr>
        <p:spPr>
          <a:xfrm>
            <a:off x="8924019" y="4206244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119393C4-1AC6-BEE8-D9AB-039C22C4E7F8}"/>
              </a:ext>
            </a:extLst>
          </p:cNvPr>
          <p:cNvCxnSpPr/>
          <p:nvPr/>
        </p:nvCxnSpPr>
        <p:spPr>
          <a:xfrm>
            <a:off x="8924017" y="2949938"/>
            <a:ext cx="28624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1702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56ECD9-AE61-6336-A6C4-F240D280224E}"/>
              </a:ext>
            </a:extLst>
          </p:cNvPr>
          <p:cNvSpPr txBox="1"/>
          <p:nvPr/>
        </p:nvSpPr>
        <p:spPr>
          <a:xfrm>
            <a:off x="5690483" y="3339548"/>
            <a:ext cx="811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052501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1" r="1"/>
          <a:stretch/>
        </p:blipFill>
        <p:spPr>
          <a:xfrm>
            <a:off x="1687060" y="248867"/>
            <a:ext cx="4408940" cy="576925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418" y="266265"/>
            <a:ext cx="4402112" cy="5755023"/>
          </a:xfrm>
          <a:prstGeom prst="rect">
            <a:avLst/>
          </a:prstGeom>
        </p:spPr>
      </p:pic>
      <p:cxnSp>
        <p:nvCxnSpPr>
          <p:cNvPr id="5" name="Přímá spojnice 4"/>
          <p:cNvCxnSpPr/>
          <p:nvPr/>
        </p:nvCxnSpPr>
        <p:spPr>
          <a:xfrm flipH="1">
            <a:off x="6177530" y="266265"/>
            <a:ext cx="7888" cy="575502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2192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3512" y="26064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Zopakujte si …..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" t="25327" r="864" b="7538"/>
          <a:stretch/>
        </p:blipFill>
        <p:spPr>
          <a:xfrm>
            <a:off x="2567608" y="697704"/>
            <a:ext cx="5616624" cy="95100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" r="-1"/>
          <a:stretch/>
        </p:blipFill>
        <p:spPr>
          <a:xfrm>
            <a:off x="2567608" y="1648706"/>
            <a:ext cx="5796000" cy="518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49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3512" y="18864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Zákon zachování mechanické energie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24" t="5815" r="6754" b="2948"/>
          <a:stretch/>
        </p:blipFill>
        <p:spPr>
          <a:xfrm>
            <a:off x="6672064" y="908721"/>
            <a:ext cx="3613352" cy="334049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775520" y="908720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Přeměna potenciální energie v kinetickou při</a:t>
            </a:r>
          </a:p>
          <a:p>
            <a:pPr algn="ctr"/>
            <a:r>
              <a:rPr lang="cs-CZ" dirty="0"/>
              <a:t>VOLNÉM PÁDU.</a:t>
            </a:r>
          </a:p>
          <a:p>
            <a:r>
              <a:rPr lang="cs-CZ" dirty="0"/>
              <a:t>Hmotnost padajícího tělesa je 1 kg a padá z výšky 45 m nad povrchem Země.</a:t>
            </a:r>
          </a:p>
          <a:p>
            <a:endParaRPr lang="cs-CZ" dirty="0"/>
          </a:p>
          <a:p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6862354" y="252504"/>
                <a:ext cx="1825934" cy="610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𝒉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2354" y="252504"/>
                <a:ext cx="1825934" cy="61093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1847528" y="2109049"/>
            <a:ext cx="48965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904312" y="373306"/>
                <a:ext cx="10223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𝒗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𝒈𝒕</m:t>
                    </m:r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4312" y="373306"/>
                <a:ext cx="1022348" cy="369332"/>
              </a:xfrm>
              <a:prstGeom prst="rect">
                <a:avLst/>
              </a:prstGeom>
              <a:blipFill>
                <a:blip r:embed="rId5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820828" y="4437112"/>
                <a:ext cx="8595652" cy="23157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 </m:t>
                    </m:r>
                  </m:oMath>
                </a14:m>
                <a:r>
                  <a:rPr lang="cs-CZ" dirty="0"/>
                  <a:t> a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ve výšce 25 m: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𝑔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h</m:t>
                      </m:r>
                      <m:r>
                        <a:rPr lang="cs-CZ" i="1">
                          <a:latin typeface="Cambria Math"/>
                        </a:rPr>
                        <m:t>=1.10.25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J</m:t>
                      </m:r>
                      <m:r>
                        <a:rPr lang="cs-CZ" i="1">
                          <a:latin typeface="Cambria Math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𝐸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∙1∙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J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=200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Celková mechanická energie je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𝑬</m:t>
                    </m:r>
                    <m:r>
                      <a:rPr lang="cs-CZ" b="1" i="1">
                        <a:latin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</a:rPr>
                      <m:t>𝟐𝟓𝟎</m:t>
                    </m:r>
                    <m:r>
                      <a:rPr lang="cs-CZ" b="1" i="1">
                        <a:latin typeface="Cambria Math"/>
                      </a:rPr>
                      <m:t> </m:t>
                    </m:r>
                    <m:r>
                      <a:rPr lang="cs-CZ" b="1">
                        <a:latin typeface="Cambria Math"/>
                      </a:rPr>
                      <m:t>𝐉</m:t>
                    </m:r>
                    <m:r>
                      <a:rPr lang="cs-CZ" b="1">
                        <a:latin typeface="Cambria Math"/>
                      </a:rPr>
                      <m:t>+</m:t>
                    </m:r>
                    <m:r>
                      <a:rPr lang="cs-CZ" b="1">
                        <a:latin typeface="Cambria Math"/>
                      </a:rPr>
                      <m:t>𝟐𝟎𝟎</m:t>
                    </m:r>
                    <m:r>
                      <a:rPr lang="cs-CZ" b="1">
                        <a:latin typeface="Cambria Math"/>
                      </a:rPr>
                      <m:t> </m:t>
                    </m:r>
                    <m:r>
                      <a:rPr lang="cs-CZ" b="1">
                        <a:latin typeface="Cambria Math"/>
                      </a:rPr>
                      <m:t>𝐉</m:t>
                    </m:r>
                    <m:r>
                      <a:rPr lang="cs-CZ" b="1">
                        <a:latin typeface="Cambria Math"/>
                      </a:rPr>
                      <m:t>=</m:t>
                    </m:r>
                    <m:r>
                      <a:rPr lang="cs-CZ" b="1">
                        <a:latin typeface="Cambria Math"/>
                      </a:rPr>
                      <m:t>𝟒𝟓𝟎</m:t>
                    </m:r>
                    <m:r>
                      <a:rPr lang="cs-CZ" b="1">
                        <a:latin typeface="Cambria Math"/>
                      </a:rPr>
                      <m:t> </m:t>
                    </m:r>
                    <m:r>
                      <a:rPr lang="cs-CZ" b="1">
                        <a:latin typeface="Cambria Math"/>
                      </a:rPr>
                      <m:t>𝐉</m:t>
                    </m:r>
                  </m:oMath>
                </a14:m>
                <a:endParaRPr lang="cs-CZ" dirty="0"/>
              </a:p>
              <a:p>
                <a:r>
                  <a:rPr lang="cs-CZ" dirty="0"/>
                  <a:t>Počáteční potenciální energie se postupně mění v energii kinetickou, ale celková mechanická energie se nemění.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0828" y="4437112"/>
                <a:ext cx="8595652" cy="2315762"/>
              </a:xfrm>
              <a:prstGeom prst="rect">
                <a:avLst/>
              </a:prstGeom>
              <a:blipFill>
                <a:blip r:embed="rId6"/>
                <a:stretch>
                  <a:fillRect l="-638" t="-1316" b="-31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29" y="2167678"/>
            <a:ext cx="4975879" cy="1788483"/>
          </a:xfrm>
          <a:prstGeom prst="rect">
            <a:avLst/>
          </a:prstGeom>
        </p:spPr>
      </p:pic>
      <p:grpSp>
        <p:nvGrpSpPr>
          <p:cNvPr id="29" name="Skupina 28"/>
          <p:cNvGrpSpPr/>
          <p:nvPr/>
        </p:nvGrpSpPr>
        <p:grpSpPr>
          <a:xfrm>
            <a:off x="1703512" y="3501008"/>
            <a:ext cx="216024" cy="1152128"/>
            <a:chOff x="179512" y="3501008"/>
            <a:chExt cx="216024" cy="1152128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179512" y="4653136"/>
              <a:ext cx="144016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flipV="1">
              <a:off x="179512" y="3501008"/>
              <a:ext cx="0" cy="115212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/>
            <p:nvPr/>
          </p:nvCxnSpPr>
          <p:spPr>
            <a:xfrm>
              <a:off x="179512" y="3501008"/>
              <a:ext cx="216024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24623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862</Words>
  <Application>Microsoft Office PowerPoint</Application>
  <PresentationFormat>Širokoúhlá obrazovka</PresentationFormat>
  <Paragraphs>194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Motiv Office</vt:lpstr>
      <vt:lpstr>Zákon zachování energie (Fyz45)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Zákon zachování energie</dc:title>
  <dc:creator>Karel Sixl</dc:creator>
  <cp:lastModifiedBy>Karel Sixl</cp:lastModifiedBy>
  <cp:revision>37</cp:revision>
  <dcterms:created xsi:type="dcterms:W3CDTF">2023-11-25T18:39:21Z</dcterms:created>
  <dcterms:modified xsi:type="dcterms:W3CDTF">2025-12-05T08:24:56Z</dcterms:modified>
</cp:coreProperties>
</file>