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C770AB4F-F584-4D54-88E3-C46BE32AFD8F}" type="datetimeFigureOut">
              <a:rPr lang="cs-CZ" smtClean="0"/>
              <a:pPr/>
              <a:t>10.1.2012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13AE387F-D437-4E86-88D4-C1FC2322A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AB4F-F584-4D54-88E3-C46BE32AFD8F}" type="datetimeFigureOut">
              <a:rPr lang="cs-CZ" smtClean="0"/>
              <a:pPr/>
              <a:t>10.1.2012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387F-D437-4E86-88D4-C1FC2322A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AB4F-F584-4D54-88E3-C46BE32AFD8F}" type="datetimeFigureOut">
              <a:rPr lang="cs-CZ" smtClean="0"/>
              <a:pPr/>
              <a:t>10.1.2012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387F-D437-4E86-88D4-C1FC2322A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AB4F-F584-4D54-88E3-C46BE32AFD8F}" type="datetimeFigureOut">
              <a:rPr lang="cs-CZ" smtClean="0"/>
              <a:pPr/>
              <a:t>10.1.2012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387F-D437-4E86-88D4-C1FC2322A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770AB4F-F584-4D54-88E3-C46BE32AFD8F}" type="datetimeFigureOut">
              <a:rPr lang="cs-CZ" smtClean="0"/>
              <a:pPr/>
              <a:t>10.1.2012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3AE387F-D437-4E86-88D4-C1FC2322A11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C770AB4F-F584-4D54-88E3-C46BE32AFD8F}" type="datetimeFigureOut">
              <a:rPr lang="cs-CZ" smtClean="0"/>
              <a:pPr/>
              <a:t>10.1.2012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13AE387F-D437-4E86-88D4-C1FC2322A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AB4F-F584-4D54-88E3-C46BE32AFD8F}" type="datetimeFigureOut">
              <a:rPr lang="cs-CZ" smtClean="0"/>
              <a:pPr/>
              <a:t>10.1.2012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387F-D437-4E86-88D4-C1FC2322A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AB4F-F584-4D54-88E3-C46BE32AFD8F}" type="datetimeFigureOut">
              <a:rPr lang="cs-CZ" smtClean="0"/>
              <a:pPr/>
              <a:t>10.1.2012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387F-D437-4E86-88D4-C1FC2322A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AB4F-F584-4D54-88E3-C46BE32AFD8F}" type="datetimeFigureOut">
              <a:rPr lang="cs-CZ" smtClean="0"/>
              <a:pPr/>
              <a:t>10.1.2012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387F-D437-4E86-88D4-C1FC2322A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AB4F-F584-4D54-88E3-C46BE32AFD8F}" type="datetimeFigureOut">
              <a:rPr lang="cs-CZ" smtClean="0"/>
              <a:pPr/>
              <a:t>10.1.2012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387F-D437-4E86-88D4-C1FC2322A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0AB4F-F584-4D54-88E3-C46BE32AFD8F}" type="datetimeFigureOut">
              <a:rPr lang="cs-CZ" smtClean="0"/>
              <a:pPr/>
              <a:t>10.1.2012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E387F-D437-4E86-88D4-C1FC2322A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C770AB4F-F584-4D54-88E3-C46BE32AFD8F}" type="datetimeFigureOut">
              <a:rPr lang="cs-CZ" smtClean="0"/>
              <a:pPr/>
              <a:t>10.1.2012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13AE387F-D437-4E86-88D4-C1FC2322A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Další interpunkční znaménka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tečka, středník,otazník, vykřičník,       dvojtečka, uvozovky,pomlčka, spojovník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Tečka (.)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označení </a:t>
            </a:r>
            <a:r>
              <a:rPr lang="cs-CZ" b="1" dirty="0" smtClean="0"/>
              <a:t>konce věty </a:t>
            </a:r>
            <a:r>
              <a:rPr lang="cs-CZ" dirty="0" smtClean="0"/>
              <a:t>– především oznamovací (ale lze i rozkazovací a přací, pokud nejsou zvlášť důrazné)</a:t>
            </a:r>
          </a:p>
          <a:p>
            <a:r>
              <a:rPr lang="cs-CZ" b="1" dirty="0" smtClean="0"/>
              <a:t>nápisy a nadpisy – </a:t>
            </a:r>
            <a:r>
              <a:rPr lang="cs-CZ" dirty="0" smtClean="0"/>
              <a:t>pokud jsou součástí textu:</a:t>
            </a:r>
          </a:p>
          <a:p>
            <a:pPr>
              <a:buNone/>
            </a:pPr>
            <a:r>
              <a:rPr lang="cs-CZ" b="1" dirty="0" smtClean="0"/>
              <a:t> </a:t>
            </a:r>
            <a:r>
              <a:rPr lang="cs-CZ" i="1" dirty="0" smtClean="0"/>
              <a:t>  Pán prstenů. Díl 3. Návrat krále.</a:t>
            </a:r>
            <a:endParaRPr lang="cs-CZ" dirty="0" smtClean="0"/>
          </a:p>
          <a:p>
            <a:pPr>
              <a:buNone/>
            </a:pPr>
            <a:r>
              <a:rPr lang="cs-CZ" b="1" u="sng" dirty="0" smtClean="0"/>
              <a:t>POZOR !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Tečku </a:t>
            </a:r>
            <a:r>
              <a:rPr lang="cs-CZ" b="1" u="sng" dirty="0" smtClean="0"/>
              <a:t>nepíšeme</a:t>
            </a:r>
            <a:r>
              <a:rPr lang="cs-CZ" dirty="0" smtClean="0"/>
              <a:t> za nadpisy a nápisy, pokud jsou graficky odděleny (např. samostatný řádek), na adresách, vizitkách, za daty v dopise, v tabulkách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Středník (;)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výraznější předěl v </a:t>
            </a:r>
            <a:r>
              <a:rPr lang="cs-CZ" b="1" dirty="0" smtClean="0"/>
              <a:t>složitějších souvětích </a:t>
            </a:r>
            <a:r>
              <a:rPr lang="cs-CZ" dirty="0" smtClean="0"/>
              <a:t>nebo při </a:t>
            </a:r>
            <a:r>
              <a:rPr lang="cs-CZ" b="1" dirty="0" smtClean="0"/>
              <a:t>výčtu</a:t>
            </a:r>
            <a:r>
              <a:rPr lang="cs-CZ" dirty="0" smtClean="0"/>
              <a:t> v rámci větší skupiny:</a:t>
            </a:r>
          </a:p>
          <a:p>
            <a:pPr>
              <a:buNone/>
            </a:pPr>
            <a:r>
              <a:rPr lang="cs-CZ" i="1" dirty="0" smtClean="0"/>
              <a:t>Mezi volitelné jazykové semináře, do kterých se mohou studenti zapsat, patří semináře angličtiny a němčiny; francouzštiny, španělštiny a italštiny; klasické řečtiny a latiny.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mezi </a:t>
            </a:r>
            <a:r>
              <a:rPr lang="cs-CZ" b="1" dirty="0" smtClean="0"/>
              <a:t>desetinnými čísly</a:t>
            </a:r>
            <a:r>
              <a:rPr lang="cs-CZ" dirty="0" smtClean="0"/>
              <a:t> </a:t>
            </a:r>
            <a:r>
              <a:rPr lang="cs-CZ" i="1" dirty="0" smtClean="0"/>
              <a:t>11,51;34,56; 23,50.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ve </a:t>
            </a:r>
            <a:r>
              <a:rPr lang="cs-CZ" b="1" dirty="0" smtClean="0"/>
              <a:t>slovníkovém hesle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Otazník (?)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konci tázacích výpovědí:  </a:t>
            </a:r>
            <a:r>
              <a:rPr lang="cs-CZ" i="1" dirty="0" smtClean="0"/>
              <a:t>Máš hlad? Doma?</a:t>
            </a:r>
            <a:endParaRPr lang="cs-CZ" dirty="0" smtClean="0"/>
          </a:p>
          <a:p>
            <a:r>
              <a:rPr lang="cs-CZ" dirty="0" smtClean="0"/>
              <a:t>v </a:t>
            </a:r>
            <a:r>
              <a:rPr lang="cs-CZ" b="1" dirty="0" smtClean="0"/>
              <a:t>závorkách</a:t>
            </a:r>
            <a:r>
              <a:rPr lang="cs-CZ" dirty="0" smtClean="0"/>
              <a:t> – naznačuje pochybnost nebo vhodnost vyjádření:</a:t>
            </a:r>
          </a:p>
          <a:p>
            <a:pPr>
              <a:buNone/>
            </a:pPr>
            <a:r>
              <a:rPr lang="cs-CZ" i="1" dirty="0" smtClean="0"/>
              <a:t>Všichni mu závidí jeho šťastné (?) manželství.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nepravé otázky – </a:t>
            </a:r>
            <a:r>
              <a:rPr lang="cs-CZ" dirty="0" smtClean="0"/>
              <a:t>věty zvolací: </a:t>
            </a:r>
            <a:r>
              <a:rPr lang="cs-CZ" i="1" dirty="0" smtClean="0"/>
              <a:t>To snad ne?!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POZOR!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Otazník se nepíše na konci souvětí, kde má platnost otázky jen vedlejší věta:</a:t>
            </a:r>
          </a:p>
          <a:p>
            <a:pPr>
              <a:buNone/>
            </a:pPr>
            <a:r>
              <a:rPr lang="cs-CZ" i="1" dirty="0" smtClean="0"/>
              <a:t>Ptal se, v kolik hodin má přijít.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Vykřičník (!)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zvolací</a:t>
            </a:r>
            <a:r>
              <a:rPr lang="cs-CZ" dirty="0" smtClean="0"/>
              <a:t> charakter výpovědi – zvláštní důraz:</a:t>
            </a:r>
          </a:p>
          <a:p>
            <a:pPr>
              <a:buNone/>
            </a:pPr>
            <a:r>
              <a:rPr lang="cs-CZ" i="1" dirty="0" smtClean="0"/>
              <a:t>Au, to bolí! Ať se vám daří! Šťastnou cestu!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v závorkách – zdůraznění </a:t>
            </a:r>
            <a:r>
              <a:rPr lang="cs-CZ" dirty="0" smtClean="0"/>
              <a:t> (údiv, nesouhlas, kritika): </a:t>
            </a:r>
            <a:r>
              <a:rPr lang="cs-CZ" i="1" dirty="0" smtClean="0"/>
              <a:t>Už popáté (!) dělal zkoušky na DAMU.</a:t>
            </a:r>
          </a:p>
          <a:p>
            <a:pPr>
              <a:buFont typeface="Arial" pitchFamily="34" charset="0"/>
              <a:buChar char="•"/>
            </a:pPr>
            <a:endParaRPr lang="cs-CZ" b="1" i="1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Za vykřičníkem nepíšeme čárku ani tečku.</a:t>
            </a:r>
          </a:p>
          <a:p>
            <a:pPr>
              <a:buNone/>
            </a:pPr>
            <a:r>
              <a:rPr lang="cs-CZ" i="1" dirty="0" smtClean="0"/>
              <a:t>„Pojď už domů!“ volala na mě maminka.</a:t>
            </a:r>
          </a:p>
          <a:p>
            <a:pPr>
              <a:buNone/>
            </a:pPr>
            <a:r>
              <a:rPr lang="cs-CZ" i="1" dirty="0" smtClean="0"/>
              <a:t> Hurá! Křičel rozjařeně.Zavolal: Ahoj! A byl pryč.</a:t>
            </a:r>
            <a:endParaRPr lang="cs-CZ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Dvojtečka (:)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uvozuje část textu, která nějakým způsobem souvisí s částí předcházející (vyplývá z ní, rozvádí ji nebo doplňuje)</a:t>
            </a:r>
          </a:p>
          <a:p>
            <a:r>
              <a:rPr lang="cs-CZ" dirty="0" smtClean="0"/>
              <a:t>--- mezi </a:t>
            </a:r>
            <a:r>
              <a:rPr lang="cs-CZ" b="1" dirty="0" smtClean="0"/>
              <a:t>uvozovací větou</a:t>
            </a:r>
            <a:r>
              <a:rPr lang="cs-CZ" dirty="0" smtClean="0"/>
              <a:t> a </a:t>
            </a:r>
            <a:r>
              <a:rPr lang="cs-CZ" b="1" dirty="0" smtClean="0"/>
              <a:t>přímou řečí</a:t>
            </a:r>
          </a:p>
          <a:p>
            <a:r>
              <a:rPr lang="cs-CZ" b="1" dirty="0" smtClean="0"/>
              <a:t>--- </a:t>
            </a:r>
            <a:r>
              <a:rPr lang="cs-CZ" dirty="0" smtClean="0"/>
              <a:t>za větami, které uvozují </a:t>
            </a:r>
            <a:r>
              <a:rPr lang="cs-CZ" b="1" dirty="0" smtClean="0"/>
              <a:t>citát</a:t>
            </a:r>
            <a:endParaRPr lang="cs-CZ" dirty="0" smtClean="0"/>
          </a:p>
          <a:p>
            <a:r>
              <a:rPr lang="cs-CZ" dirty="0" smtClean="0"/>
              <a:t>--- za větami, které uvozují </a:t>
            </a:r>
            <a:r>
              <a:rPr lang="cs-CZ" b="1" dirty="0" smtClean="0"/>
              <a:t>výčet</a:t>
            </a:r>
            <a:r>
              <a:rPr lang="cs-CZ" dirty="0" smtClean="0"/>
              <a:t>, který má povahu </a:t>
            </a:r>
            <a:r>
              <a:rPr lang="cs-CZ" u="sng" dirty="0" smtClean="0"/>
              <a:t>přístavku:</a:t>
            </a:r>
            <a:r>
              <a:rPr lang="cs-CZ" dirty="0" smtClean="0"/>
              <a:t> </a:t>
            </a:r>
            <a:r>
              <a:rPr lang="cs-CZ" i="1" dirty="0" smtClean="0"/>
              <a:t>Na zahradě vysadíme: třešeň, jabloň, dvě hrušně…</a:t>
            </a:r>
          </a:p>
          <a:p>
            <a:r>
              <a:rPr lang="cs-CZ" i="1" dirty="0" smtClean="0"/>
              <a:t>--- </a:t>
            </a:r>
            <a:r>
              <a:rPr lang="cs-CZ" b="1" dirty="0" smtClean="0"/>
              <a:t>formuláře</a:t>
            </a:r>
            <a:r>
              <a:rPr lang="cs-CZ" dirty="0" smtClean="0"/>
              <a:t>: </a:t>
            </a:r>
            <a:r>
              <a:rPr lang="cs-CZ" i="1" dirty="0" smtClean="0"/>
              <a:t>Jméno a příjmení: Jan Novák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--- před výrazem či větou, které mají </a:t>
            </a:r>
            <a:r>
              <a:rPr lang="cs-CZ" b="1" dirty="0" smtClean="0"/>
              <a:t>vysvětlovací</a:t>
            </a:r>
            <a:r>
              <a:rPr lang="cs-CZ" dirty="0" smtClean="0"/>
              <a:t> a </a:t>
            </a:r>
            <a:r>
              <a:rPr lang="cs-CZ" b="1" dirty="0" err="1" smtClean="0"/>
              <a:t>odůvodňovací</a:t>
            </a:r>
            <a:r>
              <a:rPr lang="cs-CZ" b="1" dirty="0" smtClean="0"/>
              <a:t> </a:t>
            </a:r>
            <a:r>
              <a:rPr lang="cs-CZ" dirty="0" smtClean="0"/>
              <a:t>funkci:</a:t>
            </a:r>
          </a:p>
          <a:p>
            <a:r>
              <a:rPr lang="cs-CZ" dirty="0" smtClean="0"/>
              <a:t> </a:t>
            </a:r>
            <a:r>
              <a:rPr lang="cs-CZ" i="1" dirty="0" smtClean="0"/>
              <a:t>Máme doma malého génia: ve čtyřech letech četl, v pěti počítá.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Dvojtečku můžeme nahradit pomlčkou nebo (běžněji) čárkou.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Uvozovky („ 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Arial" pitchFamily="34" charset="0"/>
              <a:buChar char="•"/>
            </a:pPr>
            <a:r>
              <a:rPr lang="cs-CZ" b="1" dirty="0" smtClean="0"/>
              <a:t>přímá řeč</a:t>
            </a:r>
            <a:r>
              <a:rPr lang="cs-CZ" dirty="0" smtClean="0"/>
              <a:t>:</a:t>
            </a:r>
            <a:endParaRPr lang="cs-CZ" b="1" dirty="0" smtClean="0"/>
          </a:p>
          <a:p>
            <a:pPr>
              <a:buNone/>
            </a:pPr>
            <a:r>
              <a:rPr lang="cs-CZ" b="1" dirty="0" smtClean="0"/>
              <a:t>   </a:t>
            </a:r>
            <a:r>
              <a:rPr lang="cs-CZ" i="1" dirty="0" smtClean="0"/>
              <a:t>Tatínek zavelel: „Jdeme ven.“</a:t>
            </a:r>
          </a:p>
          <a:p>
            <a:pPr>
              <a:buNone/>
            </a:pPr>
            <a:r>
              <a:rPr lang="cs-CZ" b="1" i="1" dirty="0" smtClean="0"/>
              <a:t>    </a:t>
            </a:r>
            <a:r>
              <a:rPr lang="cs-CZ" i="1" dirty="0" smtClean="0"/>
              <a:t>„Kam půjdeme?“ ptala se maminka.</a:t>
            </a:r>
          </a:p>
          <a:p>
            <a:pPr>
              <a:buNone/>
            </a:pPr>
            <a:r>
              <a:rPr lang="cs-CZ" b="1" i="1" dirty="0" smtClean="0"/>
              <a:t>    </a:t>
            </a:r>
            <a:r>
              <a:rPr lang="cs-CZ" i="1" dirty="0" smtClean="0"/>
              <a:t>„Vděčíme za to tomuto člověku,“ řekl, „Karlovi!“</a:t>
            </a:r>
            <a:endParaRPr lang="cs-CZ" b="1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doslovné </a:t>
            </a:r>
            <a:r>
              <a:rPr lang="cs-CZ" b="1" dirty="0" smtClean="0"/>
              <a:t>citace </a:t>
            </a:r>
            <a:r>
              <a:rPr lang="cs-CZ" dirty="0" smtClean="0"/>
              <a:t>a </a:t>
            </a:r>
            <a:r>
              <a:rPr lang="cs-CZ" b="1" dirty="0" smtClean="0"/>
              <a:t>citáty</a:t>
            </a:r>
            <a:r>
              <a:rPr lang="cs-CZ" dirty="0" smtClean="0"/>
              <a:t>: </a:t>
            </a:r>
            <a:r>
              <a:rPr lang="cs-CZ" i="1" dirty="0" smtClean="0"/>
              <a:t>Její „ne“ znělo jako „ano“.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přesné názvy, tituly knih, filmů, aby nesplynuly s ostatním textem </a:t>
            </a:r>
            <a:r>
              <a:rPr lang="cs-CZ" i="1" dirty="0" smtClean="0"/>
              <a:t>Viděli jsme Čapkovu „Bílou nemoc“.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výrazy z </a:t>
            </a:r>
            <a:r>
              <a:rPr lang="cs-CZ" b="1" dirty="0" smtClean="0"/>
              <a:t>cizího prostředí</a:t>
            </a:r>
            <a:r>
              <a:rPr lang="cs-CZ" dirty="0" smtClean="0"/>
              <a:t>: </a:t>
            </a:r>
            <a:r>
              <a:rPr lang="cs-CZ" i="1" dirty="0" smtClean="0"/>
              <a:t>Pro místní jsem byl „</a:t>
            </a:r>
            <a:r>
              <a:rPr lang="cs-CZ" i="1" dirty="0" err="1" smtClean="0"/>
              <a:t>gringo</a:t>
            </a:r>
            <a:r>
              <a:rPr lang="cs-CZ" i="1" dirty="0" smtClean="0"/>
              <a:t>“.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výrazy v jiném, nejčastěji </a:t>
            </a:r>
            <a:r>
              <a:rPr lang="cs-CZ" b="1" dirty="0" smtClean="0"/>
              <a:t>ironickém</a:t>
            </a:r>
            <a:r>
              <a:rPr lang="cs-CZ" dirty="0" smtClean="0"/>
              <a:t> významu: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i="1" dirty="0" smtClean="0"/>
              <a:t>To je vskutku „podařené“ dílo.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výrazy, které stylisticky neodpovídají textu (nářeční, vulgarismy, nespisovné…):</a:t>
            </a:r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i="1" dirty="0" smtClean="0"/>
              <a:t>Polévku nabíráme „šufánkem“.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Pomlčka (-)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odděluje výrazně jednotlivé části textu, např. </a:t>
            </a:r>
            <a:r>
              <a:rPr lang="cs-CZ" b="1" dirty="0" smtClean="0"/>
              <a:t>přestávky v řeči</a:t>
            </a:r>
            <a:r>
              <a:rPr lang="cs-CZ" dirty="0" smtClean="0"/>
              <a:t>:</a:t>
            </a:r>
            <a:r>
              <a:rPr lang="cs-CZ" b="1" dirty="0" smtClean="0"/>
              <a:t> </a:t>
            </a:r>
            <a:endParaRPr lang="cs-CZ" dirty="0" smtClean="0"/>
          </a:p>
          <a:p>
            <a:pPr>
              <a:buNone/>
            </a:pPr>
            <a:r>
              <a:rPr lang="cs-CZ" dirty="0" smtClean="0"/>
              <a:t>   </a:t>
            </a:r>
            <a:r>
              <a:rPr lang="cs-CZ" i="1" dirty="0" smtClean="0"/>
              <a:t>Jsou tu družičky a mezi nimi – proboha – rakev – černý </a:t>
            </a:r>
            <a:r>
              <a:rPr lang="cs-CZ" i="1" smtClean="0"/>
              <a:t>kříž </a:t>
            </a:r>
            <a:r>
              <a:rPr lang="cs-CZ" i="1" smtClean="0"/>
              <a:t>!</a:t>
            </a:r>
            <a:endParaRPr lang="cs-CZ" i="1" dirty="0" smtClean="0"/>
          </a:p>
          <a:p>
            <a:r>
              <a:rPr lang="cs-CZ" dirty="0" smtClean="0"/>
              <a:t>lze i v </a:t>
            </a:r>
            <a:r>
              <a:rPr lang="cs-CZ" b="1" dirty="0" smtClean="0"/>
              <a:t>přímé řeči</a:t>
            </a:r>
            <a:r>
              <a:rPr lang="cs-CZ" dirty="0" smtClean="0"/>
              <a:t>, pokud tam nejsou uvozovky</a:t>
            </a:r>
          </a:p>
          <a:p>
            <a:r>
              <a:rPr lang="cs-CZ" dirty="0" smtClean="0"/>
              <a:t>místo </a:t>
            </a:r>
            <a:r>
              <a:rPr lang="cs-CZ" b="1" dirty="0" smtClean="0"/>
              <a:t>čárky</a:t>
            </a:r>
            <a:endParaRPr lang="cs-CZ" dirty="0" smtClean="0"/>
          </a:p>
          <a:p>
            <a:r>
              <a:rPr lang="cs-CZ" dirty="0" smtClean="0"/>
              <a:t>v nápisech, sloganech, příslovích: </a:t>
            </a:r>
            <a:r>
              <a:rPr lang="cs-CZ" i="1" dirty="0" smtClean="0"/>
              <a:t>Pes – přítel člověka.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Spojovník (-)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v </a:t>
            </a:r>
            <a:r>
              <a:rPr lang="cs-CZ" b="1" dirty="0" smtClean="0"/>
              <a:t>názvech, jménech</a:t>
            </a:r>
            <a:r>
              <a:rPr lang="cs-CZ" dirty="0" smtClean="0"/>
              <a:t> : </a:t>
            </a:r>
            <a:r>
              <a:rPr lang="cs-CZ" i="1" dirty="0" smtClean="0"/>
              <a:t>Frýdek – Místek, Brno – venkov, Curie – </a:t>
            </a:r>
            <a:r>
              <a:rPr lang="cs-CZ" i="1" dirty="0" err="1" smtClean="0"/>
              <a:t>Sklodowska</a:t>
            </a:r>
            <a:r>
              <a:rPr lang="cs-CZ" i="1" dirty="0" smtClean="0"/>
              <a:t> </a:t>
            </a:r>
          </a:p>
          <a:p>
            <a:r>
              <a:rPr lang="cs-CZ" dirty="0" smtClean="0"/>
              <a:t>ve spojeních, jejichž složky jsou ve </a:t>
            </a:r>
            <a:r>
              <a:rPr lang="cs-CZ" b="1" dirty="0" smtClean="0"/>
              <a:t>vztahu souřadném</a:t>
            </a:r>
            <a:r>
              <a:rPr lang="cs-CZ" dirty="0" smtClean="0"/>
              <a:t>: </a:t>
            </a:r>
            <a:r>
              <a:rPr lang="cs-CZ" i="1" dirty="0" smtClean="0"/>
              <a:t>matematicko-fyzikální, česko-německý, propan-butan</a:t>
            </a:r>
          </a:p>
          <a:p>
            <a:r>
              <a:rPr lang="cs-CZ" dirty="0" smtClean="0"/>
              <a:t>spojka </a:t>
            </a:r>
            <a:r>
              <a:rPr lang="cs-CZ" b="1" smtClean="0"/>
              <a:t>–li</a:t>
            </a:r>
            <a:r>
              <a:rPr lang="cs-CZ" smtClean="0"/>
              <a:t>:  </a:t>
            </a:r>
            <a:r>
              <a:rPr lang="cs-CZ" i="1" dirty="0" smtClean="0"/>
              <a:t>bude-li</a:t>
            </a:r>
            <a:r>
              <a:rPr lang="cs-CZ" i="1" smtClean="0"/>
              <a:t>, přijdeme-li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Spojovník se </a:t>
            </a:r>
            <a:r>
              <a:rPr lang="cs-CZ" b="1" dirty="0" smtClean="0"/>
              <a:t>nepíše</a:t>
            </a:r>
            <a:r>
              <a:rPr lang="cs-CZ" dirty="0" smtClean="0"/>
              <a:t> u přídavných jmen, která vznikla spojením podstatného a příd. jména: </a:t>
            </a:r>
            <a:r>
              <a:rPr lang="cs-CZ" i="1" dirty="0" smtClean="0"/>
              <a:t>vodotěsný, sněhobílý, </a:t>
            </a:r>
            <a:r>
              <a:rPr lang="cs-CZ" i="1" dirty="0" err="1" smtClean="0"/>
              <a:t>raněstředověký</a:t>
            </a:r>
            <a:endParaRPr lang="cs-CZ" i="1" dirty="0" smtClean="0"/>
          </a:p>
          <a:p>
            <a:r>
              <a:rPr lang="cs-CZ" dirty="0" smtClean="0"/>
              <a:t>nebo pokud vyjadřují stejnorodé vlastnosti: </a:t>
            </a:r>
            <a:r>
              <a:rPr lang="cs-CZ" i="1" dirty="0" smtClean="0"/>
              <a:t>hořkosladký, hluchoněmý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163</TotalTime>
  <Words>623</Words>
  <Application>Microsoft Office PowerPoint</Application>
  <PresentationFormat>Předvádění na obrazovce (4:3)</PresentationFormat>
  <Paragraphs>64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Urbanistický</vt:lpstr>
      <vt:lpstr>Další interpunkční znaménka</vt:lpstr>
      <vt:lpstr>Tečka (.)</vt:lpstr>
      <vt:lpstr>Středník (;)</vt:lpstr>
      <vt:lpstr>Otazník (?)</vt:lpstr>
      <vt:lpstr>Vykřičník (!)</vt:lpstr>
      <vt:lpstr>Dvojtečka (:)</vt:lpstr>
      <vt:lpstr>Snímek 7</vt:lpstr>
      <vt:lpstr>Uvozovky („ )</vt:lpstr>
      <vt:lpstr>Snímek 9</vt:lpstr>
      <vt:lpstr>Pomlčka (-)</vt:lpstr>
      <vt:lpstr>Spojovník (-)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Další interpunkční znaménka</dc:title>
  <dc:creator>Alena</dc:creator>
  <cp:lastModifiedBy>Alena</cp:lastModifiedBy>
  <cp:revision>18</cp:revision>
  <dcterms:created xsi:type="dcterms:W3CDTF">2012-01-03T20:07:09Z</dcterms:created>
  <dcterms:modified xsi:type="dcterms:W3CDTF">2012-01-10T19:59:06Z</dcterms:modified>
</cp:coreProperties>
</file>