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24" r:id="rId3"/>
    <p:sldId id="325" r:id="rId4"/>
    <p:sldId id="326" r:id="rId5"/>
    <p:sldId id="327" r:id="rId6"/>
    <p:sldId id="328" r:id="rId7"/>
    <p:sldId id="330" r:id="rId8"/>
    <p:sldId id="331" r:id="rId9"/>
    <p:sldId id="257" r:id="rId10"/>
    <p:sldId id="258" r:id="rId11"/>
    <p:sldId id="259" r:id="rId12"/>
    <p:sldId id="261" r:id="rId13"/>
    <p:sldId id="262" r:id="rId14"/>
    <p:sldId id="264" r:id="rId15"/>
    <p:sldId id="266" r:id="rId16"/>
    <p:sldId id="267" r:id="rId17"/>
    <p:sldId id="272" r:id="rId18"/>
    <p:sldId id="273" r:id="rId19"/>
    <p:sldId id="336" r:id="rId20"/>
    <p:sldId id="275" r:id="rId21"/>
    <p:sldId id="276" r:id="rId22"/>
    <p:sldId id="277" r:id="rId23"/>
    <p:sldId id="280" r:id="rId24"/>
    <p:sldId id="281" r:id="rId25"/>
    <p:sldId id="284" r:id="rId26"/>
    <p:sldId id="285" r:id="rId27"/>
    <p:sldId id="286" r:id="rId28"/>
    <p:sldId id="288" r:id="rId29"/>
    <p:sldId id="289" r:id="rId30"/>
    <p:sldId id="290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5" r:id="rId43"/>
    <p:sldId id="306" r:id="rId44"/>
    <p:sldId id="308" r:id="rId45"/>
    <p:sldId id="309" r:id="rId46"/>
    <p:sldId id="311" r:id="rId47"/>
    <p:sldId id="312" r:id="rId48"/>
    <p:sldId id="313" r:id="rId49"/>
    <p:sldId id="315" r:id="rId50"/>
    <p:sldId id="316" r:id="rId51"/>
    <p:sldId id="319" r:id="rId52"/>
    <p:sldId id="321" r:id="rId53"/>
    <p:sldId id="322" r:id="rId54"/>
    <p:sldId id="333" r:id="rId55"/>
    <p:sldId id="334" r:id="rId56"/>
  </p:sldIdLst>
  <p:sldSz cx="9144000" cy="6858000" type="screen4x3"/>
  <p:notesSz cx="6884988" cy="100187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4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  <inkml:channel name="T" type="integer" max="2.14748E9" units="dev"/>
        </inkml:traceFormat>
        <inkml:channelProperties>
          <inkml:channelProperty channel="X" name="resolution" value="31.21951" units="1/cm"/>
          <inkml:channelProperty channel="Y" name="resolution" value="34.78261" units="1/cm"/>
          <inkml:channelProperty channel="T" name="resolution" value="1" units="1/dev"/>
        </inkml:channelProperties>
      </inkml:inkSource>
      <inkml:timestamp xml:id="ts0" timeString="2024-12-05T09:16:00.390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24122 17407 0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7DB1BA0-BD4C-46DC-8739-1A9E0DB17BBA}" type="datetimeFigureOut">
              <a:rPr lang="cs-CZ" smtClean="0"/>
              <a:pPr/>
              <a:t>03.11.2025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8B614B1-E060-4C81-B54B-2AFA5B3F0D7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3.xml"/><Relationship Id="rId7" Type="http://schemas.openxmlformats.org/officeDocument/2006/relationships/customXml" Target="../ink/ink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OBN 4. ZL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2025-2026</a:t>
            </a:r>
            <a:endParaRPr lang="cs-CZ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práva			</a:t>
            </a:r>
            <a:r>
              <a:rPr lang="cs-CZ" sz="2800" dirty="0" smtClean="0"/>
              <a:t>1.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cs-CZ" dirty="0" smtClean="0"/>
              <a:t>P. = kodifikovaný systém (soubor) předpisů (norem) závazných pro (občanskou) společnost daného státu.</a:t>
            </a:r>
          </a:p>
          <a:p>
            <a:pPr algn="just">
              <a:buNone/>
            </a:pPr>
            <a:r>
              <a:rPr lang="cs-CZ" dirty="0" smtClean="0"/>
              <a:t>„Kde </a:t>
            </a:r>
            <a:r>
              <a:rPr lang="cs-CZ" i="1" dirty="0" smtClean="0"/>
              <a:t>končí zákon, </a:t>
            </a:r>
            <a:r>
              <a:rPr lang="cs-CZ" dirty="0" smtClean="0"/>
              <a:t>nastupují dobré mravy v duchu dobré vůle.</a:t>
            </a:r>
          </a:p>
          <a:p>
            <a:pPr algn="just">
              <a:buNone/>
            </a:pPr>
            <a:r>
              <a:rPr lang="cs-CZ" u="sng" dirty="0" smtClean="0"/>
              <a:t>Teoretické disciplíny práva – právní věda</a:t>
            </a:r>
          </a:p>
          <a:p>
            <a:pPr algn="just"/>
            <a:r>
              <a:rPr lang="cs-CZ" dirty="0" smtClean="0"/>
              <a:t>právní filosofie</a:t>
            </a:r>
          </a:p>
          <a:p>
            <a:pPr algn="just"/>
            <a:r>
              <a:rPr lang="cs-CZ" dirty="0" smtClean="0"/>
              <a:t>právní logika</a:t>
            </a:r>
          </a:p>
          <a:p>
            <a:pPr algn="just"/>
            <a:r>
              <a:rPr lang="cs-CZ" dirty="0" smtClean="0"/>
              <a:t>právní historie</a:t>
            </a:r>
          </a:p>
          <a:p>
            <a:pPr algn="just"/>
            <a:r>
              <a:rPr lang="cs-CZ" dirty="0" smtClean="0"/>
              <a:t>právní antropologie</a:t>
            </a:r>
          </a:p>
          <a:p>
            <a:pPr algn="just"/>
            <a:r>
              <a:rPr lang="cs-CZ" dirty="0" smtClean="0"/>
              <a:t>Teorie legislativy, ….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 smtClean="0"/>
          </a:p>
          <a:p>
            <a:pPr algn="just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práva (základní)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u="sng" dirty="0" smtClean="0"/>
              <a:t>Právo subjektivní</a:t>
            </a:r>
            <a:r>
              <a:rPr lang="cs-CZ" dirty="0" smtClean="0"/>
              <a:t> (jedinec) – zralá lidská bytost, plnit povinnosti k druhým, vyžadovat povinnosti druhých</a:t>
            </a:r>
          </a:p>
          <a:p>
            <a:pPr algn="just"/>
            <a:r>
              <a:rPr lang="cs-CZ" u="sng" dirty="0" smtClean="0"/>
              <a:t>Právo objektivní</a:t>
            </a:r>
            <a:r>
              <a:rPr lang="cs-CZ" dirty="0" smtClean="0"/>
              <a:t> (společnost) – kodifikace (soupis), závazek pro všechny</a:t>
            </a:r>
          </a:p>
          <a:p>
            <a:pPr algn="just"/>
            <a:r>
              <a:rPr lang="cs-CZ" u="sng" dirty="0" smtClean="0"/>
              <a:t>Právo hmotné</a:t>
            </a:r>
            <a:r>
              <a:rPr lang="cs-CZ" dirty="0" smtClean="0"/>
              <a:t> – soupis norem = pravidla chování a sankce</a:t>
            </a:r>
          </a:p>
          <a:p>
            <a:pPr algn="just"/>
            <a:r>
              <a:rPr lang="cs-CZ" u="sng" dirty="0" smtClean="0"/>
              <a:t>Právo procesní</a:t>
            </a:r>
            <a:r>
              <a:rPr lang="cs-CZ" dirty="0" smtClean="0"/>
              <a:t> – realita; co mohu konat, jsem-li v právech ukrácen, kdo vykoná sankci 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Právní vědomí			</a:t>
            </a:r>
            <a:r>
              <a:rPr lang="cs-CZ" sz="2800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SPRAVEDLNOST  X  NESPRAVEDLNOST</a:t>
            </a:r>
          </a:p>
          <a:p>
            <a:pPr marL="651510" indent="-514350"/>
            <a:r>
              <a:rPr lang="cs-CZ" dirty="0" smtClean="0"/>
              <a:t>Zralost, znalost, zkušenost, … občana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dirty="0" smtClean="0"/>
              <a:t>Co je pro mne spravedlivé? (dobro x zlo, čest, pravda, odvaha, statečnost, poctivost, … //víra; lidská láska – IMPERATIVY//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dirty="0" smtClean="0"/>
              <a:t>Jak znám platné právní normy? (Neznalost zákona neomlouvá.)</a:t>
            </a:r>
          </a:p>
          <a:p>
            <a:pPr marL="651510" indent="-514350" algn="just">
              <a:buFont typeface="Wingdings" pitchFamily="2" charset="2"/>
              <a:buChar char="Ø"/>
            </a:pPr>
            <a:r>
              <a:rPr lang="cs-CZ" dirty="0" smtClean="0"/>
              <a:t>Protiprávnost  x  vynutitelnost</a:t>
            </a:r>
          </a:p>
          <a:p>
            <a:pPr marL="651510" indent="-514350" algn="just">
              <a:buNone/>
            </a:pPr>
            <a:r>
              <a:rPr lang="cs-CZ" dirty="0" smtClean="0"/>
              <a:t>Etika – morálka – morální/mravní vědomí  </a:t>
            </a:r>
          </a:p>
          <a:p>
            <a:pPr marL="651510" indent="-514350" algn="just">
              <a:buNone/>
            </a:pPr>
            <a:r>
              <a:rPr lang="cs-CZ" dirty="0" smtClean="0"/>
              <a:t>Zákonnost (legalita); zákonné = legální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Právní řád			</a:t>
            </a:r>
            <a:r>
              <a:rPr lang="cs-CZ" sz="2800" dirty="0" smtClean="0"/>
              <a:t>3. – 4.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Závaznost a vynutitelnost</a:t>
            </a:r>
          </a:p>
          <a:p>
            <a:pPr>
              <a:buNone/>
            </a:pPr>
            <a:r>
              <a:rPr lang="cs-CZ" b="1" dirty="0" smtClean="0"/>
              <a:t>Zdroje práva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Zvyky, obyčeje </a:t>
            </a:r>
            <a:r>
              <a:rPr lang="cs-CZ" dirty="0" smtClean="0">
                <a:sym typeface="Wingdings"/>
              </a:rPr>
              <a:t> p. obyčejové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ym typeface="Wingdings"/>
              </a:rPr>
              <a:t>Precedens/judikát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ym typeface="Wingdings"/>
              </a:rPr>
              <a:t>Smlouvy</a:t>
            </a:r>
          </a:p>
          <a:p>
            <a:pPr>
              <a:buFont typeface="Wingdings" pitchFamily="2" charset="2"/>
              <a:buChar char="Ø"/>
            </a:pPr>
            <a:r>
              <a:rPr lang="cs-CZ" b="1" u="sng" dirty="0" smtClean="0">
                <a:sym typeface="Wingdings"/>
              </a:rPr>
              <a:t>Normativní akty = výsledky legislativy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ym typeface="Wingdings"/>
              </a:rPr>
              <a:t>Právo nepsané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ym typeface="Wingdings"/>
              </a:rPr>
              <a:t>Právo psané</a:t>
            </a:r>
            <a:r>
              <a:rPr lang="cs-CZ" dirty="0" smtClean="0">
                <a:solidFill>
                  <a:srgbClr val="FF0000"/>
                </a:solidFill>
                <a:sym typeface="Wingdings"/>
              </a:rPr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Právní řád – právní síla p. normy</a:t>
            </a:r>
            <a:br>
              <a:rPr lang="cs-CZ" dirty="0" smtClean="0"/>
            </a:br>
            <a:r>
              <a:rPr lang="cs-CZ" sz="3100" dirty="0" smtClean="0"/>
              <a:t>5. – 6.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dirty="0" smtClean="0"/>
              <a:t>Stát vydává právní normy: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u="sng" dirty="0" smtClean="0"/>
              <a:t>Zákonné</a:t>
            </a:r>
            <a:r>
              <a:rPr lang="cs-CZ" dirty="0" smtClean="0"/>
              <a:t> </a:t>
            </a:r>
          </a:p>
          <a:p>
            <a:pPr marL="651510" indent="-514350" algn="just"/>
            <a:r>
              <a:rPr lang="cs-CZ" dirty="0" smtClean="0"/>
              <a:t>Ústava</a:t>
            </a:r>
          </a:p>
          <a:p>
            <a:pPr marL="651510" indent="-514350" algn="just"/>
            <a:r>
              <a:rPr lang="cs-CZ" dirty="0" smtClean="0"/>
              <a:t>Ústavní zákony</a:t>
            </a:r>
          </a:p>
          <a:p>
            <a:pPr marL="651510" indent="-514350" algn="just"/>
            <a:r>
              <a:rPr lang="cs-CZ" dirty="0" smtClean="0"/>
              <a:t>Zákony (zákoníky)</a:t>
            </a:r>
          </a:p>
          <a:p>
            <a:pPr marL="651510" indent="-514350" algn="just">
              <a:buAutoNum type="arabicPeriod" startAt="2"/>
            </a:pPr>
            <a:r>
              <a:rPr lang="cs-CZ" u="sng" dirty="0" smtClean="0"/>
              <a:t>Podzákonné</a:t>
            </a:r>
          </a:p>
          <a:p>
            <a:pPr marL="651510" indent="-514350" algn="just"/>
            <a:r>
              <a:rPr lang="cs-CZ" dirty="0" smtClean="0"/>
              <a:t>Nařízení vlády . </a:t>
            </a:r>
          </a:p>
          <a:p>
            <a:pPr marL="651510" indent="-514350" algn="just"/>
            <a:r>
              <a:rPr lang="cs-CZ" dirty="0" smtClean="0"/>
              <a:t>Vyhlášky, předpisy nižších správních celků </a:t>
            </a:r>
          </a:p>
          <a:p>
            <a:pPr marL="651510" indent="-514350" algn="just"/>
            <a:r>
              <a:rPr lang="cs-CZ" dirty="0" smtClean="0">
                <a:solidFill>
                  <a:srgbClr val="FF0000"/>
                </a:solidFill>
              </a:rPr>
              <a:t>Proč neznalost  zákona neomlouvá? ….</a:t>
            </a:r>
          </a:p>
          <a:p>
            <a:pPr marL="651510" indent="-514350" algn="just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sz="4400" dirty="0" smtClean="0"/>
              <a:t>Opakování </a:t>
            </a:r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651510" indent="-514350" algn="ctr">
              <a:buNone/>
            </a:pPr>
            <a:r>
              <a:rPr lang="cs-CZ" sz="3200" b="1" dirty="0" smtClean="0"/>
              <a:t>A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sz="2400" dirty="0" smtClean="0"/>
              <a:t>Co je právo? Jaký je vztah individuálního práva a povinnosti?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sz="2400" dirty="0" smtClean="0"/>
              <a:t>Vysvětli sousloví „právo procesní“.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sz="2400" dirty="0" smtClean="0"/>
              <a:t>Co je spravedlivé (spravedlnost)?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sz="2400" dirty="0" smtClean="0"/>
              <a:t>Jmenuj podzákonné právní normy. 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651510" indent="-514350" algn="ctr">
              <a:buNone/>
            </a:pPr>
            <a:r>
              <a:rPr lang="cs-CZ" sz="3200" b="1" dirty="0" smtClean="0"/>
              <a:t>B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sz="2400" dirty="0" smtClean="0"/>
              <a:t>Jmenuj 3 disciplíny „teoretického práva“ – právní vědy.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sz="2400" dirty="0" smtClean="0"/>
              <a:t>Vysvětli sousloví „právo subjektivní“.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sz="2400" dirty="0" smtClean="0"/>
              <a:t>Co je nespravedlivé (nespravedlnost)?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sz="2400" dirty="0" smtClean="0"/>
              <a:t>Jmenuj zákonné právní normy.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715200" cy="936104"/>
          </a:xfrm>
        </p:spPr>
        <p:txBody>
          <a:bodyPr/>
          <a:lstStyle/>
          <a:p>
            <a:r>
              <a:rPr lang="cs-CZ" dirty="0" smtClean="0"/>
              <a:t>ESEJ  -  </a:t>
            </a:r>
            <a:r>
              <a:rPr lang="cs-CZ" sz="2400" dirty="0" smtClean="0"/>
              <a:t>MŮJ POKUS, MŮJ SVĚT</a:t>
            </a:r>
            <a:endParaRPr lang="cs-CZ" sz="2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844824"/>
            <a:ext cx="8147248" cy="44644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1.  Jsem vlastenka/vlastenec</a:t>
            </a:r>
          </a:p>
          <a:p>
            <a:r>
              <a:rPr lang="cs-CZ" sz="3600" b="1" dirty="0" smtClean="0"/>
              <a:t>2.  </a:t>
            </a:r>
            <a:r>
              <a:rPr lang="cs-CZ" sz="3600" b="1" dirty="0" smtClean="0">
                <a:solidFill>
                  <a:srgbClr val="FF0000"/>
                </a:solidFill>
              </a:rPr>
              <a:t>Česká státnost a 28. říjen 1918</a:t>
            </a:r>
          </a:p>
          <a:p>
            <a:r>
              <a:rPr lang="cs-CZ" sz="3600" b="1" dirty="0" smtClean="0"/>
              <a:t>3.  Pohyb etnik v 21. století  </a:t>
            </a:r>
          </a:p>
          <a:p>
            <a:r>
              <a:rPr lang="cs-CZ" sz="3600" b="1" dirty="0" smtClean="0"/>
              <a:t>4.  Ohrožená civilizace (., ?, !)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„Nejtemnější místa v pekle jsou vyhrazena těm, kteří     v době mravní krize zachovávají neutralitu.“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OPAKOVÁNÍ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Právní pořádek ČR</a:t>
            </a:r>
          </a:p>
          <a:p>
            <a:pPr marL="0" indent="0">
              <a:buNone/>
            </a:pPr>
            <a:r>
              <a:rPr lang="cs-CZ" b="1" dirty="0" smtClean="0"/>
              <a:t>2.   Legislativní proces</a:t>
            </a:r>
          </a:p>
          <a:p>
            <a:pPr marL="0" indent="0">
              <a:buNone/>
            </a:pPr>
            <a:r>
              <a:rPr lang="cs-CZ" b="1" dirty="0" smtClean="0"/>
              <a:t>3.   Právní síla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4.   Právní ochrana</a:t>
            </a:r>
          </a:p>
          <a:p>
            <a:pPr marL="0" indent="0">
              <a:buNone/>
            </a:pPr>
            <a:r>
              <a:rPr lang="cs-CZ" b="1" dirty="0" smtClean="0"/>
              <a:t>5.   Systém právní ochrany</a:t>
            </a:r>
          </a:p>
          <a:p>
            <a:pPr marL="0" indent="0">
              <a:buNone/>
            </a:pPr>
            <a:r>
              <a:rPr lang="cs-CZ" b="1" dirty="0" smtClean="0"/>
              <a:t>6.   Soudy a státní zastupitelství</a:t>
            </a:r>
          </a:p>
          <a:p>
            <a:pPr marL="514350" indent="-514350">
              <a:buAutoNum type="arabicPeriod" startAt="7"/>
            </a:pPr>
            <a:r>
              <a:rPr lang="cs-CZ" b="1" dirty="0" smtClean="0"/>
              <a:t>Další orgány právní </a:t>
            </a:r>
            <a:r>
              <a:rPr lang="cs-CZ" b="1" smtClean="0"/>
              <a:t>ochrany 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Zopakovat a nastudovat za pomoci učebnice, nebo digitálních zdrojů. 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PRÁVNÍ VZTAHY		</a:t>
            </a:r>
            <a:r>
              <a:rPr lang="cs-CZ" sz="3600" dirty="0" smtClean="0"/>
              <a:t>9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b="1" dirty="0" smtClean="0"/>
              <a:t>Právní vztahy</a:t>
            </a:r>
            <a:r>
              <a:rPr lang="cs-CZ" dirty="0" smtClean="0"/>
              <a:t> vycházejí/vyplývají z objektivního práva, avšak týkají se účastníků – subjektů.</a:t>
            </a:r>
          </a:p>
          <a:p>
            <a:pPr algn="just">
              <a:buNone/>
            </a:pPr>
            <a:r>
              <a:rPr lang="cs-CZ" b="1" dirty="0" smtClean="0"/>
              <a:t>Vztahy</a:t>
            </a:r>
            <a:r>
              <a:rPr lang="cs-CZ" dirty="0" smtClean="0"/>
              <a:t> mezi účastníky jsou vymezeny využitím práv a splněním povinností z těchto práv vyplývajících.</a:t>
            </a:r>
          </a:p>
          <a:p>
            <a:pPr algn="just">
              <a:buNone/>
            </a:pPr>
            <a:r>
              <a:rPr lang="cs-CZ" b="1" dirty="0" smtClean="0"/>
              <a:t>Právní vztah</a:t>
            </a:r>
            <a:r>
              <a:rPr lang="cs-CZ" dirty="0" smtClean="0"/>
              <a:t> – průběh = vznik, průběžné změny, ukončení (zánik)</a:t>
            </a:r>
          </a:p>
          <a:p>
            <a:pPr algn="just">
              <a:buNone/>
            </a:pPr>
            <a:r>
              <a:rPr lang="cs-CZ" u="sng" dirty="0" smtClean="0"/>
              <a:t>P.V. upravují právní normy dle právního pořádku. Práva a povinnosti mezi dvěma nebo více účastníky.</a:t>
            </a:r>
            <a:endParaRPr lang="cs-CZ" u="sng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PV = subjekt, objekt, pravidla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Účastníci</a:t>
            </a:r>
            <a:r>
              <a:rPr lang="cs-CZ" dirty="0" smtClean="0"/>
              <a:t> – zúčastněné subjekty, kdo vstupuje do právních vztahů (př.: prodejce – kupující)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Předmětná podstata (objekt) </a:t>
            </a:r>
            <a:r>
              <a:rPr lang="cs-CZ" dirty="0" smtClean="0"/>
              <a:t> -  o co jde, co je cílem (prodej – koupě auta)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Pravidla</a:t>
            </a:r>
            <a:r>
              <a:rPr lang="cs-CZ" dirty="0" smtClean="0"/>
              <a:t>, jimiž se účastníci řídí (kupní smlouva)</a:t>
            </a:r>
          </a:p>
          <a:p>
            <a:pPr marL="514350" indent="-514350">
              <a:buFont typeface="+mj-lt"/>
              <a:buAutoNum type="arabicPeriod"/>
            </a:pPr>
            <a:endParaRPr lang="cs-CZ" b="1" dirty="0"/>
          </a:p>
          <a:p>
            <a:pPr marL="514350" indent="-514350">
              <a:buNone/>
            </a:pPr>
            <a:r>
              <a:rPr lang="cs-CZ" b="1" dirty="0" smtClean="0"/>
              <a:t>Uvádějte různé příklady PV</a:t>
            </a:r>
            <a:r>
              <a:rPr lang="cs-CZ" b="1" smtClean="0"/>
              <a:t>. </a:t>
            </a:r>
            <a:endParaRPr lang="cs-CZ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Subjekty právních vztahů </a:t>
            </a:r>
            <a:r>
              <a:rPr lang="cs-CZ" sz="2800" b="0" dirty="0" smtClean="0"/>
              <a:t>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účastníci přímí nebo procesem zasažení</a:t>
            </a:r>
          </a:p>
          <a:p>
            <a:r>
              <a:rPr lang="cs-CZ" dirty="0" smtClean="0"/>
              <a:t>PRÁVNÍ ŘÍZENÍ</a:t>
            </a:r>
          </a:p>
          <a:p>
            <a:pPr algn="just"/>
            <a:r>
              <a:rPr lang="cs-CZ" dirty="0" smtClean="0"/>
              <a:t>Proces, ve kterém účastníci mají nebo jim vznikají práva  a povinnosti.</a:t>
            </a:r>
          </a:p>
          <a:p>
            <a:pPr algn="just">
              <a:buNone/>
            </a:pPr>
            <a:r>
              <a:rPr lang="cs-CZ" b="1" dirty="0" smtClean="0"/>
              <a:t>Účastník řízení</a:t>
            </a:r>
            <a:r>
              <a:rPr lang="cs-CZ" dirty="0" smtClean="0"/>
              <a:t> je ten, jehož práva jsou dotčena/jehož povinnosti nejsou plněny nebo ten, jehož práva jsou v procesu řízení dotčena/jehož povinnosti procesem řízení </a:t>
            </a:r>
            <a:r>
              <a:rPr lang="cs-CZ" smtClean="0"/>
              <a:t>vzniknou.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Subjekty PV – obecné vymezení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Fyzické osoby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Právnické osoby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Veřejná správa</a:t>
            </a:r>
          </a:p>
          <a:p>
            <a:pPr marL="971550" lvl="1" indent="-514350"/>
            <a:r>
              <a:rPr lang="cs-CZ" sz="2800" b="1" dirty="0" smtClean="0"/>
              <a:t>Stát</a:t>
            </a:r>
          </a:p>
          <a:p>
            <a:pPr marL="971550" lvl="1" indent="-514350"/>
            <a:r>
              <a:rPr lang="cs-CZ" sz="2800" b="1" dirty="0" smtClean="0"/>
              <a:t>Státní orgány</a:t>
            </a:r>
          </a:p>
          <a:p>
            <a:pPr marL="971550" lvl="1" indent="-514350"/>
            <a:r>
              <a:rPr lang="cs-CZ" sz="2800" b="1" dirty="0" smtClean="0"/>
              <a:t>Kraje, (okresy), obce</a:t>
            </a:r>
          </a:p>
          <a:p>
            <a:pPr marL="971550" lvl="1" indent="-514350" algn="just">
              <a:buNone/>
            </a:pPr>
            <a:r>
              <a:rPr lang="cs-CZ" sz="2800" u="sng" dirty="0" smtClean="0"/>
              <a:t>Výjimečné právní vztahy</a:t>
            </a:r>
            <a:r>
              <a:rPr lang="cs-CZ" sz="2800" dirty="0" smtClean="0"/>
              <a:t> – vázány na občanství ČR (příslušník profesionální armády, prezident ČR) </a:t>
            </a:r>
            <a:endParaRPr lang="cs-CZ" sz="2800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Právní subjektivita </a:t>
            </a:r>
            <a:r>
              <a:rPr lang="cs-CZ" sz="2800" dirty="0" smtClean="0"/>
              <a:t>(P. způsobilost) </a:t>
            </a:r>
            <a:r>
              <a:rPr lang="cs-CZ" sz="2000" dirty="0" smtClean="0"/>
              <a:t>11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Umožňuje vstup do právního vztahu; být jeho účastníkem; vystupovat svým jménem</a:t>
            </a:r>
          </a:p>
          <a:p>
            <a:pPr marL="651510" indent="-514350">
              <a:buFont typeface="+mj-lt"/>
              <a:buAutoNum type="arabicPeriod"/>
            </a:pPr>
            <a:r>
              <a:rPr lang="cs-CZ" sz="3200" dirty="0" smtClean="0"/>
              <a:t>Způsobilost k povinnostem a právům (od narození)</a:t>
            </a:r>
          </a:p>
          <a:p>
            <a:pPr marL="651510" indent="-514350">
              <a:buFont typeface="+mj-lt"/>
              <a:buAutoNum type="arabicPeriod"/>
            </a:pPr>
            <a:r>
              <a:rPr lang="cs-CZ" sz="3200" dirty="0" smtClean="0"/>
              <a:t>Právní úkonnost – 18 let; 15 let</a:t>
            </a:r>
          </a:p>
          <a:p>
            <a:pPr marL="651510" indent="-514350">
              <a:buFont typeface="+mj-lt"/>
              <a:buAutoNum type="arabicPeriod"/>
            </a:pPr>
            <a:r>
              <a:rPr lang="cs-CZ" sz="3200" dirty="0" smtClean="0"/>
              <a:t>Zodpovědnost (způsobilost) za protiprávní jednání; 15 let a příčetnost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Odvětví práva (p. systém) </a:t>
            </a:r>
            <a:r>
              <a:rPr lang="cs-CZ" sz="2400" dirty="0" smtClean="0"/>
              <a:t>12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Mezinárodní právo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Interní právo státu</a:t>
            </a:r>
          </a:p>
          <a:p>
            <a:pPr marL="651510" indent="-514350">
              <a:buFont typeface="+mj-lt"/>
              <a:buAutoNum type="arabicPeriod"/>
            </a:pPr>
            <a:r>
              <a:rPr lang="cs-CZ" b="1" dirty="0" smtClean="0"/>
              <a:t>Veřejné právo</a:t>
            </a:r>
          </a:p>
          <a:p>
            <a:pPr marL="971550" lvl="1" indent="-514350"/>
            <a:r>
              <a:rPr lang="cs-CZ" dirty="0" smtClean="0"/>
              <a:t>P. ústavní</a:t>
            </a:r>
          </a:p>
          <a:p>
            <a:pPr marL="971550" lvl="1" indent="-514350"/>
            <a:r>
              <a:rPr lang="cs-CZ" dirty="0" smtClean="0"/>
              <a:t>P. správní</a:t>
            </a:r>
          </a:p>
          <a:p>
            <a:pPr marL="971550" lvl="1" indent="-514350"/>
            <a:r>
              <a:rPr lang="cs-CZ" dirty="0" smtClean="0"/>
              <a:t>P. finanční</a:t>
            </a:r>
          </a:p>
          <a:p>
            <a:pPr marL="971550" lvl="1" indent="-514350"/>
            <a:r>
              <a:rPr lang="cs-CZ" dirty="0" smtClean="0"/>
              <a:t>P. trestní</a:t>
            </a:r>
          </a:p>
          <a:p>
            <a:pPr marL="971550" lvl="1" indent="-514350" algn="just">
              <a:buNone/>
            </a:pPr>
            <a:r>
              <a:rPr lang="cs-CZ" dirty="0" smtClean="0"/>
              <a:t>Přiřaď: veřejné finance, podmíněný trest, správní řád, státní rozpočet, Ústava,  trestní zákoník, vyhláška obce, komunální volby, fond odměn, trestný čin, …</a:t>
            </a:r>
          </a:p>
          <a:p>
            <a:pPr marL="971550" lvl="1" indent="-514350"/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Odvětví práva (p. systém) </a:t>
            </a:r>
            <a:r>
              <a:rPr lang="cs-CZ" sz="2400" dirty="0" smtClean="0"/>
              <a:t>12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971550" lvl="1" indent="-514350">
              <a:buAutoNum type="arabicPeriod" startAt="4"/>
            </a:pPr>
            <a:r>
              <a:rPr lang="cs-CZ" sz="2800" b="1" dirty="0" smtClean="0"/>
              <a:t>Soukromé právo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cs-CZ" dirty="0" smtClean="0"/>
              <a:t>P. občanské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cs-CZ" dirty="0" smtClean="0"/>
              <a:t>P. obchodní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cs-CZ" dirty="0" smtClean="0"/>
              <a:t>P. rodinné</a:t>
            </a:r>
          </a:p>
          <a:p>
            <a:pPr marL="971550" lvl="1" indent="-514350">
              <a:buFont typeface="Arial" pitchFamily="34" charset="0"/>
              <a:buChar char="•"/>
            </a:pPr>
            <a:endParaRPr lang="cs-CZ" dirty="0" smtClean="0"/>
          </a:p>
          <a:p>
            <a:pPr marL="971550" lvl="1" indent="-514350">
              <a:buAutoNum type="arabicPeriod" startAt="5"/>
            </a:pPr>
            <a:r>
              <a:rPr lang="cs-CZ" sz="2800" b="1" dirty="0" smtClean="0"/>
              <a:t>Pracovní právo</a:t>
            </a:r>
            <a:r>
              <a:rPr lang="cs-CZ" b="1" dirty="0" smtClean="0"/>
              <a:t> </a:t>
            </a:r>
            <a:r>
              <a:rPr lang="cs-CZ" dirty="0" smtClean="0"/>
              <a:t>= kombinace veřejného a soukromého práva</a:t>
            </a:r>
          </a:p>
          <a:p>
            <a:pPr marL="971550" lvl="1" indent="-514350">
              <a:buNone/>
            </a:pPr>
            <a:endParaRPr lang="cs-CZ" dirty="0" smtClean="0"/>
          </a:p>
          <a:p>
            <a:pPr marL="971550" lvl="1" indent="-514350" algn="just">
              <a:buNone/>
            </a:pPr>
            <a:r>
              <a:rPr lang="cs-CZ" dirty="0" smtClean="0"/>
              <a:t>Přiřaď: záruční list, smlouva o dílo, manželská smlouva, sousedské vztahy,  rodiče a děti, reklamace, zaměstnanec,  podnikání, rovnost před zákonem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 smtClean="0"/>
          </a:p>
          <a:p>
            <a:pPr marL="971550" lvl="1" indent="-514350">
              <a:buNone/>
            </a:pPr>
            <a:r>
              <a:rPr lang="cs-CZ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Občanské právo 		</a:t>
            </a:r>
            <a:r>
              <a:rPr lang="cs-CZ" sz="2800" dirty="0" smtClean="0"/>
              <a:t>14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61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u="sng" dirty="0" smtClean="0"/>
              <a:t>Základní zdroje v ČR:</a:t>
            </a:r>
          </a:p>
          <a:p>
            <a:r>
              <a:rPr lang="cs-CZ" dirty="0" smtClean="0"/>
              <a:t>ochrana lidských práv</a:t>
            </a:r>
          </a:p>
          <a:p>
            <a:r>
              <a:rPr lang="cs-CZ" dirty="0" smtClean="0"/>
              <a:t>právo závazkové</a:t>
            </a:r>
          </a:p>
          <a:p>
            <a:r>
              <a:rPr lang="cs-CZ" dirty="0" smtClean="0"/>
              <a:t>Občanský zákoník</a:t>
            </a:r>
          </a:p>
          <a:p>
            <a:r>
              <a:rPr lang="cs-CZ" b="1" dirty="0" smtClean="0"/>
              <a:t>Odvětví soukromoprávní – </a:t>
            </a:r>
            <a:r>
              <a:rPr lang="cs-CZ" dirty="0" smtClean="0"/>
              <a:t>hájí v rovině obecné: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ochranu osobnosti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nedotknutelnost vlastnictví zákonně nabytého</a:t>
            </a:r>
          </a:p>
          <a:p>
            <a:pPr>
              <a:buNone/>
            </a:pPr>
            <a:r>
              <a:rPr lang="cs-CZ" b="1" dirty="0" smtClean="0"/>
              <a:t>Usiluje: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 zachování svobod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 naplnění občanských práv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 smtClean="0"/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Občanské právo 		</a:t>
            </a:r>
            <a:r>
              <a:rPr lang="cs-CZ" sz="2800" dirty="0" smtClean="0"/>
              <a:t>14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200" b="1" dirty="0" smtClean="0"/>
              <a:t>Třídí vztahy (právní):</a:t>
            </a:r>
          </a:p>
          <a:p>
            <a:r>
              <a:rPr lang="cs-CZ" dirty="0" smtClean="0"/>
              <a:t>k věcem (věcné právo)</a:t>
            </a:r>
          </a:p>
          <a:p>
            <a:r>
              <a:rPr lang="cs-CZ" dirty="0" smtClean="0"/>
              <a:t>k osobám (obligační a závazkové právo)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Zastupování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ze zákona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 plné moci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/>
              <a:t>28. říjen a 17. listopad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924944"/>
            <a:ext cx="7086600" cy="2160240"/>
          </a:xfrm>
        </p:spPr>
        <p:txBody>
          <a:bodyPr>
            <a:normAutofit fontScale="92500" lnSpcReduction="10000"/>
          </a:bodyPr>
          <a:lstStyle/>
          <a:p>
            <a:r>
              <a:rPr lang="cs-CZ" sz="3200" dirty="0" smtClean="0"/>
              <a:t>NÁROD – SVOBODA – DOMOV</a:t>
            </a:r>
          </a:p>
          <a:p>
            <a:pPr algn="ctr"/>
            <a:r>
              <a:rPr lang="cs-CZ" sz="3200" dirty="0" smtClean="0"/>
              <a:t>SEBEVĚDOMÍ</a:t>
            </a:r>
          </a:p>
          <a:p>
            <a:endParaRPr lang="cs-CZ" sz="3200" dirty="0" smtClean="0"/>
          </a:p>
          <a:p>
            <a:r>
              <a:rPr lang="cs-CZ" sz="3200" dirty="0" smtClean="0"/>
              <a:t>Vymezení MŮJ </a:t>
            </a:r>
            <a:r>
              <a:rPr lang="cs-CZ" sz="3200" dirty="0" smtClean="0"/>
              <a:t>– NÁŠ </a:t>
            </a:r>
            <a:r>
              <a:rPr lang="cs-CZ" sz="3200" dirty="0" smtClean="0">
                <a:solidFill>
                  <a:srgbClr val="FF0000"/>
                </a:solidFill>
              </a:rPr>
              <a:t>3. </a:t>
            </a:r>
            <a:r>
              <a:rPr lang="cs-CZ" sz="3200" smtClean="0">
                <a:solidFill>
                  <a:srgbClr val="FF0000"/>
                </a:solidFill>
              </a:rPr>
              <a:t>11.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0770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Občanskoprávní vztahy </a:t>
            </a:r>
            <a:r>
              <a:rPr lang="cs-CZ" sz="2400" dirty="0" smtClean="0"/>
              <a:t>15-16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cs-CZ" u="sng" dirty="0" smtClean="0"/>
              <a:t>Platnost obecná</a:t>
            </a:r>
            <a:r>
              <a:rPr lang="cs-CZ" dirty="0" smtClean="0"/>
              <a:t> = právní vztah; účastníci, předmět, obsah</a:t>
            </a:r>
          </a:p>
          <a:p>
            <a:pPr algn="just">
              <a:buNone/>
            </a:pPr>
            <a:r>
              <a:rPr lang="cs-CZ" u="sng" dirty="0" smtClean="0"/>
              <a:t>Právní úkon</a:t>
            </a:r>
            <a:r>
              <a:rPr lang="cs-CZ" dirty="0" smtClean="0"/>
              <a:t> = vůle v konání směřující ke změně, obnově či vzniku práva a povinnosti; typický (častý, pojmenovaný – př.: dar) x atypický (neobvyklý, nepojmenovaný – nesmí být v rozporu se zákonem – př. vztah) </a:t>
            </a:r>
          </a:p>
          <a:p>
            <a:pPr algn="just">
              <a:buNone/>
            </a:pPr>
            <a:r>
              <a:rPr lang="cs-CZ" i="1" dirty="0" smtClean="0"/>
              <a:t>projev vůle</a:t>
            </a:r>
            <a:r>
              <a:rPr lang="cs-CZ" dirty="0" smtClean="0"/>
              <a:t> – jednání, opomenutí, zápis, ústní sdělení, …</a:t>
            </a:r>
          </a:p>
          <a:p>
            <a:pPr algn="just">
              <a:buNone/>
            </a:pPr>
            <a:r>
              <a:rPr lang="cs-CZ" u="sng" dirty="0" smtClean="0"/>
              <a:t>Smlouva</a:t>
            </a:r>
            <a:endParaRPr lang="cs-CZ" dirty="0" smtClean="0"/>
          </a:p>
          <a:p>
            <a:pPr algn="just"/>
            <a:r>
              <a:rPr lang="cs-CZ" dirty="0" smtClean="0"/>
              <a:t>přijetí</a:t>
            </a:r>
          </a:p>
          <a:p>
            <a:pPr algn="just"/>
            <a:r>
              <a:rPr lang="cs-CZ" dirty="0" smtClean="0"/>
              <a:t>odstoupení</a:t>
            </a:r>
          </a:p>
          <a:p>
            <a:pPr algn="just"/>
            <a:r>
              <a:rPr lang="cs-CZ" dirty="0" smtClean="0"/>
              <a:t>Zrušení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Občanskoprávní vztahy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709160"/>
          </a:xfrm>
        </p:spPr>
        <p:txBody>
          <a:bodyPr/>
          <a:lstStyle/>
          <a:p>
            <a:pPr>
              <a:buNone/>
            </a:pPr>
            <a:r>
              <a:rPr lang="cs-CZ" u="sng" dirty="0" smtClean="0"/>
              <a:t>P. Vlastnické</a:t>
            </a:r>
            <a:r>
              <a:rPr lang="cs-CZ" dirty="0" smtClean="0"/>
              <a:t> – chráněno Ústavou ČR</a:t>
            </a:r>
          </a:p>
          <a:p>
            <a:r>
              <a:rPr lang="cs-CZ" dirty="0" smtClean="0"/>
              <a:t>vyvlastnění</a:t>
            </a:r>
          </a:p>
          <a:p>
            <a:r>
              <a:rPr lang="cs-CZ" dirty="0" smtClean="0"/>
              <a:t>držba – vydržení (movitost 3 roky, nemovitost 10 let)</a:t>
            </a:r>
          </a:p>
          <a:p>
            <a:r>
              <a:rPr lang="cs-CZ" dirty="0" smtClean="0"/>
              <a:t>sousedství</a:t>
            </a:r>
          </a:p>
          <a:p>
            <a:r>
              <a:rPr lang="cs-CZ" dirty="0" smtClean="0"/>
              <a:t>nález a nálezné (10% ceny)</a:t>
            </a:r>
          </a:p>
          <a:p>
            <a:pPr>
              <a:buNone/>
            </a:pPr>
            <a:r>
              <a:rPr lang="cs-CZ" u="sng" dirty="0" smtClean="0"/>
              <a:t>Duševní vlastnictví</a:t>
            </a:r>
            <a:r>
              <a:rPr lang="cs-CZ" dirty="0" smtClean="0"/>
              <a:t> – autorský zákon</a:t>
            </a:r>
          </a:p>
          <a:p>
            <a:pPr algn="just">
              <a:buNone/>
            </a:pPr>
            <a:r>
              <a:rPr lang="cs-CZ" u="sng" dirty="0" smtClean="0"/>
              <a:t>Práva z průmyslového vlastnictví</a:t>
            </a:r>
            <a:r>
              <a:rPr lang="cs-CZ" dirty="0" smtClean="0"/>
              <a:t> (vynálezy, kopírování designu, </a:t>
            </a:r>
            <a:r>
              <a:rPr lang="cs-CZ" smtClean="0"/>
              <a:t>…)</a:t>
            </a:r>
            <a:r>
              <a:rPr lang="cs-CZ" smtClean="0">
                <a:solidFill>
                  <a:srgbClr val="FF0000"/>
                </a:solidFill>
              </a:rPr>
              <a:t> 21.10.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Občanskoprávní vztahy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511256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u="sng" dirty="0" smtClean="0"/>
              <a:t>Právo dědické</a:t>
            </a:r>
          </a:p>
          <a:p>
            <a:r>
              <a:rPr lang="cs-CZ" dirty="0" smtClean="0"/>
              <a:t>zůstavitel – dědic</a:t>
            </a:r>
          </a:p>
          <a:p>
            <a:r>
              <a:rPr lang="cs-CZ" dirty="0" smtClean="0"/>
              <a:t>ze závěti</a:t>
            </a:r>
          </a:p>
          <a:p>
            <a:r>
              <a:rPr lang="cs-CZ" dirty="0" smtClean="0"/>
              <a:t>ze zákona</a:t>
            </a:r>
          </a:p>
          <a:p>
            <a:r>
              <a:rPr lang="cs-CZ" i="1" dirty="0" smtClean="0"/>
              <a:t>vydědění</a:t>
            </a:r>
          </a:p>
          <a:p>
            <a:pPr>
              <a:buNone/>
            </a:pPr>
            <a:r>
              <a:rPr lang="cs-CZ" u="sng" dirty="0" smtClean="0"/>
              <a:t>Právo závazkové</a:t>
            </a:r>
            <a:r>
              <a:rPr lang="cs-CZ" dirty="0" smtClean="0"/>
              <a:t> ( obligační)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Základní subjekty </a:t>
            </a:r>
            <a:r>
              <a:rPr lang="cs-CZ" i="1" dirty="0" smtClean="0"/>
              <a:t>věřitel – dlužník</a:t>
            </a:r>
          </a:p>
          <a:p>
            <a:pPr>
              <a:buNone/>
            </a:pPr>
            <a:r>
              <a:rPr lang="cs-CZ" i="1" u="sng" dirty="0" smtClean="0"/>
              <a:t>Typy závazků: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ze smluv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 deliktů (odpovědnost </a:t>
            </a:r>
            <a:r>
              <a:rPr lang="cs-CZ" smtClean="0"/>
              <a:t>za újmu)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 jiných důvodů (příbuzenský vztah)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Smlouvy			</a:t>
            </a:r>
            <a:r>
              <a:rPr lang="cs-CZ" sz="2800" b="0" dirty="0" smtClean="0"/>
              <a:t>17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0916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cs-CZ" b="1" dirty="0" smtClean="0"/>
              <a:t>Smlouva</a:t>
            </a:r>
            <a:r>
              <a:rPr lang="cs-CZ" dirty="0" smtClean="0"/>
              <a:t> = dvou nebo vícestranný akt, který vymezuje práva a povinnosti k cílovému objektu (předmětu, komoditě).</a:t>
            </a:r>
          </a:p>
          <a:p>
            <a:pPr algn="just">
              <a:buNone/>
            </a:pPr>
            <a:r>
              <a:rPr lang="cs-CZ" b="1" dirty="0" smtClean="0"/>
              <a:t>Smlouvy:</a:t>
            </a:r>
          </a:p>
          <a:p>
            <a:pPr algn="just"/>
            <a:r>
              <a:rPr lang="cs-CZ" dirty="0" smtClean="0"/>
              <a:t>Darovací (dárce – obdarovaný)</a:t>
            </a:r>
          </a:p>
          <a:p>
            <a:pPr algn="just"/>
            <a:r>
              <a:rPr lang="cs-CZ" dirty="0" smtClean="0"/>
              <a:t>O půjčce (věřitel – dlužník)</a:t>
            </a:r>
          </a:p>
          <a:p>
            <a:pPr algn="just"/>
            <a:r>
              <a:rPr lang="cs-CZ" dirty="0" smtClean="0"/>
              <a:t>O dílo (objednatel – zhotovitel)</a:t>
            </a:r>
          </a:p>
          <a:p>
            <a:pPr algn="just"/>
            <a:r>
              <a:rPr lang="cs-CZ" dirty="0" smtClean="0"/>
              <a:t>Kupní (prodávající – kupující)</a:t>
            </a:r>
          </a:p>
          <a:p>
            <a:pPr algn="just"/>
            <a:r>
              <a:rPr lang="cs-CZ" dirty="0" smtClean="0"/>
              <a:t>O úschově (složitel – schovatel)</a:t>
            </a:r>
          </a:p>
          <a:p>
            <a:pPr algn="just"/>
            <a:r>
              <a:rPr lang="cs-CZ" dirty="0" smtClean="0"/>
              <a:t>Nájemní ( pronajímatel – nájemce)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Smlouvy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O ubytování (objednatel – ubytovatel)</a:t>
            </a:r>
          </a:p>
          <a:p>
            <a:r>
              <a:rPr lang="cs-CZ" dirty="0" smtClean="0"/>
              <a:t>O přepravě (dopravce – dopravovaný/é)</a:t>
            </a:r>
          </a:p>
          <a:p>
            <a:r>
              <a:rPr lang="cs-CZ" dirty="0" smtClean="0"/>
              <a:t>O výpůjčce (</a:t>
            </a:r>
            <a:r>
              <a:rPr lang="cs-CZ" dirty="0" err="1" smtClean="0"/>
              <a:t>výpůjčitel</a:t>
            </a:r>
            <a:r>
              <a:rPr lang="cs-CZ" dirty="0" smtClean="0"/>
              <a:t>/dlužník – ochrana vypůjčeného)</a:t>
            </a:r>
          </a:p>
          <a:p>
            <a:r>
              <a:rPr lang="cs-CZ" dirty="0" smtClean="0"/>
              <a:t>Cestovní (provozovatel – cestující)</a:t>
            </a:r>
          </a:p>
          <a:p>
            <a:r>
              <a:rPr lang="cs-CZ" dirty="0" smtClean="0"/>
              <a:t>Pracovní (zaměstnavatel – zaměstnanec)</a:t>
            </a:r>
          </a:p>
          <a:p>
            <a:r>
              <a:rPr lang="cs-CZ" dirty="0" smtClean="0"/>
              <a:t>O vkladu (peněžní ústav – vkladatel)</a:t>
            </a:r>
          </a:p>
          <a:p>
            <a:r>
              <a:rPr lang="cs-CZ" dirty="0" smtClean="0"/>
              <a:t>Pojistná (pojistitel – pojištěnec)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Reklamace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Česká obchodní inspekce; Sdružení na ochranu spotřebitelů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Živnostenský </a:t>
            </a:r>
            <a:r>
              <a:rPr lang="cs-CZ" smtClean="0"/>
              <a:t>úřad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Občanské soudní řízení		</a:t>
            </a:r>
            <a:r>
              <a:rPr lang="cs-CZ" sz="2800" b="0" dirty="0" smtClean="0"/>
              <a:t>18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51510" indent="-514350">
              <a:buFont typeface="+mj-lt"/>
              <a:buAutoNum type="arabicPeriod"/>
            </a:pPr>
            <a:r>
              <a:rPr lang="cs-CZ" dirty="0" smtClean="0"/>
              <a:t>Občanský zákoník</a:t>
            </a:r>
          </a:p>
          <a:p>
            <a:pPr marL="651510" indent="-514350">
              <a:buFont typeface="+mj-lt"/>
              <a:buAutoNum type="arabicPeriod"/>
            </a:pPr>
            <a:r>
              <a:rPr lang="cs-CZ" dirty="0" smtClean="0"/>
              <a:t>Systém soudů</a:t>
            </a:r>
          </a:p>
          <a:p>
            <a:pPr marL="651510" indent="-514350">
              <a:buNone/>
            </a:pPr>
            <a:r>
              <a:rPr lang="cs-CZ" u="sng" dirty="0" smtClean="0"/>
              <a:t>Občanský soudní řád</a:t>
            </a:r>
            <a:endParaRPr lang="cs-CZ" dirty="0" smtClean="0"/>
          </a:p>
          <a:p>
            <a:pPr marL="651510" indent="-514350">
              <a:buFont typeface="Wingdings" pitchFamily="2" charset="2"/>
              <a:buChar char="Ø"/>
            </a:pPr>
            <a:r>
              <a:rPr lang="cs-CZ" dirty="0" smtClean="0"/>
              <a:t>Žaloba – forma</a:t>
            </a:r>
          </a:p>
          <a:p>
            <a:pPr marL="651510" indent="-514350">
              <a:buFont typeface="+mj-lt"/>
              <a:buAutoNum type="alphaLcParenR"/>
            </a:pPr>
            <a:r>
              <a:rPr lang="cs-CZ" dirty="0" smtClean="0"/>
              <a:t>žalobce (navrhovatel)</a:t>
            </a:r>
          </a:p>
          <a:p>
            <a:pPr marL="651510" indent="-514350">
              <a:buFont typeface="+mj-lt"/>
              <a:buAutoNum type="alphaLcParenR"/>
            </a:pPr>
            <a:r>
              <a:rPr lang="cs-CZ" dirty="0" smtClean="0"/>
              <a:t>žalovaný (odpůrce)</a:t>
            </a:r>
          </a:p>
          <a:p>
            <a:pPr marL="651510" indent="-514350">
              <a:buNone/>
            </a:pPr>
            <a:r>
              <a:rPr lang="cs-CZ" dirty="0" smtClean="0"/>
              <a:t>Návrh (identifikace)</a:t>
            </a:r>
          </a:p>
          <a:p>
            <a:pPr marL="651510" indent="-514350">
              <a:buNone/>
            </a:pPr>
            <a:r>
              <a:rPr lang="cs-CZ" dirty="0" smtClean="0"/>
              <a:t>Obsah (rozhodující skutečnosti)</a:t>
            </a:r>
          </a:p>
          <a:p>
            <a:pPr marL="651510" indent="-514350">
              <a:buNone/>
            </a:pPr>
            <a:r>
              <a:rPr lang="cs-CZ" dirty="0" smtClean="0"/>
              <a:t>Rozhodnutí ve věci jsou: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Občanské soudní 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 vztahu k osobám (prohlášení nezvěstným, rozvod, …)</a:t>
            </a:r>
          </a:p>
          <a:p>
            <a:r>
              <a:rPr lang="cs-CZ" dirty="0" smtClean="0"/>
              <a:t>tzv. plnění (platba, náhrada škody, …)</a:t>
            </a:r>
          </a:p>
          <a:p>
            <a:r>
              <a:rPr lang="cs-CZ" dirty="0" smtClean="0"/>
              <a:t>Určení (potvrzení/zrušení) existence práva</a:t>
            </a:r>
          </a:p>
          <a:p>
            <a:pPr>
              <a:buNone/>
            </a:pPr>
            <a:r>
              <a:rPr lang="cs-CZ" b="1" dirty="0" smtClean="0"/>
              <a:t>ZÁSADY: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rovného vyjádření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nákladů (hrazení výloh za zahájení soudu)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důkazní povinnosti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dispoziční (jednání probíhá o návrhu, jak byl žalobcem uplatněn)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Občanské soudní 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Rozhodnutí soudu:</a:t>
            </a:r>
          </a:p>
          <a:p>
            <a:r>
              <a:rPr lang="cs-CZ" dirty="0" smtClean="0"/>
              <a:t>rozsudek</a:t>
            </a:r>
          </a:p>
          <a:p>
            <a:r>
              <a:rPr lang="cs-CZ" dirty="0" smtClean="0"/>
              <a:t>usnesení</a:t>
            </a:r>
          </a:p>
          <a:p>
            <a:pPr>
              <a:buNone/>
            </a:pPr>
            <a:r>
              <a:rPr lang="cs-CZ" b="1" dirty="0" smtClean="0"/>
              <a:t>Opravné prostředky.</a:t>
            </a:r>
          </a:p>
          <a:p>
            <a:pPr>
              <a:buFont typeface="Wingdings" pitchFamily="2" charset="2"/>
              <a:buChar char="ü"/>
            </a:pPr>
            <a:r>
              <a:rPr lang="cs-CZ" u="sng" dirty="0" smtClean="0"/>
              <a:t>Řádné:</a:t>
            </a: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odvolání</a:t>
            </a:r>
          </a:p>
          <a:p>
            <a:pPr>
              <a:buFont typeface="Wingdings" pitchFamily="2" charset="2"/>
              <a:buChar char="ü"/>
            </a:pPr>
            <a:r>
              <a:rPr lang="cs-CZ" u="sng" dirty="0" smtClean="0"/>
              <a:t>Mimořádné: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stížnost pro porušení zákona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žádost o obnovu řízení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Upevňování poznatků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1. Právnická a fyzická osoba   </a:t>
            </a:r>
            <a:r>
              <a:rPr lang="cs-CZ" sz="3200" b="1" dirty="0" smtClean="0"/>
              <a:t>			 A</a:t>
            </a: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     Způsobilost k právním úkonům            B</a:t>
            </a:r>
          </a:p>
          <a:p>
            <a:pPr marL="0" indent="0">
              <a:buNone/>
            </a:pPr>
            <a:r>
              <a:rPr lang="cs-CZ" dirty="0"/>
              <a:t>2</a:t>
            </a:r>
            <a:r>
              <a:rPr lang="cs-CZ" dirty="0" smtClean="0"/>
              <a:t>.  </a:t>
            </a:r>
            <a:r>
              <a:rPr lang="cs-CZ" sz="3200" dirty="0" smtClean="0"/>
              <a:t>Smluvní vztah; subjekty smlouvy	  A</a:t>
            </a:r>
          </a:p>
          <a:p>
            <a:pPr marL="0" indent="0">
              <a:buNone/>
            </a:pPr>
            <a:r>
              <a:rPr lang="cs-CZ" sz="3200" dirty="0" smtClean="0"/>
              <a:t>     Reklamace – vysvětli základní postup  B</a:t>
            </a:r>
          </a:p>
          <a:p>
            <a:pPr marL="0" indent="0">
              <a:buNone/>
            </a:pPr>
            <a:r>
              <a:rPr lang="cs-CZ" dirty="0"/>
              <a:t>3.  </a:t>
            </a:r>
            <a:r>
              <a:rPr lang="cs-CZ" sz="3200" dirty="0" smtClean="0"/>
              <a:t>Legislativní proces				  A </a:t>
            </a:r>
          </a:p>
          <a:p>
            <a:pPr marL="0" indent="0">
              <a:buNone/>
            </a:pPr>
            <a:r>
              <a:rPr lang="cs-CZ" sz="3200" dirty="0" smtClean="0"/>
              <a:t>     Využití práv; splnění povinností		  B</a:t>
            </a:r>
          </a:p>
          <a:p>
            <a:pPr marL="0" indent="0">
              <a:buNone/>
            </a:pPr>
            <a:r>
              <a:rPr lang="cs-CZ" dirty="0"/>
              <a:t>4. </a:t>
            </a:r>
            <a:r>
              <a:rPr lang="cs-CZ" dirty="0" smtClean="0"/>
              <a:t> </a:t>
            </a:r>
            <a:r>
              <a:rPr lang="cs-CZ" sz="3200" dirty="0" smtClean="0"/>
              <a:t>Ústavní právo a další typy práva       A, 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Rodinné právo			</a:t>
            </a:r>
            <a:r>
              <a:rPr lang="cs-CZ" sz="2400" dirty="0" smtClean="0"/>
              <a:t>19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Vychází z Ústavy ČR – zákon o rodině</a:t>
            </a:r>
          </a:p>
          <a:p>
            <a:pPr>
              <a:buNone/>
            </a:pPr>
            <a:r>
              <a:rPr lang="cs-CZ" b="1" dirty="0" smtClean="0"/>
              <a:t>FENOMÉNY RODINNÉHO PRÁVA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Manželství – vznik, zánik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Rodina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Rodiče a děti, péče o děti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Vyživovací povinnost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Rodičovská zodpovědnost (Být dětem příkladem.)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Partnerství (registrované partnerství – od r.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Selhání manželství a rodiny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u="sng" dirty="0" smtClean="0"/>
              <a:t>Sociálně právní ochrana dětí (OSPOD); Úmluva o právech dítěte</a:t>
            </a:r>
          </a:p>
          <a:p>
            <a:pPr>
              <a:buNone/>
            </a:pPr>
            <a:endParaRPr lang="cs-CZ" u="sng" dirty="0" smtClean="0"/>
          </a:p>
          <a:p>
            <a:pPr>
              <a:buNone/>
            </a:pPr>
            <a:r>
              <a:rPr lang="cs-CZ" dirty="0" smtClean="0"/>
              <a:t>Sociálně právní ochrana dětí</a:t>
            </a:r>
          </a:p>
          <a:p>
            <a:r>
              <a:rPr lang="cs-CZ" dirty="0" smtClean="0"/>
              <a:t>Opatrovník/opatrovnice</a:t>
            </a:r>
          </a:p>
          <a:p>
            <a:r>
              <a:rPr lang="cs-CZ" dirty="0" smtClean="0"/>
              <a:t>Pěstoun/</a:t>
            </a:r>
            <a:r>
              <a:rPr lang="cs-CZ" dirty="0" err="1" smtClean="0"/>
              <a:t>ka</a:t>
            </a:r>
            <a:endParaRPr lang="cs-CZ" dirty="0" smtClean="0"/>
          </a:p>
          <a:p>
            <a:r>
              <a:rPr lang="cs-CZ" dirty="0" err="1" smtClean="0"/>
              <a:t>Poručník</a:t>
            </a:r>
            <a:r>
              <a:rPr lang="cs-CZ" dirty="0" smtClean="0"/>
              <a:t>/poručnice</a:t>
            </a:r>
          </a:p>
          <a:p>
            <a:r>
              <a:rPr lang="cs-CZ" dirty="0" smtClean="0"/>
              <a:t>Osvojení</a:t>
            </a:r>
          </a:p>
          <a:p>
            <a:r>
              <a:rPr lang="cs-CZ" dirty="0" smtClean="0"/>
              <a:t>Ústavní výchova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Opatrovnictví a poručenství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Uplatní se v případě nutnosti ochrany zájmů nezletilých dětí ze strany jiných subjektů než rodičů </a:t>
            </a:r>
          </a:p>
          <a:p>
            <a:pPr lvl="1"/>
            <a:r>
              <a:rPr lang="cs-CZ" sz="3200" dirty="0" smtClean="0"/>
              <a:t>Na základě rozhodnutí soudu Když rodiče (z různých důvodů) nemohou vykonávat některá, resp. všechna práva a povinnosti vyplývající z rodičovské zodpovědnosti</a:t>
            </a:r>
          </a:p>
          <a:p>
            <a:pPr lvl="1"/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Základní rozdíl mezi opatrovnictvím a poručenstvím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960480"/>
          </a:xfrm>
        </p:spPr>
        <p:txBody>
          <a:bodyPr/>
          <a:lstStyle/>
          <a:p>
            <a:r>
              <a:rPr lang="cs-CZ" sz="3200" dirty="0" smtClean="0"/>
              <a:t>Opatrovník vykonává pouze některá práva a povinnosti za rodiče</a:t>
            </a:r>
          </a:p>
          <a:p>
            <a:r>
              <a:rPr lang="cs-CZ" sz="3200" dirty="0" smtClean="0"/>
              <a:t>Poručník vykonává práva a povinnosti místo rodičů, pokud rodiče nejsou nositeli rodičovské zodpovědnosti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Opatrovnictví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S pojmem se setkáme v zákoně o rodině, ale také v občanském zákoníku nebo v občanském soudním řádu</a:t>
            </a:r>
          </a:p>
          <a:p>
            <a:r>
              <a:rPr lang="cs-CZ" sz="3200" dirty="0" smtClean="0"/>
              <a:t>Podle §83 ZOR je ustanovován k ochraně zájmů nezletilého dítěte v jednotlivých konkrétních případech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Rozlišení opatrovnictví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84"/>
          </a:xfrm>
        </p:spPr>
        <p:txBody>
          <a:bodyPr>
            <a:normAutofit fontScale="92500" lnSpcReduction="10000"/>
          </a:bodyPr>
          <a:lstStyle/>
          <a:p>
            <a:pPr lvl="2"/>
            <a:r>
              <a:rPr lang="cs-CZ" sz="2800" dirty="0" smtClean="0"/>
              <a:t>Krátkodobé - Kolizní opatrovník - §37 ZOR </a:t>
            </a:r>
            <a:r>
              <a:rPr lang="cs-CZ" sz="2400" dirty="0" smtClean="0"/>
              <a:t>„Žádný z rodičů nemůže zastoupit své dítě, jde-li o právní úkony ve věcech, při nichž by mohlo dojít ke střetu zájmů mezi rodiči a dítětem nebo ke střetu zájmů dětí týchž rodičů.“</a:t>
            </a:r>
          </a:p>
          <a:p>
            <a:pPr lvl="2"/>
            <a:endParaRPr lang="cs-CZ" sz="2400" dirty="0" smtClean="0"/>
          </a:p>
          <a:p>
            <a:pPr lvl="2"/>
            <a:r>
              <a:rPr lang="cs-CZ" sz="2800" dirty="0" smtClean="0"/>
              <a:t>Opatrovník v řízení o osvojení -§68b ZOR</a:t>
            </a:r>
            <a:r>
              <a:rPr lang="cs-CZ" sz="2400" dirty="0" smtClean="0"/>
              <a:t>„V případech uvedených v §68 odst. 1 a §68a je třeba k osvojení souhlasu opatrovníka, který byl osvojovanému dítěti ustanoven v řízení o osvojení.“</a:t>
            </a:r>
          </a:p>
          <a:p>
            <a:pPr lvl="2"/>
            <a:endParaRPr lang="cs-CZ" sz="2400" dirty="0" smtClean="0"/>
          </a:p>
          <a:p>
            <a:pPr lvl="2"/>
            <a:r>
              <a:rPr lang="cs-CZ" sz="2800" dirty="0" smtClean="0"/>
              <a:t>Opatrovník ad hoc -§83 ZOR</a:t>
            </a:r>
            <a:r>
              <a:rPr lang="cs-CZ" sz="2400" dirty="0" smtClean="0"/>
              <a:t>„soud ustanoví opatrovníka též v případech, kdy je to v zájmu dítěte z jiných důvodů třeba.“</a:t>
            </a:r>
          </a:p>
          <a:p>
            <a:pPr lvl="2"/>
            <a:endParaRPr lang="cs-CZ" sz="2400" dirty="0" smtClean="0"/>
          </a:p>
          <a:p>
            <a:pPr lvl="2"/>
            <a:endParaRPr lang="cs-CZ" sz="2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Poručenství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ZOR pečlivě rozlišuje opatrovnictví a poručenství</a:t>
            </a:r>
          </a:p>
          <a:p>
            <a:r>
              <a:rPr lang="cs-CZ" sz="3200" dirty="0" smtClean="0"/>
              <a:t>Poručenství může také plnit funkci náhradní rodinné výchovy, ale není jeho hlavním cílem</a:t>
            </a:r>
          </a:p>
          <a:p>
            <a:r>
              <a:rPr lang="cs-CZ" sz="3200" dirty="0" smtClean="0"/>
              <a:t>Obecně lze konstatovat, že </a:t>
            </a:r>
            <a:r>
              <a:rPr lang="cs-CZ" sz="3200" dirty="0" err="1" smtClean="0"/>
              <a:t>poručník</a:t>
            </a:r>
            <a:r>
              <a:rPr lang="cs-CZ" sz="3200" dirty="0" smtClean="0"/>
              <a:t> je nezletilému ustanoven tehdy, jestliže dítě nemá zákonného zástupce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Poručenství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2"/>
            <a:r>
              <a:rPr lang="cs-CZ" sz="2800" dirty="0" smtClean="0"/>
              <a:t>Základním předpokladem pro ustanovení poručníka je:§ 78 ZOR rodiče zemřeli</a:t>
            </a:r>
          </a:p>
          <a:p>
            <a:pPr lvl="2"/>
            <a:r>
              <a:rPr lang="cs-CZ" sz="2800" dirty="0" smtClean="0"/>
              <a:t>byli zbaveni rodičovské zodpovědnosti</a:t>
            </a:r>
          </a:p>
          <a:p>
            <a:pPr lvl="2"/>
            <a:r>
              <a:rPr lang="cs-CZ" sz="2800" dirty="0" smtClean="0"/>
              <a:t>byl pozastaven výkon jejich rodičovské zodpovědnosti</a:t>
            </a:r>
          </a:p>
          <a:p>
            <a:pPr lvl="2"/>
            <a:r>
              <a:rPr lang="cs-CZ" sz="2800" dirty="0" smtClean="0"/>
              <a:t>rodiče nemají plnou způsobilost k právním úkonům</a:t>
            </a:r>
          </a:p>
          <a:p>
            <a:pPr lvl="2"/>
            <a:endParaRPr lang="cs-CZ" sz="2400" dirty="0" smtClean="0"/>
          </a:p>
          <a:p>
            <a:pPr lvl="2"/>
            <a:endParaRPr lang="cs-CZ" sz="2400" dirty="0" smtClean="0"/>
          </a:p>
          <a:p>
            <a:r>
              <a:rPr lang="cs-CZ" dirty="0" smtClean="0"/>
              <a:t>Soud je povinen </a:t>
            </a:r>
            <a:r>
              <a:rPr lang="cs-CZ" dirty="0" err="1" smtClean="0"/>
              <a:t>poručníka</a:t>
            </a:r>
            <a:r>
              <a:rPr lang="cs-CZ" dirty="0" smtClean="0"/>
              <a:t> ustanovit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Osoba </a:t>
            </a:r>
            <a:r>
              <a:rPr lang="cs-CZ" dirty="0" err="1" smtClean="0"/>
              <a:t>poručníka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Způsobilost k právním úkonům v plném rozsahu</a:t>
            </a:r>
          </a:p>
          <a:p>
            <a:r>
              <a:rPr lang="cs-CZ" dirty="0" smtClean="0"/>
              <a:t>Způsobem života musí skýtat záruky řádné výchovy</a:t>
            </a:r>
          </a:p>
          <a:p>
            <a:r>
              <a:rPr lang="cs-CZ" dirty="0" smtClean="0"/>
              <a:t>Musí souhlasit</a:t>
            </a:r>
          </a:p>
          <a:p>
            <a:pPr lvl="1"/>
            <a:r>
              <a:rPr lang="cs-CZ" dirty="0" smtClean="0"/>
              <a:t>§79 ZOR -V prvé řadě se ustanoví opatrovníkem osoba, kterou doporučili. Soud však není vázán absolutně</a:t>
            </a:r>
          </a:p>
          <a:p>
            <a:pPr lvl="1"/>
            <a:endParaRPr lang="cs-CZ" dirty="0" smtClean="0"/>
          </a:p>
          <a:p>
            <a:r>
              <a:rPr lang="cs-CZ" dirty="0" smtClean="0"/>
              <a:t>Jinak příbuzné nebo osoby blízké</a:t>
            </a:r>
          </a:p>
          <a:p>
            <a:r>
              <a:rPr lang="cs-CZ" dirty="0" smtClean="0"/>
              <a:t>Jinak jinou fyzickou osobu</a:t>
            </a:r>
          </a:p>
          <a:p>
            <a:r>
              <a:rPr lang="cs-CZ" dirty="0" smtClean="0"/>
              <a:t>Také orgán sociálně-právní ochrany dětí</a:t>
            </a:r>
          </a:p>
          <a:p>
            <a:r>
              <a:rPr lang="cs-CZ" dirty="0" err="1" smtClean="0"/>
              <a:t>Poručníky</a:t>
            </a:r>
            <a:r>
              <a:rPr lang="cs-CZ" dirty="0" smtClean="0"/>
              <a:t> mohou být i manželé</a:t>
            </a:r>
          </a:p>
          <a:p>
            <a:r>
              <a:rPr lang="cs-CZ" dirty="0" smtClean="0"/>
              <a:t>Dokud není dítěti ustanoven poručník nebo dokud se ustanovený poručník neujme své funkce, činí neodkladné úkony v zájmu dítěte a v jeho zastoupení orgán sociálně-právní ochrany dětí.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Obsah poručenství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84"/>
          </a:xfrm>
        </p:spPr>
        <p:txBody>
          <a:bodyPr>
            <a:normAutofit fontScale="85000" lnSpcReduction="10000"/>
          </a:bodyPr>
          <a:lstStyle/>
          <a:p>
            <a:pPr lvl="1"/>
            <a:r>
              <a:rPr lang="pl-PL" dirty="0" smtClean="0"/>
              <a:t>Rozsahem práv a povinností je:</a:t>
            </a:r>
          </a:p>
          <a:p>
            <a:pPr lvl="1"/>
            <a:r>
              <a:rPr lang="pl-PL" sz="2200" dirty="0" smtClean="0"/>
              <a:t>Vychovávat</a:t>
            </a:r>
          </a:p>
          <a:p>
            <a:pPr lvl="1"/>
            <a:r>
              <a:rPr lang="cs-CZ" dirty="0" smtClean="0"/>
              <a:t>Zastupovat</a:t>
            </a:r>
          </a:p>
          <a:p>
            <a:pPr lvl="1"/>
            <a:r>
              <a:rPr lang="cs-CZ" dirty="0" smtClean="0"/>
              <a:t>Spravovat majetek místo rodičů</a:t>
            </a:r>
          </a:p>
          <a:p>
            <a:pPr lvl="1"/>
            <a:r>
              <a:rPr lang="cs-CZ" dirty="0" smtClean="0"/>
              <a:t>Na vztahy </a:t>
            </a:r>
            <a:r>
              <a:rPr lang="cs-CZ" dirty="0" err="1" smtClean="0"/>
              <a:t>poručníka</a:t>
            </a:r>
            <a:r>
              <a:rPr lang="cs-CZ" dirty="0" smtClean="0"/>
              <a:t> (</a:t>
            </a:r>
            <a:r>
              <a:rPr lang="cs-CZ" dirty="0" err="1" smtClean="0"/>
              <a:t>poručníků</a:t>
            </a:r>
            <a:r>
              <a:rPr lang="cs-CZ" dirty="0" smtClean="0"/>
              <a:t>) a dítěte se přiměřeně vztahují ustanovení o právech a povinnostech rodičů a dětí. Funkce </a:t>
            </a:r>
            <a:r>
              <a:rPr lang="cs-CZ" dirty="0" err="1" smtClean="0"/>
              <a:t>poručníka</a:t>
            </a:r>
            <a:r>
              <a:rPr lang="cs-CZ" dirty="0" smtClean="0"/>
              <a:t> </a:t>
            </a:r>
            <a:r>
              <a:rPr lang="cs-CZ" b="1" u="sng" dirty="0" smtClean="0"/>
              <a:t>nezakládá</a:t>
            </a:r>
            <a:r>
              <a:rPr lang="cs-CZ" dirty="0" smtClean="0"/>
              <a:t> vyživovací povinnost k dítěti</a:t>
            </a:r>
          </a:p>
          <a:p>
            <a:pPr lvl="1"/>
            <a:endParaRPr lang="cs-CZ" dirty="0" smtClean="0"/>
          </a:p>
          <a:p>
            <a:r>
              <a:rPr lang="cs-CZ" dirty="0" err="1" smtClean="0"/>
              <a:t>Poručník</a:t>
            </a:r>
            <a:r>
              <a:rPr lang="cs-CZ" dirty="0" smtClean="0"/>
              <a:t> je povinen soudu podávat zprávy o osobě poručence a účty ze správy jeho jmění</a:t>
            </a:r>
          </a:p>
          <a:p>
            <a:r>
              <a:rPr lang="cs-CZ" dirty="0" smtClean="0"/>
              <a:t>Každé rozhodnutí </a:t>
            </a:r>
            <a:r>
              <a:rPr lang="cs-CZ" dirty="0" err="1" smtClean="0"/>
              <a:t>poručníka</a:t>
            </a:r>
            <a:r>
              <a:rPr lang="cs-CZ" dirty="0" smtClean="0"/>
              <a:t> o podstatné věci vyžaduje souhlas soudu</a:t>
            </a:r>
          </a:p>
          <a:p>
            <a:r>
              <a:rPr lang="cs-CZ" dirty="0" err="1" smtClean="0"/>
              <a:t>Poručník</a:t>
            </a:r>
            <a:r>
              <a:rPr lang="cs-CZ" dirty="0" smtClean="0"/>
              <a:t> nemá ze zákona nárok na odměnu, ale může o ni požádat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Zánik poručenství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Buď se zánikem potřeby poručenství (absolutní zánik)</a:t>
            </a:r>
          </a:p>
          <a:p>
            <a:r>
              <a:rPr lang="cs-CZ" dirty="0" smtClean="0"/>
              <a:t>Nebo bez zániku důvodů, pro které vzniklo (relativní zánik)</a:t>
            </a:r>
          </a:p>
          <a:p>
            <a:pPr lvl="1"/>
            <a:r>
              <a:rPr lang="cs-CZ" sz="2800" dirty="0" smtClean="0"/>
              <a:t>Zaniká:</a:t>
            </a:r>
          </a:p>
          <a:p>
            <a:pPr lvl="1"/>
            <a:r>
              <a:rPr lang="cs-CZ" dirty="0" smtClean="0"/>
              <a:t>Ze zákona</a:t>
            </a:r>
          </a:p>
          <a:p>
            <a:pPr lvl="1"/>
            <a:r>
              <a:rPr lang="cs-CZ" dirty="0" smtClean="0"/>
              <a:t>Zproštěním</a:t>
            </a:r>
          </a:p>
          <a:p>
            <a:pPr lvl="1"/>
            <a:r>
              <a:rPr lang="cs-CZ" dirty="0" smtClean="0"/>
              <a:t>Odvoláním </a:t>
            </a:r>
            <a:endParaRPr lang="cs-CZ" dirty="0" smtClean="0">
              <a:solidFill>
                <a:srgbClr val="FF0000"/>
              </a:solidFill>
            </a:endParaRPr>
          </a:p>
          <a:p>
            <a:pPr lvl="1"/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Ústavní výchova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2"/>
            <a:r>
              <a:rPr lang="cs-CZ" sz="2800" dirty="0" smtClean="0"/>
              <a:t>Čl. 9 Úmluvy o právech dítěte:Dítě nemůže být odděleno od svých rodičů proti jejich vůli, </a:t>
            </a:r>
            <a:r>
              <a:rPr lang="cs-CZ" sz="2400" dirty="0" smtClean="0"/>
              <a:t>ledaže příslušné úřady na základě soudního rozhodnutí a v souladu s platným právem a v příslušném řízení určí, že takové oddělení je potřebné v zájmu dítěte</a:t>
            </a:r>
          </a:p>
          <a:p>
            <a:pPr lvl="2"/>
            <a:r>
              <a:rPr lang="cs-CZ" sz="2400" dirty="0" smtClean="0"/>
              <a:t>takové určení může být nezbytným v některém konkrétním případě, například, jde-li o zneužívání nebo zanedbávání dítěte rodiči nebo žijí-li rodiče odděleně a je třeba rozhodnout o místě pobytu dítěte.</a:t>
            </a:r>
          </a:p>
          <a:p>
            <a:pPr lvl="2"/>
            <a:endParaRPr lang="cs-CZ" sz="2400" dirty="0" smtClean="0"/>
          </a:p>
          <a:p>
            <a:pPr lvl="2"/>
            <a:endParaRPr lang="cs-CZ" sz="2400" dirty="0" smtClean="0"/>
          </a:p>
          <a:p>
            <a:pPr lvl="1"/>
            <a:r>
              <a:rPr lang="cs-CZ" sz="2800" dirty="0" smtClean="0"/>
              <a:t>Čl. 32 Listiny </a:t>
            </a:r>
            <a:r>
              <a:rPr lang="cs-CZ" dirty="0" smtClean="0"/>
              <a:t>Práva rodičů mohou být omezena a nezletilé děti mohou být od rodičů odloučeny proti jejich vůli jen rozhodnutím soudu na základě zákona.</a:t>
            </a:r>
          </a:p>
          <a:p>
            <a:pPr lvl="1"/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Zajištění ústavní výchovy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cs-CZ" dirty="0" smtClean="0"/>
              <a:t>Školská zařízení pro výkon ústavní a ochranné výchovy:</a:t>
            </a:r>
          </a:p>
          <a:p>
            <a:pPr lvl="1"/>
            <a:r>
              <a:rPr lang="cs-CZ" sz="2200" dirty="0" smtClean="0"/>
              <a:t>Diagnostický ústav</a:t>
            </a:r>
          </a:p>
          <a:p>
            <a:pPr lvl="1"/>
            <a:r>
              <a:rPr lang="cs-CZ" dirty="0" smtClean="0"/>
              <a:t>Dětský domov</a:t>
            </a:r>
          </a:p>
          <a:p>
            <a:pPr lvl="1"/>
            <a:r>
              <a:rPr lang="cs-CZ" dirty="0" smtClean="0"/>
              <a:t>Dětský domov se školou</a:t>
            </a:r>
          </a:p>
          <a:p>
            <a:pPr lvl="1"/>
            <a:r>
              <a:rPr lang="cs-CZ" dirty="0" smtClean="0"/>
              <a:t>Výchovný ústav</a:t>
            </a:r>
          </a:p>
          <a:p>
            <a:pPr lvl="1"/>
            <a:endParaRPr lang="cs-CZ" dirty="0" smtClean="0"/>
          </a:p>
          <a:p>
            <a:r>
              <a:rPr lang="cs-CZ" dirty="0" smtClean="0"/>
              <a:t>Zákon č. 109/2002 Sb., o výkonu ústavní výchovy nebo ochranné výchovy ve školských zařízeních a o preventivně výchovné péči ve školských zařízeních a o změně </a:t>
            </a:r>
            <a:r>
              <a:rPr lang="cs-CZ" smtClean="0"/>
              <a:t>dalších zákonů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400" dirty="0" smtClean="0"/>
              <a:t>Pracovní právo</a:t>
            </a:r>
            <a:r>
              <a:rPr lang="cs-CZ" sz="3600" dirty="0" smtClean="0"/>
              <a:t>			</a:t>
            </a:r>
            <a:r>
              <a:rPr lang="cs-CZ" sz="2000" dirty="0" smtClean="0"/>
              <a:t>22 -</a:t>
            </a:r>
            <a:r>
              <a:rPr lang="cs-CZ" sz="3600" dirty="0" smtClean="0"/>
              <a:t> </a:t>
            </a:r>
            <a:r>
              <a:rPr lang="cs-CZ" sz="2000" dirty="0" smtClean="0">
                <a:effectLst/>
              </a:rPr>
              <a:t>23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Pracovní právo</a:t>
            </a:r>
          </a:p>
          <a:p>
            <a:r>
              <a:rPr lang="cs-CZ" dirty="0" smtClean="0"/>
              <a:t>pracovní poměr</a:t>
            </a:r>
          </a:p>
          <a:p>
            <a:r>
              <a:rPr lang="cs-CZ" dirty="0" smtClean="0"/>
              <a:t>pracovní smlouva</a:t>
            </a:r>
          </a:p>
          <a:p>
            <a:pPr>
              <a:buNone/>
            </a:pPr>
            <a:r>
              <a:rPr lang="cs-CZ" b="1" dirty="0" smtClean="0"/>
              <a:t>PP</a:t>
            </a:r>
            <a:r>
              <a:rPr lang="cs-CZ" dirty="0" smtClean="0"/>
              <a:t> řeší zákoník práce; řeší vztahy mezi </a:t>
            </a:r>
            <a:r>
              <a:rPr lang="cs-CZ" u="sng" dirty="0" smtClean="0"/>
              <a:t>zaměstnavateli a zaměstnanci</a:t>
            </a:r>
          </a:p>
          <a:p>
            <a:pPr>
              <a:buNone/>
            </a:pPr>
            <a:r>
              <a:rPr lang="cs-CZ" b="1" dirty="0" smtClean="0"/>
              <a:t>Pracovní poměr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Zaměstnavatel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Zaměstnanec</a:t>
            </a:r>
          </a:p>
          <a:p>
            <a:pPr>
              <a:buFont typeface="Wingdings" pitchFamily="2" charset="2"/>
              <a:buChar char="Ø"/>
            </a:pPr>
            <a:r>
              <a:rPr lang="cs-CZ" smtClean="0"/>
              <a:t>Nezaměstnaný 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SMARTInkShape-1"/>
          <p:cNvSpPr/>
          <p:nvPr>
            <p:custDataLst>
              <p:tags r:id="rId1"/>
            </p:custDataLst>
          </p:nvPr>
        </p:nvSpPr>
        <p:spPr>
          <a:xfrm>
            <a:off x="6423660" y="6849428"/>
            <a:ext cx="17146" cy="1"/>
          </a:xfrm>
          <a:custGeom>
            <a:avLst/>
            <a:gdLst/>
            <a:ahLst/>
            <a:cxnLst/>
            <a:rect l="0" t="0" r="0" b="0"/>
            <a:pathLst>
              <a:path w="17146" h="1">
                <a:moveTo>
                  <a:pt x="0" y="0"/>
                </a:moveTo>
                <a:lnTo>
                  <a:pt x="0" y="0"/>
                </a:lnTo>
                <a:lnTo>
                  <a:pt x="17145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MARTInkShape-2"/>
          <p:cNvSpPr/>
          <p:nvPr>
            <p:custDataLst>
              <p:tags r:id="rId2"/>
            </p:custDataLst>
          </p:nvPr>
        </p:nvSpPr>
        <p:spPr>
          <a:xfrm>
            <a:off x="4331970" y="6849428"/>
            <a:ext cx="128589" cy="1"/>
          </a:xfrm>
          <a:custGeom>
            <a:avLst/>
            <a:gdLst/>
            <a:ahLst/>
            <a:cxnLst/>
            <a:rect l="0" t="0" r="0" b="0"/>
            <a:pathLst>
              <a:path w="128589" h="1">
                <a:moveTo>
                  <a:pt x="42863" y="0"/>
                </a:moveTo>
                <a:lnTo>
                  <a:pt x="42863" y="0"/>
                </a:lnTo>
                <a:lnTo>
                  <a:pt x="0" y="0"/>
                </a:lnTo>
                <a:lnTo>
                  <a:pt x="38375" y="0"/>
                </a:lnTo>
                <a:lnTo>
                  <a:pt x="77224" y="0"/>
                </a:lnTo>
                <a:lnTo>
                  <a:pt x="128588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" name="SMARTInkShape-Group3"/>
          <p:cNvGrpSpPr/>
          <p:nvPr/>
        </p:nvGrpSpPr>
        <p:grpSpPr>
          <a:xfrm>
            <a:off x="3037523" y="6849428"/>
            <a:ext cx="197168" cy="1"/>
            <a:chOff x="3037523" y="6849428"/>
            <a:chExt cx="197168" cy="1"/>
          </a:xfrm>
        </p:grpSpPr>
        <p:sp>
          <p:nvSpPr>
            <p:cNvPr id="6" name="SMARTInkShape-3"/>
            <p:cNvSpPr/>
            <p:nvPr>
              <p:custDataLst>
                <p:tags r:id="rId3"/>
              </p:custDataLst>
            </p:nvPr>
          </p:nvSpPr>
          <p:spPr>
            <a:xfrm>
              <a:off x="3063240" y="6849428"/>
              <a:ext cx="126961" cy="1"/>
            </a:xfrm>
            <a:custGeom>
              <a:avLst/>
              <a:gdLst/>
              <a:ahLst/>
              <a:cxnLst/>
              <a:rect l="0" t="0" r="0" b="0"/>
              <a:pathLst>
                <a:path w="126961" h="1">
                  <a:moveTo>
                    <a:pt x="94298" y="0"/>
                  </a:moveTo>
                  <a:lnTo>
                    <a:pt x="94298" y="0"/>
                  </a:lnTo>
                  <a:lnTo>
                    <a:pt x="55673" y="0"/>
                  </a:lnTo>
                  <a:lnTo>
                    <a:pt x="46345" y="0"/>
                  </a:lnTo>
                  <a:lnTo>
                    <a:pt x="85255" y="0"/>
                  </a:lnTo>
                  <a:lnTo>
                    <a:pt x="126960" y="0"/>
                  </a:lnTo>
                  <a:lnTo>
                    <a:pt x="90026" y="0"/>
                  </a:lnTo>
                  <a:lnTo>
                    <a:pt x="56624" y="0"/>
                  </a:lnTo>
                  <a:lnTo>
                    <a:pt x="15595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SMARTInkShape-4"/>
            <p:cNvSpPr/>
            <p:nvPr>
              <p:custDataLst>
                <p:tags r:id="rId4"/>
              </p:custDataLst>
            </p:nvPr>
          </p:nvSpPr>
          <p:spPr>
            <a:xfrm>
              <a:off x="3138842" y="6849428"/>
              <a:ext cx="95849" cy="1"/>
            </a:xfrm>
            <a:custGeom>
              <a:avLst/>
              <a:gdLst/>
              <a:ahLst/>
              <a:cxnLst/>
              <a:rect l="0" t="0" r="0" b="0"/>
              <a:pathLst>
                <a:path w="95849" h="1">
                  <a:moveTo>
                    <a:pt x="87276" y="0"/>
                  </a:moveTo>
                  <a:lnTo>
                    <a:pt x="87276" y="0"/>
                  </a:lnTo>
                  <a:lnTo>
                    <a:pt x="95848" y="0"/>
                  </a:lnTo>
                  <a:lnTo>
                    <a:pt x="53486" y="0"/>
                  </a:lnTo>
                  <a:lnTo>
                    <a:pt x="14240" y="0"/>
                  </a:lnTo>
                  <a:lnTo>
                    <a:pt x="0" y="0"/>
                  </a:lnTo>
                  <a:lnTo>
                    <a:pt x="42326" y="0"/>
                  </a:lnTo>
                  <a:lnTo>
                    <a:pt x="52597" y="0"/>
                  </a:lnTo>
                  <a:lnTo>
                    <a:pt x="40246" y="0"/>
                  </a:lnTo>
                  <a:lnTo>
                    <a:pt x="73957" y="0"/>
                  </a:lnTo>
                  <a:lnTo>
                    <a:pt x="55574" y="0"/>
                  </a:lnTo>
                  <a:lnTo>
                    <a:pt x="87276" y="0"/>
                  </a:lnTo>
                  <a:lnTo>
                    <a:pt x="79895" y="0"/>
                  </a:lnTo>
                  <a:lnTo>
                    <a:pt x="95848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SMARTInkShape-5"/>
            <p:cNvSpPr/>
            <p:nvPr>
              <p:custDataLst>
                <p:tags r:id="rId5"/>
              </p:custDataLst>
            </p:nvPr>
          </p:nvSpPr>
          <p:spPr>
            <a:xfrm>
              <a:off x="3037523" y="6849428"/>
              <a:ext cx="8573" cy="1"/>
            </a:xfrm>
            <a:custGeom>
              <a:avLst/>
              <a:gdLst/>
              <a:ahLst/>
              <a:cxnLst/>
              <a:rect l="0" t="0" r="0" b="0"/>
              <a:pathLst>
                <a:path w="8573" h="1">
                  <a:moveTo>
                    <a:pt x="0" y="0"/>
                  </a:moveTo>
                  <a:lnTo>
                    <a:pt x="0" y="0"/>
                  </a:lnTo>
                  <a:lnTo>
                    <a:pt x="8572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Rukopis 9"/>
              <p14:cNvContentPartPr/>
              <p14:nvPr/>
            </p14:nvContentPartPr>
            <p14:xfrm>
              <a:off x="8683920" y="6266520"/>
              <a:ext cx="360" cy="360"/>
            </p14:xfrm>
          </p:contentPart>
        </mc:Choice>
        <mc:Fallback xmlns="">
          <p:pic>
            <p:nvPicPr>
              <p:cNvPr id="10" name="Rukopis 9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674560" y="62571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poměr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/>
              <a:t>Vznik a zánik pracovního poměru</a:t>
            </a:r>
          </a:p>
          <a:p>
            <a:pPr>
              <a:buNone/>
            </a:pPr>
            <a:r>
              <a:rPr lang="cs-CZ" u="sng" dirty="0" smtClean="0"/>
              <a:t>VZNIK</a:t>
            </a:r>
          </a:p>
          <a:p>
            <a:r>
              <a:rPr lang="cs-CZ" dirty="0" smtClean="0"/>
              <a:t>pracovní smlouva a její obsah</a:t>
            </a:r>
          </a:p>
          <a:p>
            <a:r>
              <a:rPr lang="cs-CZ" dirty="0" smtClean="0"/>
              <a:t>zkušební doba</a:t>
            </a:r>
          </a:p>
          <a:p>
            <a:r>
              <a:rPr lang="cs-CZ" dirty="0" smtClean="0"/>
              <a:t>doba určitá</a:t>
            </a:r>
          </a:p>
          <a:p>
            <a:r>
              <a:rPr lang="cs-CZ" dirty="0" smtClean="0"/>
              <a:t>doba neurčitá</a:t>
            </a:r>
          </a:p>
          <a:p>
            <a:pPr>
              <a:buNone/>
            </a:pPr>
            <a:r>
              <a:rPr lang="cs-CZ" u="sng" dirty="0" smtClean="0"/>
              <a:t>ZÁNIK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ve zkušební době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dohoda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výpověď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okamžité </a:t>
            </a:r>
            <a:r>
              <a:rPr lang="cs-CZ" smtClean="0"/>
              <a:t>zrušení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Správní řízení				</a:t>
            </a:r>
            <a:r>
              <a:rPr lang="cs-CZ" sz="2800" b="0" dirty="0" smtClean="0"/>
              <a:t>24</a:t>
            </a:r>
            <a:endParaRPr lang="cs-CZ" sz="28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b="1" dirty="0" smtClean="0"/>
              <a:t>Zákon č. 500/2004 Sb., správní řád, v platném znění,</a:t>
            </a:r>
            <a:r>
              <a:rPr lang="cs-CZ" dirty="0" smtClean="0"/>
              <a:t> (navazuje např. stavební zákon, živnostenský, …)</a:t>
            </a:r>
          </a:p>
          <a:p>
            <a:pPr algn="just">
              <a:buNone/>
            </a:pPr>
            <a:r>
              <a:rPr lang="cs-CZ" b="1" dirty="0" smtClean="0"/>
              <a:t>SŘ</a:t>
            </a:r>
            <a:r>
              <a:rPr lang="cs-CZ" dirty="0" smtClean="0"/>
              <a:t> = rozhodování o právech a povinnostech zúčastněných subjektů – </a:t>
            </a:r>
            <a:r>
              <a:rPr lang="cs-CZ" b="1" dirty="0" smtClean="0"/>
              <a:t>účastníků řízení</a:t>
            </a:r>
          </a:p>
          <a:p>
            <a:pPr algn="just">
              <a:buNone/>
            </a:pPr>
            <a:r>
              <a:rPr lang="cs-CZ" b="1" dirty="0" smtClean="0"/>
              <a:t>Účastník řízení</a:t>
            </a:r>
            <a:r>
              <a:rPr lang="cs-CZ" dirty="0" smtClean="0"/>
              <a:t> je ten, jehož práva jsou dotčena/jehož povinnosti nejsou plněny nebo ten, jehož práva jsou v procesu řízení dotčena/jehož povinnosti procesem řízení vzniknou.</a:t>
            </a:r>
          </a:p>
          <a:p>
            <a:pPr algn="just">
              <a:buNone/>
            </a:pPr>
            <a:r>
              <a:rPr lang="cs-CZ" b="1" dirty="0" smtClean="0"/>
              <a:t>SŘ – </a:t>
            </a:r>
            <a:r>
              <a:rPr lang="cs-CZ" dirty="0" smtClean="0"/>
              <a:t>bez průtahů, do 30 dnů, ale …</a:t>
            </a:r>
          </a:p>
          <a:p>
            <a:pPr algn="just">
              <a:buNone/>
            </a:pPr>
            <a:r>
              <a:rPr lang="cs-CZ" u="sng" dirty="0" smtClean="0"/>
              <a:t>Příslušné orgány</a:t>
            </a:r>
            <a:r>
              <a:rPr lang="cs-CZ" dirty="0" smtClean="0"/>
              <a:t> – místně, věcně </a:t>
            </a:r>
            <a:endParaRPr lang="cs-CZ" u="sng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Správní 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u="sng" dirty="0" smtClean="0"/>
              <a:t>Přerušení řízení</a:t>
            </a:r>
            <a:r>
              <a:rPr lang="cs-CZ" dirty="0" smtClean="0"/>
              <a:t> – dožádání podkladů (prohlášení, listin, …), svědectví (ústní, písemné), důkazů (kardinální, indicie)</a:t>
            </a:r>
          </a:p>
          <a:p>
            <a:pPr>
              <a:buNone/>
            </a:pPr>
            <a:r>
              <a:rPr lang="cs-CZ" b="1" dirty="0" smtClean="0"/>
              <a:t>Fáze SŘ:</a:t>
            </a:r>
          </a:p>
          <a:p>
            <a:r>
              <a:rPr lang="cs-CZ" dirty="0" smtClean="0"/>
              <a:t>Zahájení</a:t>
            </a:r>
          </a:p>
          <a:p>
            <a:r>
              <a:rPr lang="cs-CZ" dirty="0" smtClean="0"/>
              <a:t>Průběh</a:t>
            </a:r>
          </a:p>
          <a:p>
            <a:r>
              <a:rPr lang="cs-CZ" u="sng" dirty="0" smtClean="0"/>
              <a:t>Rozhodnutí</a:t>
            </a:r>
            <a:r>
              <a:rPr lang="cs-CZ" dirty="0" smtClean="0"/>
              <a:t> x zastavení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Účastník/</a:t>
            </a:r>
            <a:r>
              <a:rPr lang="cs-CZ" dirty="0" err="1" smtClean="0"/>
              <a:t>ci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Výrok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Odůvodnění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Poučení o odvolání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Mimořádný opravný prostředek (ROZKLAD)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endParaRPr lang="cs-CZ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Trestní právo				</a:t>
            </a:r>
            <a:r>
              <a:rPr lang="cs-CZ" sz="2800" dirty="0" smtClean="0"/>
              <a:t>25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260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Trestní zákoník – zákon č. 40/2009 Sb.</a:t>
            </a:r>
          </a:p>
          <a:p>
            <a:r>
              <a:rPr lang="cs-CZ" u="sng" dirty="0" smtClean="0"/>
              <a:t>Trestní právo</a:t>
            </a:r>
            <a:r>
              <a:rPr lang="cs-CZ" dirty="0" smtClean="0"/>
              <a:t> – ochrana občanů, státu; </a:t>
            </a:r>
            <a:r>
              <a:rPr lang="cs-CZ" dirty="0" err="1" smtClean="0"/>
              <a:t>společ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Trestný čin – trest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Prevence</a:t>
            </a:r>
          </a:p>
          <a:p>
            <a:pPr algn="just">
              <a:buNone/>
            </a:pPr>
            <a:r>
              <a:rPr lang="cs-CZ" dirty="0" smtClean="0"/>
              <a:t>Trestní právo hmotné (v trestním zákoníku)</a:t>
            </a:r>
          </a:p>
          <a:p>
            <a:pPr algn="just">
              <a:buNone/>
            </a:pPr>
            <a:r>
              <a:rPr lang="cs-CZ" dirty="0" smtClean="0"/>
              <a:t>Trestní právo procesní (v trestním řádu, zákon č. 292/1993 Sb.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Provinění – trestný čin mladistvého</a:t>
            </a:r>
          </a:p>
          <a:p>
            <a:pPr algn="just">
              <a:buFont typeface="Wingdings" pitchFamily="2" charset="2"/>
              <a:buChar char="ü"/>
            </a:pPr>
            <a:r>
              <a:rPr lang="cs-CZ" dirty="0" smtClean="0"/>
              <a:t>Trestnost činu (zákon – doba)</a:t>
            </a:r>
          </a:p>
          <a:p>
            <a:pPr algn="just">
              <a:buFont typeface="Wingdings" pitchFamily="2" charset="2"/>
              <a:buChar char="ü"/>
            </a:pPr>
            <a:r>
              <a:rPr lang="cs-CZ" dirty="0" smtClean="0"/>
              <a:t>Promlčení</a:t>
            </a:r>
          </a:p>
          <a:p>
            <a:pPr algn="just">
              <a:buFont typeface="Wingdings" pitchFamily="2" charset="2"/>
              <a:buChar char="ü"/>
            </a:pPr>
            <a:r>
              <a:rPr lang="cs-CZ" dirty="0" smtClean="0"/>
              <a:t>Pachatel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Trestní právo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Příprava a pokus o trestný čin</a:t>
            </a:r>
          </a:p>
          <a:p>
            <a:pPr algn="just">
              <a:buNone/>
            </a:pPr>
            <a:r>
              <a:rPr lang="cs-CZ" u="sng" dirty="0" smtClean="0"/>
              <a:t>Přestupek</a:t>
            </a:r>
            <a:r>
              <a:rPr lang="cs-CZ" dirty="0" smtClean="0"/>
              <a:t> – zákon o přestupcích (hmotně </a:t>
            </a:r>
            <a:r>
              <a:rPr lang="cs-CZ" smtClean="0"/>
              <a:t>do 5000 - 10000 </a:t>
            </a:r>
            <a:r>
              <a:rPr lang="cs-CZ" dirty="0" smtClean="0"/>
              <a:t>Kč.); řeší obec. úřady, policie</a:t>
            </a:r>
          </a:p>
          <a:p>
            <a:pPr algn="just">
              <a:buNone/>
            </a:pPr>
            <a:r>
              <a:rPr lang="cs-CZ" u="sng" dirty="0" smtClean="0"/>
              <a:t>Základní dělení trestných činů (TČ):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Obecně nebezpečné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Hospodářské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Proti občanskému soužití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Proti životu a zdraví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Proti svobodě a lidské důstojnosti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Proti majetku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Trestní právo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Proti lidskosti</a:t>
            </a:r>
          </a:p>
          <a:p>
            <a:r>
              <a:rPr lang="cs-CZ" dirty="0" smtClean="0"/>
              <a:t>Proti republice</a:t>
            </a:r>
          </a:p>
          <a:p>
            <a:r>
              <a:rPr lang="cs-CZ" dirty="0" smtClean="0"/>
              <a:t>Proti řádu ve věcech veřejných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DÚ – uveď příklady k výše uvedeným trestným činům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Trestní odpovědnost	</a:t>
            </a:r>
            <a:r>
              <a:rPr lang="cs-CZ" sz="2800" dirty="0" smtClean="0"/>
              <a:t>26-27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TRESTNÝ ČIN – odpovědnost (15/14 let)</a:t>
            </a:r>
          </a:p>
          <a:p>
            <a:r>
              <a:rPr lang="cs-CZ" dirty="0" smtClean="0"/>
              <a:t>Dosažení věku </a:t>
            </a:r>
            <a:r>
              <a:rPr lang="cs-CZ" u="sng" dirty="0" smtClean="0"/>
              <a:t>fyzické osoby</a:t>
            </a:r>
          </a:p>
          <a:p>
            <a:pPr algn="just"/>
            <a:r>
              <a:rPr lang="cs-CZ" dirty="0" smtClean="0"/>
              <a:t>Příčetnost x nepříčetnost – soudní znalec z oboru psychiatrie (ochranné léčení)</a:t>
            </a:r>
          </a:p>
          <a:p>
            <a:pPr algn="just">
              <a:buNone/>
            </a:pPr>
            <a:r>
              <a:rPr lang="cs-CZ" u="sng" dirty="0" smtClean="0"/>
              <a:t>Mladistvý</a:t>
            </a:r>
            <a:r>
              <a:rPr lang="cs-CZ" dirty="0" smtClean="0"/>
              <a:t> – 15 – 18(19) let</a:t>
            </a:r>
          </a:p>
          <a:p>
            <a:pPr algn="just"/>
            <a:r>
              <a:rPr lang="cs-CZ" dirty="0" smtClean="0"/>
              <a:t>Ochranná výchova ve výchovných zařízeních – chovanec</a:t>
            </a:r>
          </a:p>
          <a:p>
            <a:pPr algn="just">
              <a:buNone/>
            </a:pPr>
            <a:r>
              <a:rPr lang="cs-CZ" dirty="0" smtClean="0"/>
              <a:t>Nepříčetnost pod vlivem psychotropních látek </a:t>
            </a:r>
            <a:r>
              <a:rPr lang="cs-CZ" u="sng" dirty="0" smtClean="0"/>
              <a:t>nezbavuje trestní odpovědnosti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Trestní odpovědnost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cs-CZ" b="1" u="sng" dirty="0" smtClean="0"/>
              <a:t>Vyvinění</a:t>
            </a:r>
          </a:p>
          <a:p>
            <a:pPr algn="just"/>
            <a:r>
              <a:rPr lang="cs-CZ" dirty="0" smtClean="0"/>
              <a:t>Nutná obrana (i oprávněné použití zbraně)</a:t>
            </a:r>
          </a:p>
          <a:p>
            <a:pPr algn="just"/>
            <a:r>
              <a:rPr lang="cs-CZ" dirty="0" smtClean="0"/>
              <a:t>Krajní nouze</a:t>
            </a:r>
          </a:p>
          <a:p>
            <a:pPr algn="just"/>
            <a:endParaRPr lang="cs-CZ" dirty="0" smtClean="0"/>
          </a:p>
          <a:p>
            <a:pPr algn="just">
              <a:buNone/>
            </a:pPr>
            <a:r>
              <a:rPr lang="cs-CZ" u="sng" dirty="0" smtClean="0"/>
              <a:t>Míra zavinění trestného činu</a:t>
            </a:r>
          </a:p>
          <a:p>
            <a:pPr algn="just"/>
            <a:r>
              <a:rPr lang="cs-CZ" dirty="0" smtClean="0"/>
              <a:t>Úmysl</a:t>
            </a:r>
          </a:p>
          <a:p>
            <a:pPr algn="just"/>
            <a:r>
              <a:rPr lang="cs-CZ" dirty="0" smtClean="0"/>
              <a:t>Nedbalost</a:t>
            </a:r>
          </a:p>
          <a:p>
            <a:pPr algn="just">
              <a:buNone/>
            </a:pPr>
            <a:r>
              <a:rPr lang="cs-CZ" dirty="0" smtClean="0"/>
              <a:t>Subjektivní právní odpovědnost</a:t>
            </a:r>
          </a:p>
          <a:p>
            <a:pPr algn="just">
              <a:buNone/>
            </a:pPr>
            <a:r>
              <a:rPr lang="cs-CZ" dirty="0" smtClean="0"/>
              <a:t>Objektivní právní odpovědnost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(systém práv. norem)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51510" indent="-514350">
              <a:buAutoNum type="arabicPeriod"/>
            </a:pPr>
            <a:endParaRPr lang="cs-CZ" dirty="0" smtClean="0"/>
          </a:p>
          <a:p>
            <a:pPr marL="651510" indent="-514350">
              <a:buNone/>
            </a:pPr>
            <a:r>
              <a:rPr lang="cs-CZ" b="1" u="sng" dirty="0" smtClean="0"/>
              <a:t>Vyhledej a „definuj“ 4 typy věznic v ČR.</a:t>
            </a:r>
          </a:p>
          <a:p>
            <a:pPr marL="651510" indent="-514350">
              <a:buNone/>
            </a:pPr>
            <a:endParaRPr lang="cs-CZ" b="1" u="sng" dirty="0" smtClean="0"/>
          </a:p>
          <a:p>
            <a:pPr marL="651510" indent="-514350">
              <a:buAutoNum type="arabicPeriod" startAt="2"/>
            </a:pPr>
            <a:endParaRPr lang="cs-CZ" dirty="0" smtClean="0"/>
          </a:p>
          <a:p>
            <a:pPr marL="651510" indent="-514350">
              <a:buNone/>
            </a:pPr>
            <a:r>
              <a:rPr lang="cs-CZ" b="1" u="sng" dirty="0" smtClean="0"/>
              <a:t>Vyhledej druhy trestů.</a:t>
            </a:r>
          </a:p>
          <a:p>
            <a:pPr marL="651510" indent="-514350">
              <a:buNone/>
            </a:pPr>
            <a:endParaRPr lang="cs-CZ" b="1" u="sng" dirty="0" smtClean="0"/>
          </a:p>
          <a:p>
            <a:pPr marL="137160" indent="0">
              <a:buNone/>
            </a:pPr>
            <a:endParaRPr lang="cs-CZ" dirty="0" smtClean="0"/>
          </a:p>
          <a:p>
            <a:pPr marL="651510" indent="-514350">
              <a:buNone/>
            </a:pPr>
            <a:r>
              <a:rPr lang="cs-CZ" b="1" u="sng" dirty="0" smtClean="0"/>
              <a:t>Vyhledej zásady trestního řízení.</a:t>
            </a:r>
          </a:p>
          <a:p>
            <a:pPr marL="651510" indent="-51435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Evropské právo		</a:t>
            </a:r>
            <a:r>
              <a:rPr lang="cs-CZ" sz="2800" dirty="0" smtClean="0"/>
              <a:t>28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21088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cs-CZ" dirty="0" smtClean="0"/>
              <a:t>Primární právo (integrace, instituce, smlouvy)</a:t>
            </a:r>
          </a:p>
          <a:p>
            <a:pPr algn="just"/>
            <a:r>
              <a:rPr lang="cs-CZ" dirty="0" smtClean="0"/>
              <a:t>Právo evropských společenství – nadstátní (komunitární právo; základní pilíř)</a:t>
            </a:r>
          </a:p>
          <a:p>
            <a:pPr algn="just">
              <a:buFontTx/>
              <a:buChar char="-"/>
            </a:pPr>
            <a:r>
              <a:rPr lang="cs-CZ" dirty="0" smtClean="0"/>
              <a:t>právní normy závazné nejen pro členské státy, ale i pro právnické a fyzické osoby těchto států.</a:t>
            </a:r>
          </a:p>
          <a:p>
            <a:pPr algn="just">
              <a:buNone/>
            </a:pPr>
            <a:r>
              <a:rPr lang="cs-CZ" dirty="0" smtClean="0"/>
              <a:t>PRINCIPY: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u="sng" dirty="0" smtClean="0"/>
              <a:t>Nadřazenost</a:t>
            </a:r>
            <a:r>
              <a:rPr lang="cs-CZ" dirty="0" smtClean="0"/>
              <a:t> evropského práva nad právními normami členských států.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u="sng" dirty="0" smtClean="0"/>
              <a:t>Subsidiarita</a:t>
            </a:r>
            <a:r>
              <a:rPr lang="cs-CZ" dirty="0" smtClean="0"/>
              <a:t> – prostupnost celým právním systémem = být co nejblíže občanům.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u="sng" dirty="0" smtClean="0"/>
              <a:t>Proporcionalita a nezbytnost</a:t>
            </a:r>
            <a:r>
              <a:rPr lang="cs-CZ" u="sng" dirty="0" smtClean="0">
                <a:solidFill>
                  <a:srgbClr val="FF0000"/>
                </a:solidFill>
              </a:rPr>
              <a:t> 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Evropské právo		</a:t>
            </a:r>
            <a:r>
              <a:rPr lang="cs-CZ" sz="2800" dirty="0" smtClean="0"/>
              <a:t>28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260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cs-CZ" dirty="0" smtClean="0"/>
              <a:t>Orgány EU jednají v právním rámci smluv o EU.</a:t>
            </a:r>
          </a:p>
          <a:p>
            <a:pPr algn="just">
              <a:buNone/>
            </a:pPr>
            <a:r>
              <a:rPr lang="cs-CZ" dirty="0" smtClean="0"/>
              <a:t>INSTITUCE EU: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dirty="0" smtClean="0"/>
              <a:t>Evropská komise (legislativa – příprava)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dirty="0" smtClean="0"/>
              <a:t>Evropský parlament a rada (přijímání právních norem)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dirty="0" smtClean="0"/>
              <a:t>Evropský soudní dvůr</a:t>
            </a:r>
          </a:p>
          <a:p>
            <a:pPr marL="651510" indent="-514350" algn="just">
              <a:buFont typeface="+mj-lt"/>
              <a:buAutoNum type="arabicPeriod"/>
            </a:pPr>
            <a:r>
              <a:rPr lang="cs-CZ" dirty="0" smtClean="0"/>
              <a:t>Evropský veřejný ochránce lidských práv (Štrasburk)</a:t>
            </a:r>
          </a:p>
          <a:p>
            <a:pPr marL="651510" indent="-514350" algn="just">
              <a:buNone/>
            </a:pPr>
            <a:r>
              <a:rPr lang="cs-CZ" dirty="0" smtClean="0"/>
              <a:t>HLAVNÍ TYPY PRÁVNÍCH PŘEDPISŮ:</a:t>
            </a:r>
          </a:p>
          <a:p>
            <a:pPr marL="651510" indent="-514350" algn="just">
              <a:buNone/>
            </a:pPr>
            <a:r>
              <a:rPr lang="cs-CZ" dirty="0" smtClean="0"/>
              <a:t>Stanoviska a doporučení, směrnice, nařízení,  rozhodnutí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ESEJ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51510" indent="-514350">
              <a:buFont typeface="+mj-lt"/>
              <a:buAutoNum type="arabicPeriod"/>
            </a:pPr>
            <a:r>
              <a:rPr lang="cs-CZ" sz="3600" dirty="0" smtClean="0"/>
              <a:t>Tohle je spravedlnost.</a:t>
            </a:r>
          </a:p>
          <a:p>
            <a:pPr marL="651510" indent="-514350">
              <a:buFont typeface="+mj-lt"/>
              <a:buAutoNum type="arabicPeriod"/>
            </a:pPr>
            <a:r>
              <a:rPr lang="cs-CZ" sz="3600" dirty="0" smtClean="0"/>
              <a:t>Toto jsou práva nezbytná.</a:t>
            </a:r>
          </a:p>
          <a:p>
            <a:pPr marL="651510" indent="-514350">
              <a:buFont typeface="+mj-lt"/>
              <a:buAutoNum type="arabicPeriod"/>
            </a:pPr>
            <a:r>
              <a:rPr lang="cs-CZ" sz="3600" dirty="0" smtClean="0"/>
              <a:t>Čas adventní – čas vykoupení (., !, ?)</a:t>
            </a:r>
          </a:p>
          <a:p>
            <a:pPr marL="651510" indent="-514350">
              <a:buFont typeface="+mj-lt"/>
              <a:buAutoNum type="arabicPeriod"/>
            </a:pPr>
            <a:r>
              <a:rPr lang="cs-CZ" sz="3600" dirty="0" smtClean="0"/>
              <a:t>Mé povinnosti.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9497514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b="0" dirty="0" smtClean="0"/>
              <a:t>Zpracoval: Václav Kočovský</a:t>
            </a:r>
            <a:endParaRPr lang="cs-CZ" sz="3600" b="0" dirty="0"/>
          </a:p>
        </p:txBody>
      </p:sp>
    </p:spTree>
    <p:extLst>
      <p:ext uri="{BB962C8B-B14F-4D97-AF65-F5344CB8AC3E}">
        <p14:creationId xmlns:p14="http://schemas.microsoft.com/office/powerpoint/2010/main" val="29019711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4653</TotalTime>
  <Words>2538</Words>
  <Application>Microsoft Office PowerPoint</Application>
  <PresentationFormat>Předvádění na obrazovce (4:3)</PresentationFormat>
  <Paragraphs>428</Paragraphs>
  <Slides>55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55</vt:i4>
      </vt:variant>
    </vt:vector>
  </HeadingPairs>
  <TitlesOfParts>
    <vt:vector size="62" baseType="lpstr">
      <vt:lpstr>Arial</vt:lpstr>
      <vt:lpstr>Book Antiqua</vt:lpstr>
      <vt:lpstr>Lucida Sans</vt:lpstr>
      <vt:lpstr>Wingdings</vt:lpstr>
      <vt:lpstr>Wingdings 2</vt:lpstr>
      <vt:lpstr>Wingdings 3</vt:lpstr>
      <vt:lpstr>Vrchol</vt:lpstr>
      <vt:lpstr>OBN 4. ZL</vt:lpstr>
      <vt:lpstr>Význam práva   1.</vt:lpstr>
      <vt:lpstr>Dělení práva (základní)</vt:lpstr>
      <vt:lpstr>Právní vědomí   2.</vt:lpstr>
      <vt:lpstr>Právní řád   3. – 4.</vt:lpstr>
      <vt:lpstr>Právní řád – právní síla p. normy 5. – 6.</vt:lpstr>
      <vt:lpstr>Opakování    </vt:lpstr>
      <vt:lpstr>ESEJ  -  MŮJ POKUS, MŮJ SVĚT</vt:lpstr>
      <vt:lpstr>OPAKOVÁNÍ </vt:lpstr>
      <vt:lpstr>PRÁVNÍ VZTAHY  9</vt:lpstr>
      <vt:lpstr>PV = subjekt, objekt, pravidla</vt:lpstr>
      <vt:lpstr>Subjekty právních vztahů 10</vt:lpstr>
      <vt:lpstr>Subjekty PV – obecné vymezení</vt:lpstr>
      <vt:lpstr>Právní subjektivita (P. způsobilost) 11</vt:lpstr>
      <vt:lpstr>Odvětví práva (p. systém) 12</vt:lpstr>
      <vt:lpstr>Odvětví práva (p. systém) 12</vt:lpstr>
      <vt:lpstr>Občanské právo   14</vt:lpstr>
      <vt:lpstr>Občanské právo   14</vt:lpstr>
      <vt:lpstr>28. říjen a 17. listopad</vt:lpstr>
      <vt:lpstr>Občanskoprávní vztahy 15-16</vt:lpstr>
      <vt:lpstr>Občanskoprávní vztahy</vt:lpstr>
      <vt:lpstr>Občanskoprávní vztahy</vt:lpstr>
      <vt:lpstr>Smlouvy   17</vt:lpstr>
      <vt:lpstr>Smlouvy</vt:lpstr>
      <vt:lpstr>Občanské soudní řízení  18</vt:lpstr>
      <vt:lpstr>Občanské soudní řízení</vt:lpstr>
      <vt:lpstr>Občanské soudní řízení</vt:lpstr>
      <vt:lpstr>Upevňování poznatků </vt:lpstr>
      <vt:lpstr>Rodinné právo   19</vt:lpstr>
      <vt:lpstr>Selhání manželství a rodiny</vt:lpstr>
      <vt:lpstr>Opatrovnictví a poručenství  </vt:lpstr>
      <vt:lpstr>Základní rozdíl mezi opatrovnictvím a poručenstvím </vt:lpstr>
      <vt:lpstr>Opatrovnictví </vt:lpstr>
      <vt:lpstr>Rozlišení opatrovnictví </vt:lpstr>
      <vt:lpstr>Poručenství </vt:lpstr>
      <vt:lpstr>Poručenství </vt:lpstr>
      <vt:lpstr>Osoba poručníka </vt:lpstr>
      <vt:lpstr>Obsah poručenství </vt:lpstr>
      <vt:lpstr>Zánik poručenství </vt:lpstr>
      <vt:lpstr>Ústavní výchova </vt:lpstr>
      <vt:lpstr>Zajištění ústavní výchovy </vt:lpstr>
      <vt:lpstr>Pracovní právo   22 - 23</vt:lpstr>
      <vt:lpstr>Pracovní poměr</vt:lpstr>
      <vt:lpstr>Správní řízení    24</vt:lpstr>
      <vt:lpstr>Správní řízení</vt:lpstr>
      <vt:lpstr>Trestní právo    25</vt:lpstr>
      <vt:lpstr>Trestní právo</vt:lpstr>
      <vt:lpstr>Trestní právo</vt:lpstr>
      <vt:lpstr>Trestní odpovědnost 26-27</vt:lpstr>
      <vt:lpstr>Trestní odpovědnost</vt:lpstr>
      <vt:lpstr>Úkol</vt:lpstr>
      <vt:lpstr>Evropské právo  28</vt:lpstr>
      <vt:lpstr>Evropské právo  28</vt:lpstr>
      <vt:lpstr>ESEJ</vt:lpstr>
      <vt:lpstr>Zpracoval: Václav Kočovský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Václav</dc:creator>
  <cp:lastModifiedBy>KOČOVSKÝ VÁCLAV Mgr.</cp:lastModifiedBy>
  <cp:revision>316</cp:revision>
  <cp:lastPrinted>2025-10-22T14:25:03Z</cp:lastPrinted>
  <dcterms:created xsi:type="dcterms:W3CDTF">2014-10-05T19:19:05Z</dcterms:created>
  <dcterms:modified xsi:type="dcterms:W3CDTF">2025-11-03T12:29:47Z</dcterms:modified>
</cp:coreProperties>
</file>