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9" r:id="rId4"/>
    <p:sldId id="271" r:id="rId5"/>
    <p:sldId id="259" r:id="rId6"/>
    <p:sldId id="270" r:id="rId7"/>
    <p:sldId id="272" r:id="rId8"/>
    <p:sldId id="262" r:id="rId9"/>
    <p:sldId id="273" r:id="rId10"/>
    <p:sldId id="263" r:id="rId11"/>
    <p:sldId id="274" r:id="rId12"/>
    <p:sldId id="275" r:id="rId13"/>
    <p:sldId id="264" r:id="rId14"/>
    <p:sldId id="276" r:id="rId15"/>
    <p:sldId id="266" r:id="rId16"/>
    <p:sldId id="277" r:id="rId17"/>
    <p:sldId id="278" r:id="rId18"/>
    <p:sldId id="268" r:id="rId1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26E3B76-F88C-0E7C-9A76-33099C3650B3}"/>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BD3C15AD-AA96-25B2-5459-8077CC7347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CA52A432-AD68-7B0F-0A08-61429091A854}"/>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5" name="Zástupný symbol pro zápatí 4">
            <a:extLst>
              <a:ext uri="{FF2B5EF4-FFF2-40B4-BE49-F238E27FC236}">
                <a16:creationId xmlns:a16="http://schemas.microsoft.com/office/drawing/2014/main" id="{3DE44211-3F23-42A5-938C-9676C02AD3E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9C37A445-A84B-A061-0504-B4FF8A942C20}"/>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2921629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CE8A2E4-92FA-EBBE-2F04-079C59128A3F}"/>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522FCB09-EAFA-1D54-4A2E-C064108FED62}"/>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5B3397B0-D01B-00C5-466F-7546925543BB}"/>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5" name="Zástupný symbol pro zápatí 4">
            <a:extLst>
              <a:ext uri="{FF2B5EF4-FFF2-40B4-BE49-F238E27FC236}">
                <a16:creationId xmlns:a16="http://schemas.microsoft.com/office/drawing/2014/main" id="{07DED9F8-A0F1-57FD-2D9E-EF6FED6ACD3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2CD9C0A-9798-61F5-A298-B3AD635E90CA}"/>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1170293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3A7E8CD-76DF-0706-9589-918FC37A01D8}"/>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C82C4EE3-5C8B-BE09-2F50-207B84ED88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45D0207E-2843-5F50-BFDD-73D4B2569D3A}"/>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5" name="Zástupný symbol pro zápatí 4">
            <a:extLst>
              <a:ext uri="{FF2B5EF4-FFF2-40B4-BE49-F238E27FC236}">
                <a16:creationId xmlns:a16="http://schemas.microsoft.com/office/drawing/2014/main" id="{3EAE109C-39A1-B3E0-5E21-90E2686BD88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0AC08AC-DC70-0FF0-3D74-2FDDF01BDADF}"/>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4283227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9687A7B-6DD1-0A2D-2A44-D6B1F8872738}"/>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C6B79A41-FD56-82FA-1B38-B94BC4779B61}"/>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A62127A1-EE7D-2A3D-860B-E22FFD5BA84B}"/>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36F2CE0E-F63C-8205-8B9E-62062C9C2874}"/>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6" name="Zástupný symbol pro zápatí 5">
            <a:extLst>
              <a:ext uri="{FF2B5EF4-FFF2-40B4-BE49-F238E27FC236}">
                <a16:creationId xmlns:a16="http://schemas.microsoft.com/office/drawing/2014/main" id="{BE92E9CA-EC47-2684-1862-8BE7A1B41CC6}"/>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8AC44BE2-BFC2-6EF9-7BA8-A70F36F9019B}"/>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2291266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4F32EA-0CF6-4187-5DC6-C4521E849846}"/>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6676DB35-DCB5-9CEC-0AB0-E688E9370C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93BB18A5-5D87-6416-27AF-4420C4253106}"/>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7214423E-CFB8-967A-2D2A-1853CC06E6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5CE5428C-A464-5064-F499-89D826899453}"/>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213D4531-F27F-A899-7DA7-843C53A99EC1}"/>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8" name="Zástupný symbol pro zápatí 7">
            <a:extLst>
              <a:ext uri="{FF2B5EF4-FFF2-40B4-BE49-F238E27FC236}">
                <a16:creationId xmlns:a16="http://schemas.microsoft.com/office/drawing/2014/main" id="{1F80D3A3-4723-D59E-BEF5-94D1F60C482C}"/>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1354D7AD-4797-053A-4660-C1FD734E272B}"/>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26580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5B955D2-B7A2-D528-03CD-90E2A86511DA}"/>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FB4E4F53-25F4-1806-0BFB-A78E51AADAFC}"/>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4" name="Zástupný symbol pro zápatí 3">
            <a:extLst>
              <a:ext uri="{FF2B5EF4-FFF2-40B4-BE49-F238E27FC236}">
                <a16:creationId xmlns:a16="http://schemas.microsoft.com/office/drawing/2014/main" id="{AB967634-0166-556E-E0C6-06927D1C1D0E}"/>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909A2E1C-DB94-5111-C731-A193E9E2971B}"/>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121945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CE58733E-AC5D-D882-0AF3-24AAE7F92B97}"/>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3" name="Zástupný symbol pro zápatí 2">
            <a:extLst>
              <a:ext uri="{FF2B5EF4-FFF2-40B4-BE49-F238E27FC236}">
                <a16:creationId xmlns:a16="http://schemas.microsoft.com/office/drawing/2014/main" id="{D577BBCF-9690-1945-9AAB-9CE2930EA438}"/>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4831500-4CD3-0B5C-7904-1FD7F0F04A18}"/>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15008137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174A477-A4FE-E049-E457-66BC20336D9B}"/>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0C54BD9F-FE02-2176-46D4-7431B085D9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470331F-ECF1-0407-D538-031DD700BE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468FAA6-71F9-AF39-81D7-BB0787C07D3E}"/>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6" name="Zástupný symbol pro zápatí 5">
            <a:extLst>
              <a:ext uri="{FF2B5EF4-FFF2-40B4-BE49-F238E27FC236}">
                <a16:creationId xmlns:a16="http://schemas.microsoft.com/office/drawing/2014/main" id="{0CBB8F67-F73C-0918-DEB6-AAC37F77FA3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1BC8A84-1381-0B83-A312-9273680D2AB6}"/>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3453254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F2868A-82F8-5E9A-234D-811E5538B2F9}"/>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CC8773F-AFDB-E90F-1FFA-6E92CD0764D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E546CA8D-D579-0710-FD05-C9FFB7096C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F01A37F3-AB04-D495-3911-CEBA46EF19D9}"/>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6" name="Zástupný symbol pro zápatí 5">
            <a:extLst>
              <a:ext uri="{FF2B5EF4-FFF2-40B4-BE49-F238E27FC236}">
                <a16:creationId xmlns:a16="http://schemas.microsoft.com/office/drawing/2014/main" id="{004A89EE-98EF-BAB8-EF09-61BB2103D7E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DC24743-6A3E-D0B3-0A5C-92ACC0BD5EA4}"/>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1096537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0BE91C8-5403-9045-2DED-A80193AA79C4}"/>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A2E63A84-E715-4C67-AF3E-FA99A855BD56}"/>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BBEDF13-BC11-067D-1D1E-75306F622CAA}"/>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5" name="Zástupný symbol pro zápatí 4">
            <a:extLst>
              <a:ext uri="{FF2B5EF4-FFF2-40B4-BE49-F238E27FC236}">
                <a16:creationId xmlns:a16="http://schemas.microsoft.com/office/drawing/2014/main" id="{775EDF34-4399-A5EC-0776-FF1383871C3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11A344E-CE53-B426-75D2-7C60E474781A}"/>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2237659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BB875FDB-C344-70FA-A324-6F5F46439C35}"/>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A6B0EAFB-B858-5945-E478-943E4EAE2E45}"/>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BE60B6E-6E2F-0FCF-A1B5-B8C706D47CDD}"/>
              </a:ext>
            </a:extLst>
          </p:cNvPr>
          <p:cNvSpPr>
            <a:spLocks noGrp="1"/>
          </p:cNvSpPr>
          <p:nvPr>
            <p:ph type="dt" sz="half" idx="10"/>
          </p:nvPr>
        </p:nvSpPr>
        <p:spPr/>
        <p:txBody>
          <a:bodyPr/>
          <a:lstStyle/>
          <a:p>
            <a:fld id="{E5E08A92-C2C4-4106-A806-79933B08A18D}" type="datetimeFigureOut">
              <a:rPr lang="cs-CZ" smtClean="0"/>
              <a:t>07.05.2026</a:t>
            </a:fld>
            <a:endParaRPr lang="cs-CZ"/>
          </a:p>
        </p:txBody>
      </p:sp>
      <p:sp>
        <p:nvSpPr>
          <p:cNvPr id="5" name="Zástupný symbol pro zápatí 4">
            <a:extLst>
              <a:ext uri="{FF2B5EF4-FFF2-40B4-BE49-F238E27FC236}">
                <a16:creationId xmlns:a16="http://schemas.microsoft.com/office/drawing/2014/main" id="{DD2A55DE-C609-6180-A86B-EEA4D46B03D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E665ECA-9CBC-399A-22DA-AD9283949505}"/>
              </a:ext>
            </a:extLst>
          </p:cNvPr>
          <p:cNvSpPr>
            <a:spLocks noGrp="1"/>
          </p:cNvSpPr>
          <p:nvPr>
            <p:ph type="sldNum" sz="quarter" idx="12"/>
          </p:nvPr>
        </p:nvSpPr>
        <p:spPr/>
        <p:txBody>
          <a:bodyPr/>
          <a:lstStyle/>
          <a:p>
            <a:fld id="{4F81BF0D-568F-44CF-A1FF-894489FE1A20}" type="slidenum">
              <a:rPr lang="cs-CZ" smtClean="0"/>
              <a:t>‹#›</a:t>
            </a:fld>
            <a:endParaRPr lang="cs-CZ"/>
          </a:p>
        </p:txBody>
      </p:sp>
    </p:spTree>
    <p:extLst>
      <p:ext uri="{BB962C8B-B14F-4D97-AF65-F5344CB8AC3E}">
        <p14:creationId xmlns:p14="http://schemas.microsoft.com/office/powerpoint/2010/main" val="534250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B8054050-6DE8-AE03-5DD3-37647AA1EB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59563874-230F-3F4B-6961-F64EA1C1F8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0449078-012F-DB6F-A92C-B90305D15C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E08A92-C2C4-4106-A806-79933B08A18D}" type="datetimeFigureOut">
              <a:rPr lang="cs-CZ" smtClean="0"/>
              <a:t>07.05.2026</a:t>
            </a:fld>
            <a:endParaRPr lang="cs-CZ"/>
          </a:p>
        </p:txBody>
      </p:sp>
      <p:sp>
        <p:nvSpPr>
          <p:cNvPr id="5" name="Zástupný symbol pro zápatí 4">
            <a:extLst>
              <a:ext uri="{FF2B5EF4-FFF2-40B4-BE49-F238E27FC236}">
                <a16:creationId xmlns:a16="http://schemas.microsoft.com/office/drawing/2014/main" id="{6F7FD8F9-B038-1F54-4C96-F5C981EC52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E2840259-7074-8ADD-CB2C-640DBDC366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81BF0D-568F-44CF-A1FF-894489FE1A20}" type="slidenum">
              <a:rPr lang="cs-CZ" smtClean="0"/>
              <a:t>‹#›</a:t>
            </a:fld>
            <a:endParaRPr lang="cs-CZ"/>
          </a:p>
        </p:txBody>
      </p:sp>
    </p:spTree>
    <p:extLst>
      <p:ext uri="{BB962C8B-B14F-4D97-AF65-F5344CB8AC3E}">
        <p14:creationId xmlns:p14="http://schemas.microsoft.com/office/powerpoint/2010/main" val="19257977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6.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10.jp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1.jpe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7.png"/><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7" Type="http://schemas.microsoft.com/office/2007/relationships/hdphoto" Target="../media/hdphoto4.wdp"/><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3.png"/><Relationship Id="rId5" Type="http://schemas.microsoft.com/office/2007/relationships/hdphoto" Target="../media/hdphoto3.wdp"/><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F16CEE8-1D16-00D0-F2E0-DC0BE2352A5B}"/>
              </a:ext>
            </a:extLst>
          </p:cNvPr>
          <p:cNvSpPr>
            <a:spLocks noGrp="1"/>
          </p:cNvSpPr>
          <p:nvPr>
            <p:ph type="ctrTitle"/>
          </p:nvPr>
        </p:nvSpPr>
        <p:spPr>
          <a:xfrm>
            <a:off x="1523999" y="2198558"/>
            <a:ext cx="9144000" cy="1230442"/>
          </a:xfrm>
        </p:spPr>
        <p:txBody>
          <a:bodyPr>
            <a:normAutofit/>
          </a:bodyPr>
          <a:lstStyle/>
          <a:p>
            <a:r>
              <a:rPr lang="cs-CZ" sz="4000" dirty="0"/>
              <a:t>Struktura a vlastnosti kapalin</a:t>
            </a:r>
            <a:br>
              <a:rPr lang="cs-CZ" sz="4000" dirty="0"/>
            </a:br>
            <a:r>
              <a:rPr lang="cs-CZ" sz="4000" err="1"/>
              <a:t>Fyz</a:t>
            </a:r>
            <a:r>
              <a:rPr lang="cs-CZ" sz="4000"/>
              <a:t> 87</a:t>
            </a:r>
            <a:endParaRPr lang="cs-CZ" sz="4000" dirty="0"/>
          </a:p>
        </p:txBody>
      </p:sp>
      <p:sp>
        <p:nvSpPr>
          <p:cNvPr id="3" name="Podnadpis 2">
            <a:extLst>
              <a:ext uri="{FF2B5EF4-FFF2-40B4-BE49-F238E27FC236}">
                <a16:creationId xmlns:a16="http://schemas.microsoft.com/office/drawing/2014/main" id="{C724458C-13D8-409B-84F5-5655574C461A}"/>
              </a:ext>
            </a:extLst>
          </p:cNvPr>
          <p:cNvSpPr>
            <a:spLocks noGrp="1"/>
          </p:cNvSpPr>
          <p:nvPr>
            <p:ph type="subTitle" idx="1"/>
          </p:nvPr>
        </p:nvSpPr>
        <p:spPr>
          <a:xfrm>
            <a:off x="3346938" y="4059527"/>
            <a:ext cx="5498123" cy="1803721"/>
          </a:xfrm>
        </p:spPr>
        <p:txBody>
          <a:bodyPr>
            <a:normAutofit/>
          </a:bodyPr>
          <a:lstStyle/>
          <a:p>
            <a:pPr lvl="0"/>
            <a:r>
              <a:rPr lang="cs-CZ" dirty="0"/>
              <a:t>Povrchová vrstva kapalin</a:t>
            </a:r>
          </a:p>
          <a:p>
            <a:pPr lvl="0"/>
            <a:r>
              <a:rPr lang="cs-CZ" dirty="0"/>
              <a:t>Povrchová síla</a:t>
            </a:r>
          </a:p>
          <a:p>
            <a:pPr lvl="0"/>
            <a:r>
              <a:rPr lang="cs-CZ" dirty="0"/>
              <a:t>Povrchové napětí</a:t>
            </a:r>
          </a:p>
          <a:p>
            <a:pPr lvl="0"/>
            <a:r>
              <a:rPr lang="cs-CZ" dirty="0"/>
              <a:t>Kapilární jevy</a:t>
            </a:r>
          </a:p>
        </p:txBody>
      </p:sp>
      <p:sp>
        <p:nvSpPr>
          <p:cNvPr id="4" name="TextovéPole 3">
            <a:extLst>
              <a:ext uri="{FF2B5EF4-FFF2-40B4-BE49-F238E27FC236}">
                <a16:creationId xmlns:a16="http://schemas.microsoft.com/office/drawing/2014/main" id="{1B68C755-D39D-2901-B7BA-D80CD95E60D5}"/>
              </a:ext>
            </a:extLst>
          </p:cNvPr>
          <p:cNvSpPr txBox="1"/>
          <p:nvPr/>
        </p:nvSpPr>
        <p:spPr>
          <a:xfrm>
            <a:off x="492369" y="6213231"/>
            <a:ext cx="1359877" cy="369332"/>
          </a:xfrm>
          <a:prstGeom prst="rect">
            <a:avLst/>
          </a:prstGeom>
          <a:noFill/>
        </p:spPr>
        <p:txBody>
          <a:bodyPr wrap="square" rtlCol="0">
            <a:spAutoFit/>
          </a:bodyPr>
          <a:lstStyle/>
          <a:p>
            <a:r>
              <a:rPr lang="cs-CZ" dirty="0"/>
              <a:t>2. 3. 2026</a:t>
            </a:r>
          </a:p>
        </p:txBody>
      </p:sp>
      <p:grpSp>
        <p:nvGrpSpPr>
          <p:cNvPr id="5" name="Skupina 4">
            <a:extLst>
              <a:ext uri="{FF2B5EF4-FFF2-40B4-BE49-F238E27FC236}">
                <a16:creationId xmlns:a16="http://schemas.microsoft.com/office/drawing/2014/main" id="{4DEBE132-30CB-8857-BFF2-3D0DB187CD06}"/>
              </a:ext>
            </a:extLst>
          </p:cNvPr>
          <p:cNvGrpSpPr/>
          <p:nvPr/>
        </p:nvGrpSpPr>
        <p:grpSpPr>
          <a:xfrm>
            <a:off x="4295998" y="692329"/>
            <a:ext cx="3600001" cy="900000"/>
            <a:chOff x="5375920" y="674864"/>
            <a:chExt cx="4750522" cy="1130585"/>
          </a:xfrm>
        </p:grpSpPr>
        <p:pic>
          <p:nvPicPr>
            <p:cNvPr id="6" name="Obrázek 5">
              <a:extLst>
                <a:ext uri="{FF2B5EF4-FFF2-40B4-BE49-F238E27FC236}">
                  <a16:creationId xmlns:a16="http://schemas.microsoft.com/office/drawing/2014/main" id="{760CEC06-81F5-DB6A-76B7-5DF632CB8D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7" name="Obrázek 6">
              <a:extLst>
                <a:ext uri="{FF2B5EF4-FFF2-40B4-BE49-F238E27FC236}">
                  <a16:creationId xmlns:a16="http://schemas.microsoft.com/office/drawing/2014/main" id="{E3ACBAA9-D13A-C962-D165-0FD0CA65F0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64017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73224" y="355794"/>
            <a:ext cx="2349137" cy="218349"/>
          </a:xfrm>
        </p:spPr>
        <p:txBody>
          <a:bodyPr>
            <a:noAutofit/>
          </a:bodyPr>
          <a:lstStyle/>
          <a:p>
            <a:r>
              <a:rPr lang="cs-CZ" sz="1800" b="1" dirty="0">
                <a:latin typeface="+mn-lt"/>
                <a:ea typeface="+mn-ea"/>
                <a:cs typeface="+mn-cs"/>
              </a:rPr>
              <a:t>Co je to kapalina</a:t>
            </a:r>
          </a:p>
        </p:txBody>
      </p:sp>
      <p:sp>
        <p:nvSpPr>
          <p:cNvPr id="3" name="TextovéPole 2"/>
          <p:cNvSpPr txBox="1"/>
          <p:nvPr/>
        </p:nvSpPr>
        <p:spPr>
          <a:xfrm>
            <a:off x="373224" y="671691"/>
            <a:ext cx="6494106" cy="6186309"/>
          </a:xfrm>
          <a:prstGeom prst="rect">
            <a:avLst/>
          </a:prstGeom>
          <a:noFill/>
        </p:spPr>
        <p:txBody>
          <a:bodyPr wrap="square" rtlCol="0">
            <a:spAutoFit/>
          </a:bodyPr>
          <a:lstStyle/>
          <a:p>
            <a:r>
              <a:rPr lang="cs-CZ" dirty="0"/>
              <a:t>Kapaliny mají některé vlastnosti pevných látek (malou stlačitelnost) a některé vlastnosti plynů (tekutost). Molekuly kapaliny vykonávají tepelný pohyb. Důkazem je difuze a Brownův pohyb. </a:t>
            </a:r>
          </a:p>
          <a:p>
            <a:endParaRPr lang="cs-CZ" dirty="0"/>
          </a:p>
          <a:p>
            <a:r>
              <a:rPr lang="cs-CZ" dirty="0"/>
              <a:t>Uspořádání molekul kapaliny je </a:t>
            </a:r>
            <a:r>
              <a:rPr lang="cs-CZ" dirty="0" err="1"/>
              <a:t>krátkodosahové</a:t>
            </a:r>
            <a:r>
              <a:rPr lang="cs-CZ" dirty="0"/>
              <a:t> a je podobné uspořádání amorfních látek. </a:t>
            </a:r>
            <a:r>
              <a:rPr lang="cs-CZ" b="1" dirty="0"/>
              <a:t>Amorfní látky</a:t>
            </a:r>
            <a:r>
              <a:rPr lang="cs-CZ" dirty="0"/>
              <a:t> jsou látky v pevném skupenství, které nemají pravidelnou (krystalickou) strukturu. Uspořádání částic je v těchto látkách náhodné, určité zákonitosti existují pouze v polohách navzájem sousedících atomů.</a:t>
            </a:r>
          </a:p>
          <a:p>
            <a:endParaRPr lang="cs-CZ" dirty="0"/>
          </a:p>
          <a:p>
            <a:r>
              <a:rPr lang="cs-CZ" dirty="0"/>
              <a:t>Molekuly kapaliny neuspořádaně kmitají s frekvencí řádově </a:t>
            </a:r>
            <a:r>
              <a:rPr lang="cs-CZ" b="1" dirty="0"/>
              <a:t>10</a:t>
            </a:r>
            <a:r>
              <a:rPr lang="cs-CZ" b="1" baseline="30000" dirty="0"/>
              <a:t>12</a:t>
            </a:r>
            <a:r>
              <a:rPr lang="cs-CZ" b="1" dirty="0"/>
              <a:t> Hz </a:t>
            </a:r>
            <a:r>
              <a:rPr lang="cs-CZ" dirty="0"/>
              <a:t>kolem určitých rovnovážných poloh a po velmi krátké době, řádově v </a:t>
            </a:r>
            <a:r>
              <a:rPr lang="cs-CZ" b="1" dirty="0"/>
              <a:t>nanosekundách </a:t>
            </a:r>
            <a:r>
              <a:rPr lang="cs-CZ" dirty="0"/>
              <a:t>(1 </a:t>
            </a:r>
            <a:r>
              <a:rPr lang="cs-CZ" dirty="0" err="1"/>
              <a:t>ns</a:t>
            </a:r>
            <a:r>
              <a:rPr lang="cs-CZ" dirty="0"/>
              <a:t> = 1 nanosekunda = 10</a:t>
            </a:r>
            <a:r>
              <a:rPr lang="cs-CZ" baseline="30000" dirty="0"/>
              <a:t>-9</a:t>
            </a:r>
            <a:r>
              <a:rPr lang="cs-CZ" dirty="0"/>
              <a:t> s) zaujímají novou rovnovážnou polohu. Se zvyšující se teplotou se zmenšuje doba setrvání molekuly v rovnovážné poloze, kapalina má menší vnitřní tření a tím i lepší tekutost. (studený olej teče líně, teplý teče čiperněji).</a:t>
            </a:r>
          </a:p>
          <a:p>
            <a:endParaRPr lang="cs-CZ" dirty="0"/>
          </a:p>
          <a:p>
            <a:r>
              <a:rPr lang="cs-CZ" dirty="0"/>
              <a:t>Kapaliny se na rozdíl od plynů vyznačují malými vzdálenostmi mezi molekulami, řádově </a:t>
            </a:r>
            <a:r>
              <a:rPr lang="cs-CZ" b="1" dirty="0"/>
              <a:t>10</a:t>
            </a:r>
            <a:r>
              <a:rPr lang="cs-CZ" b="1" baseline="30000" dirty="0"/>
              <a:t>-10</a:t>
            </a:r>
            <a:r>
              <a:rPr lang="cs-CZ" dirty="0"/>
              <a:t> m. Proto molekuly kapaliny na sebe působí značnými přitažlivými silami. Tyto síly mají vliv na vlastnosti kapaliny, především pak na vlastnosti jejího povrchu.</a:t>
            </a:r>
          </a:p>
        </p:txBody>
      </p:sp>
      <p:pic>
        <p:nvPicPr>
          <p:cNvPr id="4" name="Obrázek 3">
            <a:extLst>
              <a:ext uri="{FF2B5EF4-FFF2-40B4-BE49-F238E27FC236}">
                <a16:creationId xmlns:a16="http://schemas.microsoft.com/office/drawing/2014/main" id="{E8910C0D-6354-D40A-4D7D-2C429C8B7241}"/>
              </a:ext>
            </a:extLst>
          </p:cNvPr>
          <p:cNvPicPr>
            <a:picLocks noChangeAspect="1"/>
          </p:cNvPicPr>
          <p:nvPr/>
        </p:nvPicPr>
        <p:blipFill rotWithShape="1">
          <a:blip r:embed="rId2">
            <a:extLst>
              <a:ext uri="{28A0092B-C50C-407E-A947-70E740481C1C}">
                <a14:useLocalDpi xmlns:a14="http://schemas.microsoft.com/office/drawing/2010/main" val="0"/>
              </a:ext>
            </a:extLst>
          </a:blip>
          <a:srcRect l="-35" r="52816" b="15175"/>
          <a:stretch/>
        </p:blipFill>
        <p:spPr>
          <a:xfrm>
            <a:off x="7735078" y="671691"/>
            <a:ext cx="3284376" cy="2439620"/>
          </a:xfrm>
          <a:prstGeom prst="rect">
            <a:avLst/>
          </a:prstGeom>
        </p:spPr>
      </p:pic>
      <p:pic>
        <p:nvPicPr>
          <p:cNvPr id="5" name="Obrázek 4">
            <a:extLst>
              <a:ext uri="{FF2B5EF4-FFF2-40B4-BE49-F238E27FC236}">
                <a16:creationId xmlns:a16="http://schemas.microsoft.com/office/drawing/2014/main" id="{F2A09EC8-1A52-7A08-B5BD-356CA9B034C7}"/>
              </a:ext>
            </a:extLst>
          </p:cNvPr>
          <p:cNvPicPr>
            <a:picLocks noChangeAspect="1"/>
          </p:cNvPicPr>
          <p:nvPr/>
        </p:nvPicPr>
        <p:blipFill rotWithShape="1">
          <a:blip r:embed="rId2">
            <a:extLst>
              <a:ext uri="{28A0092B-C50C-407E-A947-70E740481C1C}">
                <a14:useLocalDpi xmlns:a14="http://schemas.microsoft.com/office/drawing/2010/main" val="0"/>
              </a:ext>
            </a:extLst>
          </a:blip>
          <a:srcRect l="49624" r="2860" b="15175"/>
          <a:stretch/>
        </p:blipFill>
        <p:spPr>
          <a:xfrm>
            <a:off x="7735078" y="3892182"/>
            <a:ext cx="3368352" cy="2439620"/>
          </a:xfrm>
          <a:prstGeom prst="rect">
            <a:avLst/>
          </a:prstGeom>
        </p:spPr>
      </p:pic>
    </p:spTree>
    <p:extLst>
      <p:ext uri="{BB962C8B-B14F-4D97-AF65-F5344CB8AC3E}">
        <p14:creationId xmlns:p14="http://schemas.microsoft.com/office/powerpoint/2010/main" val="2983434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92739A9-7BDF-8B63-AF8D-CF5F920122E4}"/>
              </a:ext>
            </a:extLst>
          </p:cNvPr>
          <p:cNvSpPr txBox="1">
            <a:spLocks/>
          </p:cNvSpPr>
          <p:nvPr/>
        </p:nvSpPr>
        <p:spPr>
          <a:xfrm>
            <a:off x="448586" y="464797"/>
            <a:ext cx="3124200" cy="28801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200" b="1" dirty="0"/>
              <a:t>Povrchová vrstva kapaliny</a:t>
            </a:r>
          </a:p>
        </p:txBody>
      </p:sp>
      <p:pic>
        <p:nvPicPr>
          <p:cNvPr id="4" name="Obrázek 3">
            <a:extLst>
              <a:ext uri="{FF2B5EF4-FFF2-40B4-BE49-F238E27FC236}">
                <a16:creationId xmlns:a16="http://schemas.microsoft.com/office/drawing/2014/main" id="{5F2DEB81-3EFE-26F7-C3B5-B1A4D85613A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448586" y="2359923"/>
            <a:ext cx="5387671" cy="2363216"/>
          </a:xfrm>
          <a:prstGeom prst="rect">
            <a:avLst/>
          </a:prstGeom>
        </p:spPr>
      </p:pic>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CB6E5C5F-CA8E-E594-C325-4B41EA56CEF1}"/>
                  </a:ext>
                </a:extLst>
              </p:cNvPr>
              <p:cNvSpPr txBox="1"/>
              <p:nvPr/>
            </p:nvSpPr>
            <p:spPr>
              <a:xfrm>
                <a:off x="448586" y="771633"/>
                <a:ext cx="11632758" cy="1477328"/>
              </a:xfrm>
              <a:prstGeom prst="rect">
                <a:avLst/>
              </a:prstGeom>
              <a:noFill/>
            </p:spPr>
            <p:txBody>
              <a:bodyPr wrap="square" rtlCol="0">
                <a:spAutoFit/>
              </a:bodyPr>
              <a:lstStyle/>
              <a:p>
                <a:r>
                  <a:rPr lang="cs-CZ" dirty="0"/>
                  <a:t>K vysvětlení vlastností povrchu kapaliny z hlediska </a:t>
                </a:r>
                <a:r>
                  <a:rPr lang="cs-CZ" b="1" dirty="0"/>
                  <a:t>molekulové fyzika</a:t>
                </a:r>
                <a:r>
                  <a:rPr lang="cs-CZ" dirty="0"/>
                  <a:t> musíme uvažovat působení mezi molekulami kapaliny. Molekuly na sebe navzájem působí přitažlivými silami, jejichž velikost rychle klesá s jejich rostoucí vzájemnou vzdáleností. Kolem každé molekuly lze myšlenkově opsat kouli o takovém průměru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𝑟</m:t>
                        </m:r>
                      </m:e>
                      <m:sub>
                        <m:r>
                          <a:rPr lang="cs-CZ" b="0" i="1" smtClean="0">
                            <a:latin typeface="Cambria Math" panose="02040503050406030204" pitchFamily="18" charset="0"/>
                          </a:rPr>
                          <m:t>𝑚</m:t>
                        </m:r>
                      </m:sub>
                    </m:sSub>
                  </m:oMath>
                </a14:m>
                <a:r>
                  <a:rPr lang="cs-CZ" dirty="0"/>
                  <a:t>, aby síly, kterými na tuto molekulu působí molekuly ležící mimo tuto kouli, byly zanedbatelné. Myšlená koule kolem vybrané molekuly nazýváme </a:t>
                </a:r>
                <a:r>
                  <a:rPr lang="cs-CZ" b="1" dirty="0"/>
                  <a:t>sféra molekulového působení</a:t>
                </a:r>
                <a:r>
                  <a:rPr lang="cs-CZ" dirty="0"/>
                  <a:t> a její poloměr je řádově 1 </a:t>
                </a:r>
                <a:r>
                  <a:rPr lang="cs-CZ" dirty="0" err="1"/>
                  <a:t>nm</a:t>
                </a:r>
                <a:r>
                  <a:rPr lang="cs-CZ" dirty="0"/>
                  <a:t> (jeden nanometr).</a:t>
                </a:r>
              </a:p>
            </p:txBody>
          </p:sp>
        </mc:Choice>
        <mc:Fallback xmlns="">
          <p:sp>
            <p:nvSpPr>
              <p:cNvPr id="5" name="TextovéPole 4">
                <a:extLst>
                  <a:ext uri="{FF2B5EF4-FFF2-40B4-BE49-F238E27FC236}">
                    <a16:creationId xmlns:a16="http://schemas.microsoft.com/office/drawing/2014/main" id="{CB6E5C5F-CA8E-E594-C325-4B41EA56CEF1}"/>
                  </a:ext>
                </a:extLst>
              </p:cNvPr>
              <p:cNvSpPr txBox="1">
                <a:spLocks noRot="1" noChangeAspect="1" noMove="1" noResize="1" noEditPoints="1" noAdjustHandles="1" noChangeArrowheads="1" noChangeShapeType="1" noTextEdit="1"/>
              </p:cNvSpPr>
              <p:nvPr/>
            </p:nvSpPr>
            <p:spPr>
              <a:xfrm>
                <a:off x="448586" y="771633"/>
                <a:ext cx="11632758" cy="1477328"/>
              </a:xfrm>
              <a:prstGeom prst="rect">
                <a:avLst/>
              </a:prstGeom>
              <a:blipFill>
                <a:blip r:embed="rId4"/>
                <a:stretch>
                  <a:fillRect l="-472" t="-2479" r="-681" b="-578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1FF79C2A-F83B-8222-D4C4-FA79A3E99226}"/>
                  </a:ext>
                </a:extLst>
              </p:cNvPr>
              <p:cNvSpPr txBox="1"/>
              <p:nvPr/>
            </p:nvSpPr>
            <p:spPr>
              <a:xfrm>
                <a:off x="5946400" y="2313851"/>
                <a:ext cx="5834782" cy="2585323"/>
              </a:xfrm>
              <a:prstGeom prst="rect">
                <a:avLst/>
              </a:prstGeom>
              <a:noFill/>
            </p:spPr>
            <p:txBody>
              <a:bodyPr wrap="square" rtlCol="0">
                <a:spAutoFit/>
              </a:bodyPr>
              <a:lstStyle/>
              <a:p>
                <a:r>
                  <a:rPr lang="cs-CZ" dirty="0"/>
                  <a:t>Uvažujme nejprve molekulu, jejíž sféra molekulového působení je uvnitř kapaliny (na obrázku </a:t>
                </a:r>
                <a14:m>
                  <m:oMath xmlns:m="http://schemas.openxmlformats.org/officeDocument/2006/math">
                    <m:sSub>
                      <m:sSubPr>
                        <m:ctrlPr>
                          <a:rPr lang="cs-CZ" i="1">
                            <a:latin typeface="Cambria Math" panose="02040503050406030204" pitchFamily="18" charset="0"/>
                          </a:rPr>
                        </m:ctrlPr>
                      </m:sSubPr>
                      <m:e>
                        <m:r>
                          <m:rPr>
                            <m:sty m:val="p"/>
                          </m:rPr>
                          <a:rPr lang="cs-CZ">
                            <a:latin typeface="Cambria Math" panose="02040503050406030204" pitchFamily="18" charset="0"/>
                          </a:rPr>
                          <m:t>K</m:t>
                        </m:r>
                      </m:e>
                      <m:sub>
                        <m:r>
                          <a:rPr lang="cs-CZ" i="1">
                            <a:latin typeface="Cambria Math" panose="02040503050406030204" pitchFamily="18" charset="0"/>
                          </a:rPr>
                          <m:t>1</m:t>
                        </m:r>
                      </m:sub>
                    </m:sSub>
                  </m:oMath>
                </a14:m>
                <a:r>
                  <a:rPr lang="cs-CZ" dirty="0"/>
                  <a:t> a </a:t>
                </a:r>
                <a14:m>
                  <m:oMath xmlns:m="http://schemas.openxmlformats.org/officeDocument/2006/math">
                    <m:sSub>
                      <m:sSubPr>
                        <m:ctrlPr>
                          <a:rPr lang="cs-CZ" i="1">
                            <a:latin typeface="Cambria Math" panose="02040503050406030204" pitchFamily="18" charset="0"/>
                          </a:rPr>
                        </m:ctrlPr>
                      </m:sSubPr>
                      <m:e>
                        <m:r>
                          <m:rPr>
                            <m:sty m:val="p"/>
                          </m:rPr>
                          <a:rPr lang="cs-CZ">
                            <a:latin typeface="Cambria Math" panose="02040503050406030204" pitchFamily="18" charset="0"/>
                          </a:rPr>
                          <m:t>K</m:t>
                        </m:r>
                      </m:e>
                      <m:sub>
                        <m:r>
                          <a:rPr lang="cs-CZ" i="1">
                            <a:latin typeface="Cambria Math" panose="02040503050406030204" pitchFamily="18" charset="0"/>
                          </a:rPr>
                          <m:t>2</m:t>
                        </m:r>
                      </m:sub>
                    </m:sSub>
                  </m:oMath>
                </a14:m>
                <a:r>
                  <a:rPr lang="cs-CZ" dirty="0"/>
                  <a:t>). Pak výslednice přitažlivých sil, jimiž molekuly v této sféře působí na uvažovanou molekulu, je nulová.</a:t>
                </a:r>
              </a:p>
              <a:p>
                <a:r>
                  <a:rPr lang="cs-CZ" dirty="0"/>
                  <a:t>Je-li vzdálenost molekuly od povrchu kapaliny menší než průměr molekulového působení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𝑟</m:t>
                        </m:r>
                      </m:e>
                      <m:sub>
                        <m:r>
                          <a:rPr lang="cs-CZ" b="0" i="1" smtClean="0">
                            <a:latin typeface="Cambria Math" panose="02040503050406030204" pitchFamily="18" charset="0"/>
                          </a:rPr>
                          <m:t>𝑚</m:t>
                        </m:r>
                      </m:sub>
                    </m:sSub>
                  </m:oMath>
                </a14:m>
                <a:r>
                  <a:rPr lang="cs-CZ" dirty="0"/>
                  <a:t> (na obrázku </a:t>
                </a:r>
                <a14:m>
                  <m:oMath xmlns:m="http://schemas.openxmlformats.org/officeDocument/2006/math">
                    <m:sSub>
                      <m:sSubPr>
                        <m:ctrlPr>
                          <a:rPr lang="cs-CZ" i="1">
                            <a:latin typeface="Cambria Math" panose="02040503050406030204" pitchFamily="18" charset="0"/>
                          </a:rPr>
                        </m:ctrlPr>
                      </m:sSubPr>
                      <m:e>
                        <m:r>
                          <m:rPr>
                            <m:sty m:val="p"/>
                          </m:rPr>
                          <a:rPr lang="cs-CZ">
                            <a:latin typeface="Cambria Math" panose="02040503050406030204" pitchFamily="18" charset="0"/>
                          </a:rPr>
                          <m:t>K</m:t>
                        </m:r>
                      </m:e>
                      <m:sub>
                        <m:r>
                          <a:rPr lang="cs-CZ" b="0" i="1" smtClean="0">
                            <a:latin typeface="Cambria Math" panose="02040503050406030204" pitchFamily="18" charset="0"/>
                          </a:rPr>
                          <m:t>3</m:t>
                        </m:r>
                      </m:sub>
                    </m:sSub>
                  </m:oMath>
                </a14:m>
                <a:r>
                  <a:rPr lang="cs-CZ" dirty="0"/>
                  <a:t> a </a:t>
                </a:r>
                <a14:m>
                  <m:oMath xmlns:m="http://schemas.openxmlformats.org/officeDocument/2006/math">
                    <m:sSub>
                      <m:sSubPr>
                        <m:ctrlPr>
                          <a:rPr lang="cs-CZ" i="1">
                            <a:latin typeface="Cambria Math" panose="02040503050406030204" pitchFamily="18" charset="0"/>
                          </a:rPr>
                        </m:ctrlPr>
                      </m:sSubPr>
                      <m:e>
                        <m:r>
                          <m:rPr>
                            <m:sty m:val="p"/>
                          </m:rPr>
                          <a:rPr lang="cs-CZ">
                            <a:latin typeface="Cambria Math" panose="02040503050406030204" pitchFamily="18" charset="0"/>
                          </a:rPr>
                          <m:t>K</m:t>
                        </m:r>
                      </m:e>
                      <m:sub>
                        <m:r>
                          <a:rPr lang="cs-CZ" b="0" i="1" smtClean="0">
                            <a:latin typeface="Cambria Math" panose="02040503050406030204" pitchFamily="18" charset="0"/>
                          </a:rPr>
                          <m:t>4</m:t>
                        </m:r>
                      </m:sub>
                    </m:sSub>
                  </m:oMath>
                </a14:m>
                <a:r>
                  <a:rPr lang="cs-CZ" dirty="0"/>
                  <a:t>), pak výslednice </a:t>
                </a:r>
                <a14:m>
                  <m:oMath xmlns:m="http://schemas.openxmlformats.org/officeDocument/2006/math">
                    <m:r>
                      <a:rPr lang="cs-CZ" b="1" i="1" smtClean="0">
                        <a:latin typeface="Cambria Math" panose="02040503050406030204" pitchFamily="18" charset="0"/>
                      </a:rPr>
                      <m:t>𝑭</m:t>
                    </m:r>
                  </m:oMath>
                </a14:m>
                <a:r>
                  <a:rPr lang="cs-CZ" b="1" dirty="0"/>
                  <a:t> </a:t>
                </a:r>
                <a:r>
                  <a:rPr lang="cs-CZ" dirty="0"/>
                  <a:t>přitažlivých sil, jimiž působí molekuly  ve sférách </a:t>
                </a:r>
                <a14:m>
                  <m:oMath xmlns:m="http://schemas.openxmlformats.org/officeDocument/2006/math">
                    <m:sSub>
                      <m:sSubPr>
                        <m:ctrlPr>
                          <a:rPr lang="cs-CZ" i="1">
                            <a:latin typeface="Cambria Math" panose="02040503050406030204" pitchFamily="18" charset="0"/>
                          </a:rPr>
                        </m:ctrlPr>
                      </m:sSubPr>
                      <m:e>
                        <m:r>
                          <m:rPr>
                            <m:sty m:val="p"/>
                          </m:rPr>
                          <a:rPr lang="cs-CZ">
                            <a:latin typeface="Cambria Math" panose="02040503050406030204" pitchFamily="18" charset="0"/>
                          </a:rPr>
                          <m:t>K</m:t>
                        </m:r>
                      </m:e>
                      <m:sub>
                        <m:r>
                          <a:rPr lang="cs-CZ" i="1">
                            <a:latin typeface="Cambria Math" panose="02040503050406030204" pitchFamily="18" charset="0"/>
                          </a:rPr>
                          <m:t>3</m:t>
                        </m:r>
                      </m:sub>
                    </m:sSub>
                  </m:oMath>
                </a14:m>
                <a:r>
                  <a:rPr lang="cs-CZ" dirty="0"/>
                  <a:t> a </a:t>
                </a:r>
                <a14:m>
                  <m:oMath xmlns:m="http://schemas.openxmlformats.org/officeDocument/2006/math">
                    <m:sSub>
                      <m:sSubPr>
                        <m:ctrlPr>
                          <a:rPr lang="cs-CZ" i="1">
                            <a:latin typeface="Cambria Math" panose="02040503050406030204" pitchFamily="18" charset="0"/>
                          </a:rPr>
                        </m:ctrlPr>
                      </m:sSubPr>
                      <m:e>
                        <m:r>
                          <m:rPr>
                            <m:sty m:val="p"/>
                          </m:rPr>
                          <a:rPr lang="cs-CZ">
                            <a:latin typeface="Cambria Math" panose="02040503050406030204" pitchFamily="18" charset="0"/>
                          </a:rPr>
                          <m:t>K</m:t>
                        </m:r>
                      </m:e>
                      <m:sub>
                        <m:r>
                          <a:rPr lang="cs-CZ" i="1">
                            <a:latin typeface="Cambria Math" panose="02040503050406030204" pitchFamily="18" charset="0"/>
                          </a:rPr>
                          <m:t>4</m:t>
                        </m:r>
                      </m:sub>
                    </m:sSub>
                  </m:oMath>
                </a14:m>
                <a:r>
                  <a:rPr lang="cs-CZ" dirty="0"/>
                  <a:t> na molekuly ve středu sféry není nulová a  je kolmá k povrchu kapaliny a má směr dovnitř kapaliny.</a:t>
                </a:r>
              </a:p>
            </p:txBody>
          </p:sp>
        </mc:Choice>
        <mc:Fallback xmlns="">
          <p:sp>
            <p:nvSpPr>
              <p:cNvPr id="6" name="TextovéPole 5">
                <a:extLst>
                  <a:ext uri="{FF2B5EF4-FFF2-40B4-BE49-F238E27FC236}">
                    <a16:creationId xmlns:a16="http://schemas.microsoft.com/office/drawing/2014/main" id="{1FF79C2A-F83B-8222-D4C4-FA79A3E99226}"/>
                  </a:ext>
                </a:extLst>
              </p:cNvPr>
              <p:cNvSpPr txBox="1">
                <a:spLocks noRot="1" noChangeAspect="1" noMove="1" noResize="1" noEditPoints="1" noAdjustHandles="1" noChangeArrowheads="1" noChangeShapeType="1" noTextEdit="1"/>
              </p:cNvSpPr>
              <p:nvPr/>
            </p:nvSpPr>
            <p:spPr>
              <a:xfrm>
                <a:off x="5946400" y="2313851"/>
                <a:ext cx="5834782" cy="2585323"/>
              </a:xfrm>
              <a:prstGeom prst="rect">
                <a:avLst/>
              </a:prstGeom>
              <a:blipFill>
                <a:blip r:embed="rId5"/>
                <a:stretch>
                  <a:fillRect l="-835" t="-1415" r="-1253" b="-2830"/>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A7536BB0-7EED-1D00-1469-81227971831C}"/>
              </a:ext>
            </a:extLst>
          </p:cNvPr>
          <p:cNvSpPr txBox="1"/>
          <p:nvPr/>
        </p:nvSpPr>
        <p:spPr>
          <a:xfrm>
            <a:off x="448585" y="5914072"/>
            <a:ext cx="11332597" cy="646331"/>
          </a:xfrm>
          <a:prstGeom prst="rect">
            <a:avLst/>
          </a:prstGeom>
          <a:noFill/>
          <a:ln w="19050">
            <a:solidFill>
              <a:srgbClr val="FF0000"/>
            </a:solidFill>
          </a:ln>
        </p:spPr>
        <p:txBody>
          <a:bodyPr wrap="square" rtlCol="0">
            <a:spAutoFit/>
          </a:bodyPr>
          <a:lstStyle/>
          <a:p>
            <a:r>
              <a:rPr lang="cs-CZ" dirty="0"/>
              <a:t>Na každou molekulu ležící v povrchové vrstvě kapaliny působí sousední molekuly výslednou přitažlivou silou směřující do kapaliny.</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62630192-6CA8-65FD-605A-4422C4F91C2F}"/>
                  </a:ext>
                </a:extLst>
              </p:cNvPr>
              <p:cNvSpPr txBox="1"/>
              <p:nvPr/>
            </p:nvSpPr>
            <p:spPr>
              <a:xfrm>
                <a:off x="448586" y="4899174"/>
                <a:ext cx="11332595" cy="923330"/>
              </a:xfrm>
              <a:prstGeom prst="rect">
                <a:avLst/>
              </a:prstGeom>
              <a:noFill/>
            </p:spPr>
            <p:txBody>
              <a:bodyPr wrap="square" rtlCol="0">
                <a:spAutoFit/>
              </a:bodyPr>
              <a:lstStyle/>
              <a:p>
                <a:r>
                  <a:rPr lang="cs-CZ" dirty="0"/>
                  <a:t>Stejná úvaha platí pro všechny molekuly ve vrstvě, jejíchž vzdálenost od volného povrchu kapaliny je menší, než je poloměr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𝑟</m:t>
                        </m:r>
                      </m:e>
                      <m:sub>
                        <m:r>
                          <a:rPr lang="cs-CZ" i="1">
                            <a:latin typeface="Cambria Math" panose="02040503050406030204" pitchFamily="18" charset="0"/>
                          </a:rPr>
                          <m:t>𝑚</m:t>
                        </m:r>
                      </m:sub>
                    </m:sSub>
                  </m:oMath>
                </a14:m>
                <a:r>
                  <a:rPr lang="cs-CZ" dirty="0"/>
                  <a:t> sféry molekulového působení. Tuto vrstvu, která tvoří rozhraní mezi vnitřkem kapaliny a prostředím nad kapalinou nazýváme </a:t>
                </a:r>
                <a:r>
                  <a:rPr lang="cs-CZ" b="1" dirty="0"/>
                  <a:t>povrchová vrstva</a:t>
                </a:r>
                <a:r>
                  <a:rPr lang="cs-CZ" dirty="0"/>
                  <a:t>.</a:t>
                </a:r>
              </a:p>
            </p:txBody>
          </p:sp>
        </mc:Choice>
        <mc:Fallback xmlns="">
          <p:sp>
            <p:nvSpPr>
              <p:cNvPr id="8" name="TextovéPole 7">
                <a:extLst>
                  <a:ext uri="{FF2B5EF4-FFF2-40B4-BE49-F238E27FC236}">
                    <a16:creationId xmlns:a16="http://schemas.microsoft.com/office/drawing/2014/main" id="{62630192-6CA8-65FD-605A-4422C4F91C2F}"/>
                  </a:ext>
                </a:extLst>
              </p:cNvPr>
              <p:cNvSpPr txBox="1">
                <a:spLocks noRot="1" noChangeAspect="1" noMove="1" noResize="1" noEditPoints="1" noAdjustHandles="1" noChangeArrowheads="1" noChangeShapeType="1" noTextEdit="1"/>
              </p:cNvSpPr>
              <p:nvPr/>
            </p:nvSpPr>
            <p:spPr>
              <a:xfrm>
                <a:off x="448586" y="4899174"/>
                <a:ext cx="11332595" cy="923330"/>
              </a:xfrm>
              <a:prstGeom prst="rect">
                <a:avLst/>
              </a:prstGeom>
              <a:blipFill>
                <a:blip r:embed="rId6"/>
                <a:stretch>
                  <a:fillRect l="-484" t="-3974" b="-9934"/>
                </a:stretch>
              </a:blipFill>
            </p:spPr>
            <p:txBody>
              <a:bodyPr/>
              <a:lstStyle/>
              <a:p>
                <a:r>
                  <a:rPr lang="cs-CZ">
                    <a:noFill/>
                  </a:rPr>
                  <a:t> </a:t>
                </a:r>
              </a:p>
            </p:txBody>
          </p:sp>
        </mc:Fallback>
      </mc:AlternateContent>
    </p:spTree>
    <p:extLst>
      <p:ext uri="{BB962C8B-B14F-4D97-AF65-F5344CB8AC3E}">
        <p14:creationId xmlns:p14="http://schemas.microsoft.com/office/powerpoint/2010/main" val="580765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37162DA-4FCD-0552-3198-45AD565BF5E6}"/>
              </a:ext>
            </a:extLst>
          </p:cNvPr>
          <p:cNvSpPr txBox="1">
            <a:spLocks/>
          </p:cNvSpPr>
          <p:nvPr/>
        </p:nvSpPr>
        <p:spPr>
          <a:xfrm>
            <a:off x="448586" y="464797"/>
            <a:ext cx="2246062" cy="28801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200" b="1" dirty="0"/>
              <a:t>Povrchová energie</a:t>
            </a:r>
          </a:p>
        </p:txBody>
      </p:sp>
      <p:pic>
        <p:nvPicPr>
          <p:cNvPr id="3" name="Obrázek 2">
            <a:extLst>
              <a:ext uri="{FF2B5EF4-FFF2-40B4-BE49-F238E27FC236}">
                <a16:creationId xmlns:a16="http://schemas.microsoft.com/office/drawing/2014/main" id="{75366C4A-D5FC-7F8E-B3E6-649E501B3479}"/>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6458" r="7694" b="22146"/>
          <a:stretch>
            <a:fillRect/>
          </a:stretch>
        </p:blipFill>
        <p:spPr>
          <a:xfrm>
            <a:off x="448586" y="1154209"/>
            <a:ext cx="4625120" cy="1839843"/>
          </a:xfrm>
          <a:prstGeom prst="rect">
            <a:avLst/>
          </a:prstGeom>
        </p:spPr>
      </p:pic>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3B5734E-75DE-10FC-D451-3C97B622D590}"/>
                  </a:ext>
                </a:extLst>
              </p:cNvPr>
              <p:cNvSpPr txBox="1"/>
              <p:nvPr/>
            </p:nvSpPr>
            <p:spPr>
              <a:xfrm>
                <a:off x="5276007" y="1415729"/>
                <a:ext cx="6467407" cy="1754326"/>
              </a:xfrm>
              <a:prstGeom prst="rect">
                <a:avLst/>
              </a:prstGeom>
              <a:noFill/>
            </p:spPr>
            <p:txBody>
              <a:bodyPr wrap="square" rtlCol="0">
                <a:spAutoFit/>
              </a:bodyPr>
              <a:lstStyle/>
              <a:p>
                <a:r>
                  <a:rPr lang="cs-CZ" dirty="0"/>
                  <a:t>Výpočty ukazují, že hodnota vnitřního tlaku je řádově  v </a:t>
                </a:r>
                <a:r>
                  <a:rPr lang="cs-CZ" dirty="0" err="1"/>
                  <a:t>GPa</a:t>
                </a:r>
                <a:r>
                  <a:rPr lang="cs-CZ" dirty="0"/>
                  <a:t> (</a:t>
                </a:r>
                <a:r>
                  <a:rPr lang="cs-CZ" dirty="0" err="1"/>
                  <a:t>gigapascalech</a:t>
                </a:r>
                <a:r>
                  <a:rPr lang="cs-CZ" dirty="0"/>
                  <a:t>, tj.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r>
                      <a:rPr lang="cs-CZ" b="0" i="1" smtClean="0">
                        <a:latin typeface="Cambria Math" panose="02040503050406030204" pitchFamily="18" charset="0"/>
                      </a:rPr>
                      <m:t> </m:t>
                    </m:r>
                    <m:r>
                      <a:rPr lang="cs-CZ" b="0" i="1" smtClean="0">
                        <a:latin typeface="Cambria Math" panose="02040503050406030204" pitchFamily="18" charset="0"/>
                      </a:rPr>
                      <m:t>𝑃𝑎</m:t>
                    </m:r>
                  </m:oMath>
                </a14:m>
                <a:r>
                  <a:rPr lang="cs-CZ" dirty="0"/>
                  <a:t>). To je tlak podstatně vyšší než tlak nad povrchem kapaliny nebo tlak působící na stěny nádoby. Vnitřní tlak je příčinou malé stlačitelnost kapalin.</a:t>
                </a:r>
              </a:p>
              <a:p>
                <a:r>
                  <a:rPr lang="cs-CZ" dirty="0"/>
                  <a:t>Při posunutí molekuly z vnitřku kapaliny do její povrchové vrstvy je nutno vykonat práci k překonání této síly.</a:t>
                </a:r>
              </a:p>
            </p:txBody>
          </p:sp>
        </mc:Choice>
        <mc:Fallback xmlns="">
          <p:sp>
            <p:nvSpPr>
              <p:cNvPr id="4" name="TextovéPole 3">
                <a:extLst>
                  <a:ext uri="{FF2B5EF4-FFF2-40B4-BE49-F238E27FC236}">
                    <a16:creationId xmlns:a16="http://schemas.microsoft.com/office/drawing/2014/main" id="{63B5734E-75DE-10FC-D451-3C97B622D590}"/>
                  </a:ext>
                </a:extLst>
              </p:cNvPr>
              <p:cNvSpPr txBox="1">
                <a:spLocks noRot="1" noChangeAspect="1" noMove="1" noResize="1" noEditPoints="1" noAdjustHandles="1" noChangeArrowheads="1" noChangeShapeType="1" noTextEdit="1"/>
              </p:cNvSpPr>
              <p:nvPr/>
            </p:nvSpPr>
            <p:spPr>
              <a:xfrm>
                <a:off x="5276007" y="1415729"/>
                <a:ext cx="6467407" cy="1754326"/>
              </a:xfrm>
              <a:prstGeom prst="rect">
                <a:avLst/>
              </a:prstGeom>
              <a:blipFill>
                <a:blip r:embed="rId4"/>
                <a:stretch>
                  <a:fillRect l="-754" t="-1736" r="-189" b="-4514"/>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A9BB8DF7-E6CD-BDDE-2A99-87D215274369}"/>
              </a:ext>
            </a:extLst>
          </p:cNvPr>
          <p:cNvSpPr txBox="1"/>
          <p:nvPr/>
        </p:nvSpPr>
        <p:spPr>
          <a:xfrm>
            <a:off x="5276007" y="688079"/>
            <a:ext cx="6467407" cy="646331"/>
          </a:xfrm>
          <a:prstGeom prst="rect">
            <a:avLst/>
          </a:prstGeom>
          <a:noFill/>
        </p:spPr>
        <p:txBody>
          <a:bodyPr wrap="square">
            <a:spAutoFit/>
          </a:bodyPr>
          <a:lstStyle/>
          <a:p>
            <a:r>
              <a:rPr lang="cs-CZ" dirty="0"/>
              <a:t>Síla od povrchové vrstvy je </a:t>
            </a:r>
            <a:r>
              <a:rPr lang="cs-CZ" b="1" dirty="0"/>
              <a:t>silou tlakovou</a:t>
            </a:r>
            <a:r>
              <a:rPr lang="cs-CZ" dirty="0"/>
              <a:t>, která působí na ostatní kapalinu, a proto vyvolává uvnitř kapaliny </a:t>
            </a:r>
            <a:r>
              <a:rPr lang="cs-CZ" b="1" dirty="0"/>
              <a:t>vnitřní (kohezní) tlak</a:t>
            </a:r>
            <a:r>
              <a:rPr lang="cs-CZ" dirty="0"/>
              <a:t>.</a:t>
            </a:r>
            <a:endParaRPr lang="cs-CZ" b="1" dirty="0"/>
          </a:p>
        </p:txBody>
      </p:sp>
      <p:sp>
        <p:nvSpPr>
          <p:cNvPr id="7" name="TextovéPole 6">
            <a:extLst>
              <a:ext uri="{FF2B5EF4-FFF2-40B4-BE49-F238E27FC236}">
                <a16:creationId xmlns:a16="http://schemas.microsoft.com/office/drawing/2014/main" id="{98790609-6C8B-6EE5-C486-B60530159C24}"/>
              </a:ext>
            </a:extLst>
          </p:cNvPr>
          <p:cNvSpPr txBox="1"/>
          <p:nvPr/>
        </p:nvSpPr>
        <p:spPr>
          <a:xfrm>
            <a:off x="448586" y="3186638"/>
            <a:ext cx="10988985" cy="1477328"/>
          </a:xfrm>
          <a:prstGeom prst="rect">
            <a:avLst/>
          </a:prstGeom>
          <a:noFill/>
        </p:spPr>
        <p:txBody>
          <a:bodyPr wrap="square" rtlCol="0">
            <a:spAutoFit/>
          </a:bodyPr>
          <a:lstStyle/>
          <a:p>
            <a:r>
              <a:rPr lang="cs-CZ" dirty="0"/>
              <a:t>Proto molekuly v povrchové vrstvě mají větší potenciální energii, než molekuly nacházející se uvnitř kapaliny. Část potenciální energie, kterou mají molekuly v povrchové vrstvě navíc nazýváme </a:t>
            </a:r>
            <a:r>
              <a:rPr lang="cs-CZ" b="1" dirty="0"/>
              <a:t>povrchová energie </a:t>
            </a:r>
            <a:r>
              <a:rPr lang="cs-CZ" dirty="0"/>
              <a:t> a je jednou ze složek vnitřní energie kapaliny.</a:t>
            </a:r>
          </a:p>
          <a:p>
            <a:r>
              <a:rPr lang="cs-CZ" dirty="0"/>
              <a:t>Síly směřující dovnitř kapaliny působením tlakové síly způsobují, že kapalina daného objemu </a:t>
            </a:r>
            <a:r>
              <a:rPr lang="cs-CZ" b="1" dirty="0"/>
              <a:t>nabývá takového tvaru, aby obsah jejího povrchu byl co nejmenší </a:t>
            </a:r>
            <a:r>
              <a:rPr lang="cs-CZ" dirty="0"/>
              <a:t> a tím byla </a:t>
            </a:r>
            <a:r>
              <a:rPr lang="cs-CZ" b="1" dirty="0"/>
              <a:t>povrchová energie minimální</a:t>
            </a:r>
            <a:r>
              <a:rPr lang="cs-CZ" dirty="0"/>
              <a:t>.</a:t>
            </a:r>
            <a:endParaRPr lang="cs-CZ" b="1" dirty="0"/>
          </a:p>
        </p:txBody>
      </p:sp>
      <p:sp>
        <p:nvSpPr>
          <p:cNvPr id="8" name="TextovéPole 7">
            <a:extLst>
              <a:ext uri="{FF2B5EF4-FFF2-40B4-BE49-F238E27FC236}">
                <a16:creationId xmlns:a16="http://schemas.microsoft.com/office/drawing/2014/main" id="{6B293736-11FA-7AA0-5D7B-52E5DC4032E2}"/>
              </a:ext>
            </a:extLst>
          </p:cNvPr>
          <p:cNvSpPr txBox="1"/>
          <p:nvPr/>
        </p:nvSpPr>
        <p:spPr>
          <a:xfrm>
            <a:off x="448586" y="4663966"/>
            <a:ext cx="11201248" cy="646331"/>
          </a:xfrm>
          <a:prstGeom prst="rect">
            <a:avLst/>
          </a:prstGeom>
          <a:noFill/>
        </p:spPr>
        <p:txBody>
          <a:bodyPr wrap="square" rtlCol="0">
            <a:spAutoFit/>
          </a:bodyPr>
          <a:lstStyle/>
          <a:p>
            <a:r>
              <a:rPr lang="cs-CZ" dirty="0"/>
              <a:t>Při daném objemu má ze všech geometrických těles nejmenší obsah povrchu </a:t>
            </a:r>
            <a:r>
              <a:rPr lang="cs-CZ" b="1" dirty="0"/>
              <a:t>koule</a:t>
            </a:r>
            <a:r>
              <a:rPr lang="cs-CZ" dirty="0"/>
              <a:t>. Proto malé vodní kapky mlhy nebo rosy na listech mají kulový tvar. U větších kapek působí na její tvar i tíhové deformační síly a síly od podložky (listu).</a:t>
            </a:r>
          </a:p>
        </p:txBody>
      </p:sp>
      <p:sp>
        <p:nvSpPr>
          <p:cNvPr id="9" name="TextovéPole 8">
            <a:extLst>
              <a:ext uri="{FF2B5EF4-FFF2-40B4-BE49-F238E27FC236}">
                <a16:creationId xmlns:a16="http://schemas.microsoft.com/office/drawing/2014/main" id="{45C0F7D0-A376-3841-BEA3-ECAB9851E4CB}"/>
              </a:ext>
            </a:extLst>
          </p:cNvPr>
          <p:cNvSpPr txBox="1"/>
          <p:nvPr/>
        </p:nvSpPr>
        <p:spPr>
          <a:xfrm>
            <a:off x="495376" y="5310297"/>
            <a:ext cx="11107668" cy="923330"/>
          </a:xfrm>
          <a:prstGeom prst="rect">
            <a:avLst/>
          </a:prstGeom>
          <a:noFill/>
        </p:spPr>
        <p:txBody>
          <a:bodyPr wrap="square" rtlCol="0">
            <a:spAutoFit/>
          </a:bodyPr>
          <a:lstStyle/>
          <a:p>
            <a:r>
              <a:rPr lang="cs-CZ" dirty="0"/>
              <a:t>Povrchovou vrstvu můžeme pokládat za pružnou blánu, která se stáhne na plochu s nejmenším obsahem. Tato pružná blána, například u vody, na sobě „unese“ položenou jehlu, lehkou minci nebo žiletku. Pokládané předměty nesmějí ale tuto blánu porušit, jinak se pokládaný předmět potopí.</a:t>
            </a:r>
          </a:p>
        </p:txBody>
      </p:sp>
    </p:spTree>
    <p:extLst>
      <p:ext uri="{BB962C8B-B14F-4D97-AF65-F5344CB8AC3E}">
        <p14:creationId xmlns:p14="http://schemas.microsoft.com/office/powerpoint/2010/main" val="4068301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48586" y="464797"/>
            <a:ext cx="3124200" cy="288018"/>
          </a:xfrm>
        </p:spPr>
        <p:txBody>
          <a:bodyPr>
            <a:normAutofit fontScale="90000"/>
          </a:bodyPr>
          <a:lstStyle/>
          <a:p>
            <a:r>
              <a:rPr lang="cs-CZ" sz="2400" b="1" dirty="0"/>
              <a:t>Povrchová vrstva kapaliny</a:t>
            </a:r>
          </a:p>
        </p:txBody>
      </p:sp>
      <p:sp>
        <p:nvSpPr>
          <p:cNvPr id="6" name="TextovéPole 5"/>
          <p:cNvSpPr txBox="1"/>
          <p:nvPr/>
        </p:nvSpPr>
        <p:spPr>
          <a:xfrm>
            <a:off x="235131" y="4371703"/>
            <a:ext cx="11547566" cy="923330"/>
          </a:xfrm>
          <a:prstGeom prst="rect">
            <a:avLst/>
          </a:prstGeom>
          <a:noFill/>
        </p:spPr>
        <p:txBody>
          <a:bodyPr wrap="square" rtlCol="0">
            <a:spAutoFit/>
          </a:bodyPr>
          <a:lstStyle/>
          <a:p>
            <a:r>
              <a:rPr lang="cs-CZ" dirty="0"/>
              <a:t>Obrázky demonstrují schopnost povrchové vrstvy kapaliny „udržet“ na povrchu předmět, který by se měl podle Archimedova zákona potopit (zopakujte si Archimedův zákon). Povrch kapaliny se chová jako by na povrchu ležela tenká pružná blána, nedovolující předmětům se potopit.</a:t>
            </a:r>
          </a:p>
        </p:txBody>
      </p:sp>
      <p:grpSp>
        <p:nvGrpSpPr>
          <p:cNvPr id="8" name="Skupina 7"/>
          <p:cNvGrpSpPr/>
          <p:nvPr/>
        </p:nvGrpSpPr>
        <p:grpSpPr>
          <a:xfrm>
            <a:off x="904350" y="952635"/>
            <a:ext cx="10383301" cy="3020449"/>
            <a:chOff x="415333" y="952635"/>
            <a:chExt cx="10383301" cy="3020449"/>
          </a:xfrm>
        </p:grpSpPr>
        <p:grpSp>
          <p:nvGrpSpPr>
            <p:cNvPr id="5" name="Skupina 4"/>
            <p:cNvGrpSpPr/>
            <p:nvPr/>
          </p:nvGrpSpPr>
          <p:grpSpPr>
            <a:xfrm>
              <a:off x="415333" y="952635"/>
              <a:ext cx="7581789" cy="3019426"/>
              <a:chOff x="1973719" y="952635"/>
              <a:chExt cx="7581789" cy="3019426"/>
            </a:xfrm>
          </p:grpSpPr>
          <p:pic>
            <p:nvPicPr>
              <p:cNvPr id="3" name="Obráze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3719" y="952636"/>
                <a:ext cx="3629025" cy="3019425"/>
              </a:xfrm>
              <a:prstGeom prst="rect">
                <a:avLst/>
              </a:prstGeom>
            </p:spPr>
          </p:pic>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4298" y="952635"/>
                <a:ext cx="3491210" cy="3019425"/>
              </a:xfrm>
              <a:prstGeom prst="rect">
                <a:avLst/>
              </a:prstGeom>
            </p:spPr>
          </p:pic>
        </p:grpSp>
        <p:pic>
          <p:nvPicPr>
            <p:cNvPr id="7" name="Obráze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1545" y="952635"/>
              <a:ext cx="2287089" cy="3020449"/>
            </a:xfrm>
            <a:prstGeom prst="rect">
              <a:avLst/>
            </a:prstGeom>
          </p:spPr>
        </p:pic>
      </p:grpSp>
    </p:spTree>
    <p:extLst>
      <p:ext uri="{BB962C8B-B14F-4D97-AF65-F5344CB8AC3E}">
        <p14:creationId xmlns:p14="http://schemas.microsoft.com/office/powerpoint/2010/main" val="1580354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407DF311-F9E1-18CC-BA3C-4991A03E41E1}"/>
              </a:ext>
            </a:extLst>
          </p:cNvPr>
          <p:cNvSpPr txBox="1"/>
          <p:nvPr/>
        </p:nvSpPr>
        <p:spPr>
          <a:xfrm>
            <a:off x="326895" y="217924"/>
            <a:ext cx="1868556" cy="430887"/>
          </a:xfrm>
          <a:prstGeom prst="rect">
            <a:avLst/>
          </a:prstGeom>
          <a:noFill/>
        </p:spPr>
        <p:txBody>
          <a:bodyPr wrap="square" rtlCol="0">
            <a:spAutoFit/>
          </a:bodyPr>
          <a:lstStyle/>
          <a:p>
            <a:r>
              <a:rPr lang="cs-CZ" sz="2200" b="1" dirty="0">
                <a:latin typeface="+mj-lt"/>
                <a:ea typeface="+mj-ea"/>
                <a:cs typeface="+mj-cs"/>
              </a:rPr>
              <a:t>Povrchová síla</a:t>
            </a:r>
          </a:p>
        </p:txBody>
      </p:sp>
      <p:grpSp>
        <p:nvGrpSpPr>
          <p:cNvPr id="27" name="Skupina 26">
            <a:extLst>
              <a:ext uri="{FF2B5EF4-FFF2-40B4-BE49-F238E27FC236}">
                <a16:creationId xmlns:a16="http://schemas.microsoft.com/office/drawing/2014/main" id="{AD50B362-9E16-7C8F-670C-1D3748B6A2F0}"/>
              </a:ext>
            </a:extLst>
          </p:cNvPr>
          <p:cNvGrpSpPr/>
          <p:nvPr/>
        </p:nvGrpSpPr>
        <p:grpSpPr>
          <a:xfrm>
            <a:off x="863734" y="558482"/>
            <a:ext cx="3414628" cy="2295307"/>
            <a:chOff x="831365" y="833726"/>
            <a:chExt cx="3414628" cy="2295307"/>
          </a:xfrm>
        </p:grpSpPr>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62489321-B0B4-9001-9C27-1D078CE0A6AE}"/>
                    </a:ext>
                  </a:extLst>
                </p:cNvPr>
                <p:cNvSpPr txBox="1"/>
                <p:nvPr/>
              </p:nvSpPr>
              <p:spPr>
                <a:xfrm>
                  <a:off x="3335428" y="1882167"/>
                  <a:ext cx="20673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dirty="0" smtClean="0">
                            <a:latin typeface="Cambria Math" panose="02040503050406030204" pitchFamily="18" charset="0"/>
                          </a:rPr>
                          <m:t>𝑭</m:t>
                        </m:r>
                      </m:oMath>
                    </m:oMathPara>
                  </a14:m>
                  <a:endParaRPr lang="cs-CZ" b="1" dirty="0"/>
                </a:p>
              </p:txBody>
            </p:sp>
          </mc:Choice>
          <mc:Fallback xmlns="">
            <p:sp>
              <p:nvSpPr>
                <p:cNvPr id="18" name="TextovéPole 17">
                  <a:extLst>
                    <a:ext uri="{FF2B5EF4-FFF2-40B4-BE49-F238E27FC236}">
                      <a16:creationId xmlns:a16="http://schemas.microsoft.com/office/drawing/2014/main" id="{62489321-B0B4-9001-9C27-1D078CE0A6AE}"/>
                    </a:ext>
                  </a:extLst>
                </p:cNvPr>
                <p:cNvSpPr txBox="1">
                  <a:spLocks noRot="1" noChangeAspect="1" noMove="1" noResize="1" noEditPoints="1" noAdjustHandles="1" noChangeArrowheads="1" noChangeShapeType="1" noTextEdit="1"/>
                </p:cNvSpPr>
                <p:nvPr/>
              </p:nvSpPr>
              <p:spPr>
                <a:xfrm>
                  <a:off x="3335428" y="1882167"/>
                  <a:ext cx="206730" cy="369332"/>
                </a:xfrm>
                <a:prstGeom prst="rect">
                  <a:avLst/>
                </a:prstGeom>
                <a:blipFill>
                  <a:blip r:embed="rId2"/>
                  <a:stretch>
                    <a:fillRect r="-55882"/>
                  </a:stretch>
                </a:blipFill>
              </p:spPr>
              <p:txBody>
                <a:bodyPr/>
                <a:lstStyle/>
                <a:p>
                  <a:r>
                    <a:rPr lang="cs-CZ">
                      <a:noFill/>
                    </a:rPr>
                    <a:t> </a:t>
                  </a:r>
                </a:p>
              </p:txBody>
            </p:sp>
          </mc:Fallback>
        </mc:AlternateContent>
        <p:sp>
          <p:nvSpPr>
            <p:cNvPr id="6" name="Ovál 5">
              <a:extLst>
                <a:ext uri="{FF2B5EF4-FFF2-40B4-BE49-F238E27FC236}">
                  <a16:creationId xmlns:a16="http://schemas.microsoft.com/office/drawing/2014/main" id="{90FF9075-1B39-F469-D484-1E680B5A18DA}"/>
                </a:ext>
              </a:extLst>
            </p:cNvPr>
            <p:cNvSpPr/>
            <p:nvPr/>
          </p:nvSpPr>
          <p:spPr>
            <a:xfrm>
              <a:off x="3715711" y="1241270"/>
              <a:ext cx="257189" cy="25718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vál 6">
              <a:extLst>
                <a:ext uri="{FF2B5EF4-FFF2-40B4-BE49-F238E27FC236}">
                  <a16:creationId xmlns:a16="http://schemas.microsoft.com/office/drawing/2014/main" id="{9A956FFC-CE65-2965-8C95-D68A605AEBF2}"/>
                </a:ext>
              </a:extLst>
            </p:cNvPr>
            <p:cNvSpPr/>
            <p:nvPr/>
          </p:nvSpPr>
          <p:spPr>
            <a:xfrm>
              <a:off x="3715711" y="2502512"/>
              <a:ext cx="257189" cy="25718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8" name="Přímá spojnice 7">
              <a:extLst>
                <a:ext uri="{FF2B5EF4-FFF2-40B4-BE49-F238E27FC236}">
                  <a16:creationId xmlns:a16="http://schemas.microsoft.com/office/drawing/2014/main" id="{914F2FE1-23D6-5152-CF2B-4E914C30A653}"/>
                </a:ext>
              </a:extLst>
            </p:cNvPr>
            <p:cNvCxnSpPr>
              <a:stCxn id="6" idx="2"/>
              <a:endCxn id="7" idx="2"/>
            </p:cNvCxnSpPr>
            <p:nvPr/>
          </p:nvCxnSpPr>
          <p:spPr>
            <a:xfrm>
              <a:off x="3715711" y="1369865"/>
              <a:ext cx="0" cy="1261242"/>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Přímá spojnice 8">
              <a:extLst>
                <a:ext uri="{FF2B5EF4-FFF2-40B4-BE49-F238E27FC236}">
                  <a16:creationId xmlns:a16="http://schemas.microsoft.com/office/drawing/2014/main" id="{01CDEA35-1D0A-D3A6-F50B-A8F35993D68C}"/>
                </a:ext>
              </a:extLst>
            </p:cNvPr>
            <p:cNvCxnSpPr/>
            <p:nvPr/>
          </p:nvCxnSpPr>
          <p:spPr>
            <a:xfrm>
              <a:off x="3972900" y="1329842"/>
              <a:ext cx="0" cy="126124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Přímá spojnice se šipkou 15">
              <a:extLst>
                <a:ext uri="{FF2B5EF4-FFF2-40B4-BE49-F238E27FC236}">
                  <a16:creationId xmlns:a16="http://schemas.microsoft.com/office/drawing/2014/main" id="{276C1BC9-06A7-F8AF-F39C-EE88B6E40BE7}"/>
                </a:ext>
              </a:extLst>
            </p:cNvPr>
            <p:cNvCxnSpPr>
              <a:cxnSpLocks/>
            </p:cNvCxnSpPr>
            <p:nvPr/>
          </p:nvCxnSpPr>
          <p:spPr>
            <a:xfrm flipH="1" flipV="1">
              <a:off x="3978102" y="2089058"/>
              <a:ext cx="1" cy="502026"/>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ovéPole 16">
                  <a:extLst>
                    <a:ext uri="{FF2B5EF4-FFF2-40B4-BE49-F238E27FC236}">
                      <a16:creationId xmlns:a16="http://schemas.microsoft.com/office/drawing/2014/main" id="{29FB0ED3-A24F-3D91-5E33-C16BBDC79751}"/>
                    </a:ext>
                  </a:extLst>
                </p:cNvPr>
                <p:cNvSpPr txBox="1"/>
                <p:nvPr/>
              </p:nvSpPr>
              <p:spPr>
                <a:xfrm>
                  <a:off x="4039263" y="1882167"/>
                  <a:ext cx="20673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dirty="0" smtClean="0">
                            <a:latin typeface="Cambria Math" panose="02040503050406030204" pitchFamily="18" charset="0"/>
                          </a:rPr>
                          <m:t>𝑭</m:t>
                        </m:r>
                      </m:oMath>
                    </m:oMathPara>
                  </a14:m>
                  <a:endParaRPr lang="cs-CZ" b="1" dirty="0"/>
                </a:p>
              </p:txBody>
            </p:sp>
          </mc:Choice>
          <mc:Fallback xmlns="">
            <p:sp>
              <p:nvSpPr>
                <p:cNvPr id="17" name="TextovéPole 16">
                  <a:extLst>
                    <a:ext uri="{FF2B5EF4-FFF2-40B4-BE49-F238E27FC236}">
                      <a16:creationId xmlns:a16="http://schemas.microsoft.com/office/drawing/2014/main" id="{29FB0ED3-A24F-3D91-5E33-C16BBDC79751}"/>
                    </a:ext>
                  </a:extLst>
                </p:cNvPr>
                <p:cNvSpPr txBox="1">
                  <a:spLocks noRot="1" noChangeAspect="1" noMove="1" noResize="1" noEditPoints="1" noAdjustHandles="1" noChangeArrowheads="1" noChangeShapeType="1" noTextEdit="1"/>
                </p:cNvSpPr>
                <p:nvPr/>
              </p:nvSpPr>
              <p:spPr>
                <a:xfrm>
                  <a:off x="4039263" y="1882167"/>
                  <a:ext cx="206730" cy="369332"/>
                </a:xfrm>
                <a:prstGeom prst="rect">
                  <a:avLst/>
                </a:prstGeom>
                <a:blipFill>
                  <a:blip r:embed="rId3"/>
                  <a:stretch>
                    <a:fillRect r="-52941"/>
                  </a:stretch>
                </a:blipFill>
              </p:spPr>
              <p:txBody>
                <a:bodyPr/>
                <a:lstStyle/>
                <a:p>
                  <a:r>
                    <a:rPr lang="cs-CZ">
                      <a:noFill/>
                    </a:rPr>
                    <a:t> </a:t>
                  </a:r>
                </a:p>
              </p:txBody>
            </p:sp>
          </mc:Fallback>
        </mc:AlternateContent>
        <p:cxnSp>
          <p:nvCxnSpPr>
            <p:cNvPr id="19" name="Přímá spojnice se šipkou 18">
              <a:extLst>
                <a:ext uri="{FF2B5EF4-FFF2-40B4-BE49-F238E27FC236}">
                  <a16:creationId xmlns:a16="http://schemas.microsoft.com/office/drawing/2014/main" id="{A660535B-27AD-0044-1777-4450969E8CB4}"/>
                </a:ext>
              </a:extLst>
            </p:cNvPr>
            <p:cNvCxnSpPr/>
            <p:nvPr/>
          </p:nvCxnSpPr>
          <p:spPr>
            <a:xfrm flipH="1" flipV="1">
              <a:off x="3711880" y="2089058"/>
              <a:ext cx="1" cy="502026"/>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0" name="TextovéPole 19">
              <a:extLst>
                <a:ext uri="{FF2B5EF4-FFF2-40B4-BE49-F238E27FC236}">
                  <a16:creationId xmlns:a16="http://schemas.microsoft.com/office/drawing/2014/main" id="{04D7627F-5DC9-BDA9-5D2A-8532A2D9F66E}"/>
                </a:ext>
              </a:extLst>
            </p:cNvPr>
            <p:cNvSpPr txBox="1"/>
            <p:nvPr/>
          </p:nvSpPr>
          <p:spPr>
            <a:xfrm>
              <a:off x="3715710" y="2759701"/>
              <a:ext cx="268970" cy="369332"/>
            </a:xfrm>
            <a:prstGeom prst="rect">
              <a:avLst/>
            </a:prstGeom>
            <a:noFill/>
          </p:spPr>
          <p:txBody>
            <a:bodyPr wrap="square" rtlCol="0">
              <a:spAutoFit/>
            </a:bodyPr>
            <a:lstStyle/>
            <a:p>
              <a:r>
                <a:rPr lang="cs-CZ" dirty="0"/>
                <a:t>P</a:t>
              </a:r>
            </a:p>
          </p:txBody>
        </p:sp>
        <p:pic>
          <p:nvPicPr>
            <p:cNvPr id="23" name="Obrázek 22">
              <a:extLst>
                <a:ext uri="{FF2B5EF4-FFF2-40B4-BE49-F238E27FC236}">
                  <a16:creationId xmlns:a16="http://schemas.microsoft.com/office/drawing/2014/main" id="{56F81F8C-0545-8FC3-55FE-18038F7E6582}"/>
                </a:ext>
              </a:extLst>
            </p:cNvPr>
            <p:cNvPicPr>
              <a:picLocks noChangeAspect="1"/>
            </p:cNvPicPr>
            <p:nvPr/>
          </p:nvPicPr>
          <p:blipFill>
            <a:blip r:embed="rId4">
              <a:extLst>
                <a:ext uri="{28A0092B-C50C-407E-A947-70E740481C1C}">
                  <a14:useLocalDpi xmlns:a14="http://schemas.microsoft.com/office/drawing/2010/main" val="0"/>
                </a:ext>
              </a:extLst>
            </a:blip>
            <a:srcRect r="62615" b="26477"/>
            <a:stretch>
              <a:fillRect/>
            </a:stretch>
          </p:blipFill>
          <p:spPr>
            <a:xfrm>
              <a:off x="831365" y="833726"/>
              <a:ext cx="2198074" cy="2276680"/>
            </a:xfrm>
            <a:prstGeom prst="rect">
              <a:avLst/>
            </a:prstGeom>
          </p:spPr>
        </p:pic>
      </p:grpSp>
      <p:sp>
        <p:nvSpPr>
          <p:cNvPr id="25" name="TextovéPole 24">
            <a:extLst>
              <a:ext uri="{FF2B5EF4-FFF2-40B4-BE49-F238E27FC236}">
                <a16:creationId xmlns:a16="http://schemas.microsoft.com/office/drawing/2014/main" id="{11A0207F-065C-8F0D-07BD-2D57ACACC93C}"/>
              </a:ext>
            </a:extLst>
          </p:cNvPr>
          <p:cNvSpPr txBox="1"/>
          <p:nvPr/>
        </p:nvSpPr>
        <p:spPr>
          <a:xfrm>
            <a:off x="5654269" y="670049"/>
            <a:ext cx="6208561" cy="2308324"/>
          </a:xfrm>
          <a:prstGeom prst="rect">
            <a:avLst/>
          </a:prstGeom>
          <a:noFill/>
        </p:spPr>
        <p:txBody>
          <a:bodyPr wrap="square" rtlCol="0">
            <a:spAutoFit/>
          </a:bodyPr>
          <a:lstStyle/>
          <a:p>
            <a:r>
              <a:rPr lang="cs-CZ" dirty="0"/>
              <a:t>Z mýdlového roztoku vytvořme kapalinovou blánu na drátěném rámečku, jehož strana AB je ve směru svislém pohyblivá. Kapalinová blána se stahuje a táhne za sebou i pohyblivou část rámečku AB. Kapalinová blána zaujme co nejmenší povrch z obou stran rámečku – viz obrázek vpravo, aby její povrchová energie byla minimální. Na příčku AB působí v každém z obou povrchů síla F. Tato síla se nazývá </a:t>
            </a:r>
            <a:r>
              <a:rPr lang="cs-CZ" b="1" dirty="0"/>
              <a:t>povrchová síla</a:t>
            </a:r>
            <a:r>
              <a:rPr lang="cs-CZ" dirty="0"/>
              <a:t>, je kolmá na příčku AB a leží v povrchu kapalinové vrstvy.</a:t>
            </a:r>
          </a:p>
        </p:txBody>
      </p:sp>
      <p:sp>
        <p:nvSpPr>
          <p:cNvPr id="26" name="TextovéPole 25">
            <a:extLst>
              <a:ext uri="{FF2B5EF4-FFF2-40B4-BE49-F238E27FC236}">
                <a16:creationId xmlns:a16="http://schemas.microsoft.com/office/drawing/2014/main" id="{DA6DD412-FEA2-4CBA-B3FA-B35A41891990}"/>
              </a:ext>
            </a:extLst>
          </p:cNvPr>
          <p:cNvSpPr txBox="1"/>
          <p:nvPr/>
        </p:nvSpPr>
        <p:spPr>
          <a:xfrm>
            <a:off x="326895" y="2868851"/>
            <a:ext cx="5327374" cy="523220"/>
          </a:xfrm>
          <a:prstGeom prst="rect">
            <a:avLst/>
          </a:prstGeom>
          <a:noFill/>
        </p:spPr>
        <p:txBody>
          <a:bodyPr wrap="square" rtlCol="0">
            <a:spAutoFit/>
          </a:bodyPr>
          <a:lstStyle/>
          <a:p>
            <a:r>
              <a:rPr lang="cs-CZ" sz="1400" dirty="0"/>
              <a:t>Působení povrchové síly na pohyblivou příčku AB v drátěném rámečku s mýdlovou blánou. Vpravo je řez touto blánou – dva povrchy.</a:t>
            </a:r>
          </a:p>
        </p:txBody>
      </p:sp>
      <p:grpSp>
        <p:nvGrpSpPr>
          <p:cNvPr id="29" name="Skupina 28">
            <a:extLst>
              <a:ext uri="{FF2B5EF4-FFF2-40B4-BE49-F238E27FC236}">
                <a16:creationId xmlns:a16="http://schemas.microsoft.com/office/drawing/2014/main" id="{F886777D-322D-0291-12F7-3C5A6106DAE4}"/>
              </a:ext>
            </a:extLst>
          </p:cNvPr>
          <p:cNvGrpSpPr/>
          <p:nvPr/>
        </p:nvGrpSpPr>
        <p:grpSpPr>
          <a:xfrm>
            <a:off x="757270" y="3525755"/>
            <a:ext cx="2411002" cy="3058893"/>
            <a:chOff x="9454103" y="224028"/>
            <a:chExt cx="2411002" cy="3058893"/>
          </a:xfrm>
        </p:grpSpPr>
        <p:pic>
          <p:nvPicPr>
            <p:cNvPr id="22" name="Obrázek 21">
              <a:extLst>
                <a:ext uri="{FF2B5EF4-FFF2-40B4-BE49-F238E27FC236}">
                  <a16:creationId xmlns:a16="http://schemas.microsoft.com/office/drawing/2014/main" id="{8AC4D5FC-E267-D49F-37CC-BBAEBB6B92BC}"/>
                </a:ext>
              </a:extLst>
            </p:cNvPr>
            <p:cNvPicPr>
              <a:picLocks noChangeAspect="1"/>
            </p:cNvPicPr>
            <p:nvPr/>
          </p:nvPicPr>
          <p:blipFill>
            <a:blip r:embed="rId4">
              <a:extLst>
                <a:ext uri="{28A0092B-C50C-407E-A947-70E740481C1C}">
                  <a14:useLocalDpi xmlns:a14="http://schemas.microsoft.com/office/drawing/2010/main" val="0"/>
                </a:ext>
              </a:extLst>
            </a:blip>
            <a:srcRect l="58994" b="23559"/>
            <a:stretch>
              <a:fillRect/>
            </a:stretch>
          </p:blipFill>
          <p:spPr>
            <a:xfrm>
              <a:off x="9454103" y="224028"/>
              <a:ext cx="2411002" cy="2367056"/>
            </a:xfrm>
            <a:prstGeom prst="rect">
              <a:avLst/>
            </a:prstGeom>
          </p:spPr>
        </p:pic>
        <p:sp>
          <p:nvSpPr>
            <p:cNvPr id="28" name="TextovéPole 27">
              <a:extLst>
                <a:ext uri="{FF2B5EF4-FFF2-40B4-BE49-F238E27FC236}">
                  <a16:creationId xmlns:a16="http://schemas.microsoft.com/office/drawing/2014/main" id="{52EC7F73-279C-189F-ACAA-C40A2B73C326}"/>
                </a:ext>
              </a:extLst>
            </p:cNvPr>
            <p:cNvSpPr txBox="1"/>
            <p:nvPr/>
          </p:nvSpPr>
          <p:spPr>
            <a:xfrm>
              <a:off x="9757131" y="2759701"/>
              <a:ext cx="1804946" cy="523220"/>
            </a:xfrm>
            <a:prstGeom prst="rect">
              <a:avLst/>
            </a:prstGeom>
            <a:noFill/>
          </p:spPr>
          <p:txBody>
            <a:bodyPr wrap="square" rtlCol="0">
              <a:spAutoFit/>
            </a:bodyPr>
            <a:lstStyle/>
            <a:p>
              <a:r>
                <a:rPr lang="cs-CZ" sz="1400" dirty="0"/>
                <a:t>Experimentální určení</a:t>
              </a:r>
            </a:p>
            <a:p>
              <a:r>
                <a:rPr lang="cs-CZ" sz="1400" dirty="0"/>
                <a:t>Povrchové síly</a:t>
              </a:r>
            </a:p>
          </p:txBody>
        </p:sp>
      </p:grpSp>
      <p:cxnSp>
        <p:nvCxnSpPr>
          <p:cNvPr id="31" name="Přímá spojnice 30">
            <a:extLst>
              <a:ext uri="{FF2B5EF4-FFF2-40B4-BE49-F238E27FC236}">
                <a16:creationId xmlns:a16="http://schemas.microsoft.com/office/drawing/2014/main" id="{B3F402FA-D38A-19EC-2503-F38B08B11674}"/>
              </a:ext>
            </a:extLst>
          </p:cNvPr>
          <p:cNvCxnSpPr/>
          <p:nvPr/>
        </p:nvCxnSpPr>
        <p:spPr>
          <a:xfrm flipV="1">
            <a:off x="194209" y="3439114"/>
            <a:ext cx="11749635" cy="0"/>
          </a:xfrm>
          <a:prstGeom prst="line">
            <a:avLst/>
          </a:prstGeom>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32" name="TextovéPole 31">
                <a:extLst>
                  <a:ext uri="{FF2B5EF4-FFF2-40B4-BE49-F238E27FC236}">
                    <a16:creationId xmlns:a16="http://schemas.microsoft.com/office/drawing/2014/main" id="{3F515EF1-380F-3B44-BA29-9660844B53FC}"/>
                  </a:ext>
                </a:extLst>
              </p:cNvPr>
              <p:cNvSpPr txBox="1"/>
              <p:nvPr/>
            </p:nvSpPr>
            <p:spPr>
              <a:xfrm>
                <a:off x="3574526" y="3568552"/>
                <a:ext cx="8369317" cy="3073149"/>
              </a:xfrm>
              <a:prstGeom prst="rect">
                <a:avLst/>
              </a:prstGeom>
              <a:noFill/>
            </p:spPr>
            <p:txBody>
              <a:bodyPr wrap="square" rtlCol="0">
                <a:spAutoFit/>
              </a:bodyPr>
              <a:lstStyle/>
              <a:p>
                <a:r>
                  <a:rPr lang="cs-CZ" dirty="0"/>
                  <a:t>Velikost povrchové síly lze určit experimentálně. Rámeček s blánou dáme do svislé polohy a příčku AB zatížíme tak, aby soustava byla v rovnovážném stavu – viz obrázek vlevo. Zanedbáme-li hmotnost příčky vzhledem k hmotnosti zavěšeného závaží. Pak na příčku AB působí síla </a:t>
                </a:r>
                <a14:m>
                  <m:oMath xmlns:m="http://schemas.openxmlformats.org/officeDocument/2006/math">
                    <m:r>
                      <a:rPr lang="cs-CZ" b="1" i="1" dirty="0" smtClean="0">
                        <a:latin typeface="Cambria Math" panose="02040503050406030204" pitchFamily="18" charset="0"/>
                      </a:rPr>
                      <m:t>𝑮</m:t>
                    </m:r>
                  </m:oMath>
                </a14:m>
                <a:r>
                  <a:rPr lang="cs-CZ" b="1" dirty="0"/>
                  <a:t> </a:t>
                </a:r>
                <a:r>
                  <a:rPr lang="cs-CZ" dirty="0"/>
                  <a:t>svisle dolů a výsledná povrchová síla </a:t>
                </a:r>
                <a14:m>
                  <m:oMath xmlns:m="http://schemas.openxmlformats.org/officeDocument/2006/math">
                    <m:r>
                      <a:rPr lang="cs-CZ" b="0" i="0" dirty="0" smtClean="0">
                        <a:latin typeface="Cambria Math" panose="02040503050406030204" pitchFamily="18" charset="0"/>
                      </a:rPr>
                      <m:t>2</m:t>
                    </m:r>
                    <m:r>
                      <a:rPr lang="cs-CZ" b="1" i="1" dirty="0" smtClean="0">
                        <a:latin typeface="Cambria Math" panose="02040503050406030204" pitchFamily="18" charset="0"/>
                      </a:rPr>
                      <m:t>𝑭</m:t>
                    </m:r>
                  </m:oMath>
                </a14:m>
                <a:r>
                  <a:rPr lang="cs-CZ" b="1" dirty="0"/>
                  <a:t> </a:t>
                </a:r>
                <a:r>
                  <a:rPr lang="cs-CZ" dirty="0"/>
                  <a:t>(dva povrchy) svisle vzhůru. Protože příčka je v klidu (v rovnováze), je </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f>
                        <m:fPr>
                          <m:ctrlPr>
                            <a:rPr lang="cs-CZ" i="1" smtClean="0">
                              <a:latin typeface="Cambria Math" panose="02040503050406030204" pitchFamily="18" charset="0"/>
                            </a:rPr>
                          </m:ctrlPr>
                        </m:fPr>
                        <m:num>
                          <m:r>
                            <a:rPr lang="cs-CZ" b="0" i="1" smtClean="0">
                              <a:latin typeface="Cambria Math" panose="02040503050406030204" pitchFamily="18" charset="0"/>
                            </a:rPr>
                            <m:t>𝐺</m:t>
                          </m:r>
                        </m:num>
                        <m:den>
                          <m:r>
                            <a:rPr lang="cs-CZ" b="0" i="1" smtClean="0">
                              <a:latin typeface="Cambria Math" panose="02040503050406030204" pitchFamily="18" charset="0"/>
                            </a:rPr>
                            <m:t>2</m:t>
                          </m:r>
                        </m:den>
                      </m:f>
                    </m:oMath>
                  </m:oMathPara>
                </a14:m>
                <a:endParaRPr lang="cs-CZ" dirty="0"/>
              </a:p>
              <a:p>
                <a:endParaRPr lang="cs-CZ" sz="800" dirty="0"/>
              </a:p>
              <a:p>
                <a:r>
                  <a:rPr lang="cs-CZ" dirty="0"/>
                  <a:t>Experiment popisuje povrchovou sílu působící jen na pohyblivou část rámečku – příčku AB. Povrchová síla ale působí i na ostatní části rámečku. Pevnost těchto částí však neumožňuje, aby se síla projevila pohybem těchto částí.</a:t>
                </a:r>
              </a:p>
            </p:txBody>
          </p:sp>
        </mc:Choice>
        <mc:Fallback xmlns="">
          <p:sp>
            <p:nvSpPr>
              <p:cNvPr id="32" name="TextovéPole 31">
                <a:extLst>
                  <a:ext uri="{FF2B5EF4-FFF2-40B4-BE49-F238E27FC236}">
                    <a16:creationId xmlns:a16="http://schemas.microsoft.com/office/drawing/2014/main" id="{3F515EF1-380F-3B44-BA29-9660844B53FC}"/>
                  </a:ext>
                </a:extLst>
              </p:cNvPr>
              <p:cNvSpPr txBox="1">
                <a:spLocks noRot="1" noChangeAspect="1" noMove="1" noResize="1" noEditPoints="1" noAdjustHandles="1" noChangeArrowheads="1" noChangeShapeType="1" noTextEdit="1"/>
              </p:cNvSpPr>
              <p:nvPr/>
            </p:nvSpPr>
            <p:spPr>
              <a:xfrm>
                <a:off x="3574526" y="3568552"/>
                <a:ext cx="8369317" cy="3073149"/>
              </a:xfrm>
              <a:prstGeom prst="rect">
                <a:avLst/>
              </a:prstGeom>
              <a:blipFill>
                <a:blip r:embed="rId5"/>
                <a:stretch>
                  <a:fillRect l="-583" t="-990" b="-1980"/>
                </a:stretch>
              </a:blipFill>
            </p:spPr>
            <p:txBody>
              <a:bodyPr/>
              <a:lstStyle/>
              <a:p>
                <a:r>
                  <a:rPr lang="cs-CZ">
                    <a:noFill/>
                  </a:rPr>
                  <a:t> </a:t>
                </a:r>
              </a:p>
            </p:txBody>
          </p:sp>
        </mc:Fallback>
      </mc:AlternateContent>
    </p:spTree>
    <p:extLst>
      <p:ext uri="{BB962C8B-B14F-4D97-AF65-F5344CB8AC3E}">
        <p14:creationId xmlns:p14="http://schemas.microsoft.com/office/powerpoint/2010/main" val="3554069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D47559F6-28E4-CDD1-AAC3-A01A8AD25680}"/>
              </a:ext>
            </a:extLst>
          </p:cNvPr>
          <p:cNvSpPr txBox="1"/>
          <p:nvPr/>
        </p:nvSpPr>
        <p:spPr>
          <a:xfrm>
            <a:off x="326895" y="217924"/>
            <a:ext cx="3521536" cy="430887"/>
          </a:xfrm>
          <a:prstGeom prst="rect">
            <a:avLst/>
          </a:prstGeom>
          <a:noFill/>
        </p:spPr>
        <p:txBody>
          <a:bodyPr wrap="square" rtlCol="0">
            <a:spAutoFit/>
          </a:bodyPr>
          <a:lstStyle/>
          <a:p>
            <a:r>
              <a:rPr lang="cs-CZ" sz="2200" b="1" dirty="0">
                <a:latin typeface="+mj-lt"/>
                <a:ea typeface="+mj-ea"/>
                <a:cs typeface="+mj-cs"/>
              </a:rPr>
              <a:t>Povrchová síla – experiment 1</a:t>
            </a:r>
          </a:p>
        </p:txBody>
      </p:sp>
      <p:pic>
        <p:nvPicPr>
          <p:cNvPr id="4" name="Obrázek 3">
            <a:extLst>
              <a:ext uri="{FF2B5EF4-FFF2-40B4-BE49-F238E27FC236}">
                <a16:creationId xmlns:a16="http://schemas.microsoft.com/office/drawing/2014/main" id="{BC96AF12-CF77-8F1C-5979-C6A23CF1F4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335" y="730924"/>
            <a:ext cx="5465718" cy="2831260"/>
          </a:xfrm>
          <a:prstGeom prst="rect">
            <a:avLst/>
          </a:prstGeom>
        </p:spPr>
      </p:pic>
      <p:sp>
        <p:nvSpPr>
          <p:cNvPr id="5" name="TextovéPole 4">
            <a:extLst>
              <a:ext uri="{FF2B5EF4-FFF2-40B4-BE49-F238E27FC236}">
                <a16:creationId xmlns:a16="http://schemas.microsoft.com/office/drawing/2014/main" id="{F195C83C-95C7-385A-C86D-310CEFBF8B33}"/>
              </a:ext>
            </a:extLst>
          </p:cNvPr>
          <p:cNvSpPr txBox="1"/>
          <p:nvPr/>
        </p:nvSpPr>
        <p:spPr>
          <a:xfrm>
            <a:off x="6096000" y="787179"/>
            <a:ext cx="5663979" cy="2585323"/>
          </a:xfrm>
          <a:prstGeom prst="rect">
            <a:avLst/>
          </a:prstGeom>
          <a:noFill/>
        </p:spPr>
        <p:txBody>
          <a:bodyPr wrap="square" rtlCol="0">
            <a:spAutoFit/>
          </a:bodyPr>
          <a:lstStyle/>
          <a:p>
            <a:r>
              <a:rPr lang="cs-CZ" dirty="0"/>
              <a:t>Na vytvořenou mydlinovou blánu v pevném rámečku položíme navlhčenou nit stočenou do smyčky. Smyčka bude mít nepravidelný tvar, ale když blánu uvnitř smyčky protrhneme, napne se nit do kroužku. Podobně se chová nit  upevněná v rohu rámečku. Protrhneme-li blánu mezi nití a rámečkem, napne se nit do obloučku. Příčinou je zánik povrchové síly v propíchnuté části blány a povrchové síly vně smyčky jsou v každém místě kolmé k niti a směřují od středu smyčky.</a:t>
            </a:r>
          </a:p>
        </p:txBody>
      </p:sp>
      <p:sp>
        <p:nvSpPr>
          <p:cNvPr id="6" name="TextovéPole 5">
            <a:extLst>
              <a:ext uri="{FF2B5EF4-FFF2-40B4-BE49-F238E27FC236}">
                <a16:creationId xmlns:a16="http://schemas.microsoft.com/office/drawing/2014/main" id="{02A8A54D-DD69-49C0-2A86-A3CF42D0F9C8}"/>
              </a:ext>
            </a:extLst>
          </p:cNvPr>
          <p:cNvSpPr txBox="1"/>
          <p:nvPr/>
        </p:nvSpPr>
        <p:spPr>
          <a:xfrm>
            <a:off x="326895" y="3644297"/>
            <a:ext cx="3521536" cy="430887"/>
          </a:xfrm>
          <a:prstGeom prst="rect">
            <a:avLst/>
          </a:prstGeom>
          <a:noFill/>
        </p:spPr>
        <p:txBody>
          <a:bodyPr wrap="square" rtlCol="0">
            <a:spAutoFit/>
          </a:bodyPr>
          <a:lstStyle/>
          <a:p>
            <a:r>
              <a:rPr lang="cs-CZ" sz="2200" b="1" dirty="0">
                <a:latin typeface="+mj-lt"/>
                <a:ea typeface="+mj-ea"/>
                <a:cs typeface="+mj-cs"/>
              </a:rPr>
              <a:t>Povrchová síla – experiment 2</a:t>
            </a:r>
          </a:p>
        </p:txBody>
      </p:sp>
      <p:pic>
        <p:nvPicPr>
          <p:cNvPr id="8" name="Obrázek 7">
            <a:extLst>
              <a:ext uri="{FF2B5EF4-FFF2-40B4-BE49-F238E27FC236}">
                <a16:creationId xmlns:a16="http://schemas.microsoft.com/office/drawing/2014/main" id="{BF871B2C-46AA-293E-B4FC-2A006BEF02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7855" y="4075184"/>
            <a:ext cx="3267209" cy="2639226"/>
          </a:xfrm>
          <a:prstGeom prst="rect">
            <a:avLst/>
          </a:prstGeom>
        </p:spPr>
      </p:pic>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62349179-621A-9F34-95CF-2F7F6E031293}"/>
                  </a:ext>
                </a:extLst>
              </p:cNvPr>
              <p:cNvSpPr txBox="1"/>
              <p:nvPr/>
            </p:nvSpPr>
            <p:spPr>
              <a:xfrm>
                <a:off x="4556097" y="4245997"/>
                <a:ext cx="7203882" cy="2031325"/>
              </a:xfrm>
              <a:prstGeom prst="rect">
                <a:avLst/>
              </a:prstGeom>
              <a:noFill/>
            </p:spPr>
            <p:txBody>
              <a:bodyPr wrap="square" rtlCol="0">
                <a:spAutoFit/>
              </a:bodyPr>
              <a:lstStyle/>
              <a:p>
                <a:r>
                  <a:rPr lang="cs-CZ" dirty="0"/>
                  <a:t>Necháme-li pomalu vytékat vodu otvorem tlustostěnné kapiláry, pozorujeme, že se tvoří kapka, která se neustále zvětšuje. Tím se zvětšuje i tíhová síla, která působí na kapku.</a:t>
                </a:r>
              </a:p>
              <a:p>
                <a:r>
                  <a:rPr lang="cs-CZ" dirty="0"/>
                  <a:t>Podél obvodu povrchu blány, který je ve styku s kapilárou, působí povrchové síly. Kapka se udrží u otvoru kapiláry, pokud výslednice povrchových sil </a:t>
                </a:r>
                <a14:m>
                  <m:oMath xmlns:m="http://schemas.openxmlformats.org/officeDocument/2006/math">
                    <m:r>
                      <a:rPr lang="cs-CZ" b="1" i="1" smtClean="0">
                        <a:latin typeface="Cambria Math" panose="02040503050406030204" pitchFamily="18" charset="0"/>
                      </a:rPr>
                      <m:t>𝑭</m:t>
                    </m:r>
                  </m:oMath>
                </a14:m>
                <a:r>
                  <a:rPr lang="cs-CZ" dirty="0"/>
                  <a:t> je větší než tíhová síla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𝐺</m:t>
                        </m:r>
                      </m:sub>
                    </m:sSub>
                  </m:oMath>
                </a14:m>
                <a:r>
                  <a:rPr lang="cs-CZ" dirty="0"/>
                  <a:t> působící na kapku. Dojde-li k vyrovnání sil a následnému zvětšení velikosti síly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𝐺</m:t>
                        </m:r>
                      </m:sub>
                    </m:sSub>
                  </m:oMath>
                </a14:m>
                <a:r>
                  <a:rPr lang="cs-CZ" dirty="0"/>
                  <a:t>, kapka se odtrhne. </a:t>
                </a:r>
              </a:p>
            </p:txBody>
          </p:sp>
        </mc:Choice>
        <mc:Fallback xmlns="">
          <p:sp>
            <p:nvSpPr>
              <p:cNvPr id="9" name="TextovéPole 8">
                <a:extLst>
                  <a:ext uri="{FF2B5EF4-FFF2-40B4-BE49-F238E27FC236}">
                    <a16:creationId xmlns:a16="http://schemas.microsoft.com/office/drawing/2014/main" id="{62349179-621A-9F34-95CF-2F7F6E031293}"/>
                  </a:ext>
                </a:extLst>
              </p:cNvPr>
              <p:cNvSpPr txBox="1">
                <a:spLocks noRot="1" noChangeAspect="1" noMove="1" noResize="1" noEditPoints="1" noAdjustHandles="1" noChangeArrowheads="1" noChangeShapeType="1" noTextEdit="1"/>
              </p:cNvSpPr>
              <p:nvPr/>
            </p:nvSpPr>
            <p:spPr>
              <a:xfrm>
                <a:off x="4556097" y="4245997"/>
                <a:ext cx="7203882" cy="2031325"/>
              </a:xfrm>
              <a:prstGeom prst="rect">
                <a:avLst/>
              </a:prstGeom>
              <a:blipFill>
                <a:blip r:embed="rId4"/>
                <a:stretch>
                  <a:fillRect l="-677" t="-1802" b="-3904"/>
                </a:stretch>
              </a:blipFill>
            </p:spPr>
            <p:txBody>
              <a:bodyPr/>
              <a:lstStyle/>
              <a:p>
                <a:r>
                  <a:rPr lang="cs-CZ">
                    <a:noFill/>
                  </a:rPr>
                  <a:t> </a:t>
                </a:r>
              </a:p>
            </p:txBody>
          </p:sp>
        </mc:Fallback>
      </mc:AlternateContent>
    </p:spTree>
    <p:extLst>
      <p:ext uri="{BB962C8B-B14F-4D97-AF65-F5344CB8AC3E}">
        <p14:creationId xmlns:p14="http://schemas.microsoft.com/office/powerpoint/2010/main" val="1760047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02973" y="293565"/>
            <a:ext cx="2175345" cy="270600"/>
          </a:xfrm>
        </p:spPr>
        <p:txBody>
          <a:bodyPr>
            <a:normAutofit fontScale="90000"/>
          </a:bodyPr>
          <a:lstStyle/>
          <a:p>
            <a:r>
              <a:rPr lang="cs-CZ" sz="2400" b="1" dirty="0"/>
              <a:t>Povrchové napětí</a:t>
            </a:r>
          </a:p>
        </p:txBody>
      </p:sp>
      <mc:AlternateContent xmlns:mc="http://schemas.openxmlformats.org/markup-compatibility/2006" xmlns:a14="http://schemas.microsoft.com/office/drawing/2010/main">
        <mc:Choice Requires="a14">
          <p:sp>
            <p:nvSpPr>
              <p:cNvPr id="3" name="TextovéPole 2"/>
              <p:cNvSpPr txBox="1"/>
              <p:nvPr/>
            </p:nvSpPr>
            <p:spPr>
              <a:xfrm>
                <a:off x="602973" y="773919"/>
                <a:ext cx="11133151" cy="1323439"/>
              </a:xfrm>
              <a:prstGeom prst="rect">
                <a:avLst/>
              </a:prstGeom>
              <a:noFill/>
            </p:spPr>
            <p:txBody>
              <a:bodyPr wrap="square" rtlCol="0">
                <a:spAutoFit/>
              </a:bodyPr>
              <a:lstStyle/>
              <a:p>
                <a:r>
                  <a:rPr lang="cs-CZ" b="1" dirty="0"/>
                  <a:t>Povrchová vrstva </a:t>
                </a:r>
                <a:r>
                  <a:rPr lang="cs-CZ" dirty="0"/>
                  <a:t>je velmi tenká (její tloušťka je přibližně 10</a:t>
                </a:r>
                <a:r>
                  <a:rPr lang="cs-CZ" baseline="30000" dirty="0"/>
                  <a:t>-7</a:t>
                </a:r>
                <a:r>
                  <a:rPr lang="cs-CZ" dirty="0"/>
                  <a:t> cm) a její fyzikální vlastnosti jsou poněkud jiné než vlastnosti vnitřních částí kapaliny.</a:t>
                </a:r>
              </a:p>
              <a:p>
                <a:endParaRPr lang="cs-CZ" sz="800" dirty="0"/>
              </a:p>
              <a:p>
                <a:r>
                  <a:rPr lang="cs-CZ" dirty="0"/>
                  <a:t>Protože </a:t>
                </a:r>
                <a:r>
                  <a:rPr lang="cs-CZ" b="1" dirty="0"/>
                  <a:t>povrchová vrstva </a:t>
                </a:r>
                <a:r>
                  <a:rPr lang="cs-CZ" dirty="0"/>
                  <a:t>se snaží stáhnout na nejmenší velikost, je v ní </a:t>
                </a:r>
                <a:r>
                  <a:rPr lang="cs-CZ" b="1" dirty="0"/>
                  <a:t>napětí</a:t>
                </a:r>
                <a:r>
                  <a:rPr lang="cs-CZ" dirty="0"/>
                  <a:t>. Toto napětí nazýváme </a:t>
                </a:r>
                <a:r>
                  <a:rPr lang="cs-CZ" b="1" dirty="0"/>
                  <a:t>povrchovým napětím </a:t>
                </a:r>
                <a14:m>
                  <m:oMath xmlns:m="http://schemas.openxmlformats.org/officeDocument/2006/math">
                    <m:r>
                      <a:rPr lang="cs-CZ" b="1" i="1" smtClean="0">
                        <a:latin typeface="Cambria Math" panose="02040503050406030204" pitchFamily="18" charset="0"/>
                        <a:ea typeface="Cambria Math" panose="02040503050406030204" pitchFamily="18" charset="0"/>
                      </a:rPr>
                      <m:t>𝝈</m:t>
                    </m:r>
                  </m:oMath>
                </a14:m>
                <a:r>
                  <a:rPr lang="cs-CZ" b="1" dirty="0"/>
                  <a:t> </a:t>
                </a:r>
                <a:r>
                  <a:rPr lang="cs-CZ" dirty="0"/>
                  <a:t>(sigma).</a:t>
                </a:r>
              </a:p>
            </p:txBody>
          </p:sp>
        </mc:Choice>
        <mc:Fallback xmlns="">
          <p:sp>
            <p:nvSpPr>
              <p:cNvPr id="3" name="TextovéPole 2"/>
              <p:cNvSpPr txBox="1">
                <a:spLocks noRot="1" noChangeAspect="1" noMove="1" noResize="1" noEditPoints="1" noAdjustHandles="1" noChangeArrowheads="1" noChangeShapeType="1" noTextEdit="1"/>
              </p:cNvSpPr>
              <p:nvPr/>
            </p:nvSpPr>
            <p:spPr>
              <a:xfrm>
                <a:off x="602973" y="773919"/>
                <a:ext cx="11133151" cy="1323439"/>
              </a:xfrm>
              <a:prstGeom prst="rect">
                <a:avLst/>
              </a:prstGeom>
              <a:blipFill>
                <a:blip r:embed="rId2"/>
                <a:stretch>
                  <a:fillRect l="-493" t="-2765" b="-645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1CFAF6AA-9E03-F04C-19E9-4B9FC1078ABD}"/>
                  </a:ext>
                </a:extLst>
              </p:cNvPr>
              <p:cNvSpPr txBox="1"/>
              <p:nvPr/>
            </p:nvSpPr>
            <p:spPr>
              <a:xfrm>
                <a:off x="602973" y="2248163"/>
                <a:ext cx="11269648" cy="1164871"/>
              </a:xfrm>
              <a:prstGeom prst="rect">
                <a:avLst/>
              </a:prstGeom>
              <a:noFill/>
              <a:ln w="19050">
                <a:solidFill>
                  <a:srgbClr val="FF0000"/>
                </a:solidFill>
              </a:ln>
            </p:spPr>
            <p:txBody>
              <a:bodyPr wrap="square" rtlCol="0">
                <a:spAutoFit/>
              </a:bodyPr>
              <a:lstStyle/>
              <a:p>
                <a:r>
                  <a:rPr lang="cs-CZ" dirty="0"/>
                  <a:t>Povrchové napětí </a:t>
                </a:r>
                <a:r>
                  <a:rPr lang="el-GR" dirty="0">
                    <a:latin typeface="Times New Roman" panose="02020603050405020304" pitchFamily="18" charset="0"/>
                    <a:cs typeface="Times New Roman" panose="02020603050405020304" pitchFamily="18" charset="0"/>
                  </a:rPr>
                  <a:t>σ</a:t>
                </a:r>
                <a:r>
                  <a:rPr lang="cs-CZ" dirty="0">
                    <a:latin typeface="Times New Roman" panose="02020603050405020304" pitchFamily="18" charset="0"/>
                    <a:cs typeface="Times New Roman" panose="02020603050405020304" pitchFamily="18" charset="0"/>
                  </a:rPr>
                  <a:t> se rovná podílu velikosti povrchové síly F a délky l okraje povrchové blány, na který povrchová síla působí kolmo v povrchu blány</a:t>
                </a:r>
              </a:p>
              <a:p>
                <a:pP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ea typeface="Cambria Math" panose="02040503050406030204" pitchFamily="18" charset="0"/>
                        </a:rPr>
                        <m:t>𝜎</m:t>
                      </m:r>
                      <m:r>
                        <a:rPr lang="cs-CZ" i="1">
                          <a:latin typeface="Cambria Math" panose="02040503050406030204" pitchFamily="18" charset="0"/>
                          <a:ea typeface="Cambria Math" panose="02040503050406030204" pitchFamily="18" charset="0"/>
                        </a:rPr>
                        <m:t>=</m:t>
                      </m:r>
                      <m:f>
                        <m:fPr>
                          <m:ctrlPr>
                            <a:rPr lang="cs-CZ" i="1">
                              <a:latin typeface="Cambria Math" panose="02040503050406030204" pitchFamily="18" charset="0"/>
                              <a:ea typeface="Cambria Math" panose="02040503050406030204" pitchFamily="18" charset="0"/>
                            </a:rPr>
                          </m:ctrlPr>
                        </m:fPr>
                        <m:num>
                          <m:r>
                            <a:rPr lang="cs-CZ" i="1">
                              <a:latin typeface="Cambria Math" panose="02040503050406030204" pitchFamily="18" charset="0"/>
                              <a:ea typeface="Cambria Math" panose="02040503050406030204" pitchFamily="18" charset="0"/>
                            </a:rPr>
                            <m:t>𝐹</m:t>
                          </m:r>
                        </m:num>
                        <m:den>
                          <m:r>
                            <a:rPr lang="cs-CZ" i="1">
                              <a:latin typeface="Cambria Math" panose="02040503050406030204" pitchFamily="18" charset="0"/>
                              <a:ea typeface="Cambria Math" panose="02040503050406030204" pitchFamily="18" charset="0"/>
                            </a:rPr>
                            <m:t>𝑙</m:t>
                          </m:r>
                        </m:den>
                      </m:f>
                    </m:oMath>
                  </m:oMathPara>
                </a14:m>
                <a:endParaRPr lang="cs-CZ" dirty="0"/>
              </a:p>
            </p:txBody>
          </p:sp>
        </mc:Choice>
        <mc:Fallback xmlns="">
          <p:sp>
            <p:nvSpPr>
              <p:cNvPr id="4" name="TextovéPole 3">
                <a:extLst>
                  <a:ext uri="{FF2B5EF4-FFF2-40B4-BE49-F238E27FC236}">
                    <a16:creationId xmlns:a16="http://schemas.microsoft.com/office/drawing/2014/main" id="{1CFAF6AA-9E03-F04C-19E9-4B9FC1078ABD}"/>
                  </a:ext>
                </a:extLst>
              </p:cNvPr>
              <p:cNvSpPr txBox="1">
                <a:spLocks noRot="1" noChangeAspect="1" noMove="1" noResize="1" noEditPoints="1" noAdjustHandles="1" noChangeArrowheads="1" noChangeShapeType="1" noTextEdit="1"/>
              </p:cNvSpPr>
              <p:nvPr/>
            </p:nvSpPr>
            <p:spPr>
              <a:xfrm>
                <a:off x="602973" y="2248163"/>
                <a:ext cx="11269648" cy="1164871"/>
              </a:xfrm>
              <a:prstGeom prst="rect">
                <a:avLst/>
              </a:prstGeom>
              <a:blipFill>
                <a:blip r:embed="rId3"/>
                <a:stretch>
                  <a:fillRect l="-432" t="-3093"/>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C877D343-4254-0E46-1FDE-1EE6DB760EA3}"/>
                  </a:ext>
                </a:extLst>
              </p:cNvPr>
              <p:cNvSpPr txBox="1"/>
              <p:nvPr/>
            </p:nvSpPr>
            <p:spPr>
              <a:xfrm>
                <a:off x="507556" y="3463708"/>
                <a:ext cx="11363740" cy="1323439"/>
              </a:xfrm>
              <a:prstGeom prst="rect">
                <a:avLst/>
              </a:prstGeom>
              <a:noFill/>
            </p:spPr>
            <p:txBody>
              <a:bodyPr wrap="square" rtlCol="0">
                <a:spAutoFit/>
              </a:bodyPr>
              <a:lstStyle/>
              <a:p>
                <a:r>
                  <a:rPr lang="cs-CZ" dirty="0"/>
                  <a:t>Povrchové napětí kapaliny vůči danému prostředí je skalární veličina, která vyjadřuje pružnou vlastnost povrchové vrstvy.</a:t>
                </a:r>
              </a:p>
              <a:p>
                <a:endParaRPr lang="cs-CZ" dirty="0"/>
              </a:p>
              <a:p>
                <a:r>
                  <a:rPr lang="cs-CZ" dirty="0"/>
                  <a:t>Měrnou jednotkou povrchového napětí je </a:t>
                </a:r>
                <a:r>
                  <a:rPr lang="cs-CZ" i="1" dirty="0"/>
                  <a:t>newton na metr:</a:t>
                </a:r>
              </a:p>
              <a:p>
                <a:endParaRPr lang="cs-CZ" sz="800" i="1" dirty="0"/>
              </a:p>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r>
                            <m:rPr>
                              <m:sty m:val="p"/>
                            </m:rPr>
                            <a:rPr lang="el-GR" i="1" smtClean="0">
                              <a:latin typeface="Cambria Math" panose="02040503050406030204" pitchFamily="18" charset="0"/>
                            </a:rPr>
                            <m:t>σ</m:t>
                          </m:r>
                        </m:e>
                      </m:d>
                      <m:r>
                        <a:rPr lang="cs-CZ" b="0" i="1" smtClean="0">
                          <a:latin typeface="Cambria Math" panose="02040503050406030204" pitchFamily="18" charset="0"/>
                        </a:rPr>
                        <m:t>=</m:t>
                      </m:r>
                      <m:r>
                        <m:rPr>
                          <m:sty m:val="p"/>
                        </m:rPr>
                        <a:rPr lang="cs-CZ" b="0" i="0" smtClean="0">
                          <a:latin typeface="Cambria Math" panose="02040503050406030204" pitchFamily="18" charset="0"/>
                        </a:rPr>
                        <m:t>N</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𝑚</m:t>
                          </m:r>
                        </m:e>
                        <m:sup>
                          <m:r>
                            <a:rPr lang="cs-CZ" b="0" i="1" smtClean="0">
                              <a:latin typeface="Cambria Math" panose="02040503050406030204" pitchFamily="18" charset="0"/>
                            </a:rPr>
                            <m:t>−1</m:t>
                          </m:r>
                        </m:sup>
                      </m:sSup>
                    </m:oMath>
                  </m:oMathPara>
                </a14:m>
                <a:endParaRPr lang="cs-CZ" dirty="0"/>
              </a:p>
            </p:txBody>
          </p:sp>
        </mc:Choice>
        <mc:Fallback xmlns="">
          <p:sp>
            <p:nvSpPr>
              <p:cNvPr id="5" name="TextovéPole 4">
                <a:extLst>
                  <a:ext uri="{FF2B5EF4-FFF2-40B4-BE49-F238E27FC236}">
                    <a16:creationId xmlns:a16="http://schemas.microsoft.com/office/drawing/2014/main" id="{C877D343-4254-0E46-1FDE-1EE6DB760EA3}"/>
                  </a:ext>
                </a:extLst>
              </p:cNvPr>
              <p:cNvSpPr txBox="1">
                <a:spLocks noRot="1" noChangeAspect="1" noMove="1" noResize="1" noEditPoints="1" noAdjustHandles="1" noChangeArrowheads="1" noChangeShapeType="1" noTextEdit="1"/>
              </p:cNvSpPr>
              <p:nvPr/>
            </p:nvSpPr>
            <p:spPr>
              <a:xfrm>
                <a:off x="507556" y="3463708"/>
                <a:ext cx="11363740" cy="1323439"/>
              </a:xfrm>
              <a:prstGeom prst="rect">
                <a:avLst/>
              </a:prstGeom>
              <a:blipFill>
                <a:blip r:embed="rId4"/>
                <a:stretch>
                  <a:fillRect l="-429" t="-2304" r="-48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CDE3C566-B549-EF04-8607-0C4C0691F4B2}"/>
                  </a:ext>
                </a:extLst>
              </p:cNvPr>
              <p:cNvSpPr txBox="1"/>
              <p:nvPr/>
            </p:nvSpPr>
            <p:spPr>
              <a:xfrm>
                <a:off x="3382783" y="5484152"/>
                <a:ext cx="5426435" cy="923330"/>
              </a:xfrm>
              <a:prstGeom prst="rect">
                <a:avLst/>
              </a:prstGeom>
              <a:noFill/>
            </p:spPr>
            <p:txBody>
              <a:bodyPr wrap="square" rtlCol="0">
                <a:spAutoFit/>
              </a:bodyPr>
              <a:lstStyle/>
              <a:p>
                <a:r>
                  <a:rPr lang="cs-CZ" b="1" dirty="0"/>
                  <a:t>Některé hodnoty povrchového napětí při teplotě 20 </a:t>
                </a:r>
                <a:r>
                  <a:rPr lang="cs-CZ" b="1" baseline="30000" dirty="0"/>
                  <a:t>0</a:t>
                </a:r>
                <a:r>
                  <a:rPr lang="cs-CZ" b="1" dirty="0"/>
                  <a:t>C:</a:t>
                </a:r>
                <a:r>
                  <a:rPr lang="cs-CZ" dirty="0"/>
                  <a:t> </a:t>
                </a:r>
              </a:p>
              <a:p>
                <a:r>
                  <a:rPr lang="cs-CZ" dirty="0"/>
                  <a:t>Čistá voda ve styku se vzduchem je </a:t>
                </a:r>
                <a14:m>
                  <m:oMath xmlns:m="http://schemas.openxmlformats.org/officeDocument/2006/math">
                    <m:r>
                      <m:rPr>
                        <m:sty m:val="p"/>
                      </m:rPr>
                      <a:rPr lang="el-GR" i="1" smtClean="0">
                        <a:latin typeface="Cambria Math" panose="02040503050406030204" pitchFamily="18" charset="0"/>
                      </a:rPr>
                      <m:t>σ</m:t>
                    </m:r>
                    <m:r>
                      <a:rPr lang="cs-CZ" b="0" i="1" smtClean="0">
                        <a:latin typeface="Cambria Math" panose="02040503050406030204" pitchFamily="18" charset="0"/>
                      </a:rPr>
                      <m:t>=73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mN</m:t>
                        </m:r>
                        <m:r>
                          <a:rPr lang="cs-CZ" b="0" i="1" smtClean="0">
                            <a:latin typeface="Cambria Math" panose="02040503050406030204" pitchFamily="18" charset="0"/>
                          </a:rPr>
                          <m:t> . </m:t>
                        </m:r>
                        <m:r>
                          <a:rPr lang="cs-CZ" b="0" i="1" smtClean="0">
                            <a:latin typeface="Cambria Math" panose="02040503050406030204" pitchFamily="18" charset="0"/>
                          </a:rPr>
                          <m:t>𝑚</m:t>
                        </m:r>
                      </m:e>
                      <m:sup>
                        <m:r>
                          <a:rPr lang="cs-CZ" b="0" i="1" smtClean="0">
                            <a:latin typeface="Cambria Math" panose="02040503050406030204" pitchFamily="18" charset="0"/>
                          </a:rPr>
                          <m:t>−1</m:t>
                        </m:r>
                      </m:sup>
                    </m:sSup>
                  </m:oMath>
                </a14:m>
                <a:r>
                  <a:rPr lang="cs-CZ" dirty="0"/>
                  <a:t>,</a:t>
                </a:r>
              </a:p>
              <a:p>
                <a:r>
                  <a:rPr lang="cs-CZ" dirty="0"/>
                  <a:t>Ethanol ve styku se vzduchem je </a:t>
                </a:r>
                <a14:m>
                  <m:oMath xmlns:m="http://schemas.openxmlformats.org/officeDocument/2006/math">
                    <m:r>
                      <m:rPr>
                        <m:sty m:val="p"/>
                      </m:rPr>
                      <a:rPr lang="el-GR" i="1">
                        <a:latin typeface="Cambria Math" panose="02040503050406030204" pitchFamily="18" charset="0"/>
                      </a:rPr>
                      <m:t>σ</m:t>
                    </m:r>
                    <m:r>
                      <a:rPr lang="cs-CZ" i="1">
                        <a:latin typeface="Cambria Math" panose="02040503050406030204" pitchFamily="18" charset="0"/>
                      </a:rPr>
                      <m:t>=</m:t>
                    </m:r>
                    <m:r>
                      <a:rPr lang="cs-CZ" b="0" i="1" smtClean="0">
                        <a:latin typeface="Cambria Math" panose="02040503050406030204" pitchFamily="18" charset="0"/>
                      </a:rPr>
                      <m:t>22</m:t>
                    </m:r>
                    <m:r>
                      <a:rPr lang="cs-CZ" i="1">
                        <a:latin typeface="Cambria Math" panose="02040503050406030204" pitchFamily="18" charset="0"/>
                      </a:rPr>
                      <m:t> </m:t>
                    </m:r>
                    <m:sSup>
                      <m:sSupPr>
                        <m:ctrlPr>
                          <a:rPr lang="cs-CZ" i="1">
                            <a:latin typeface="Cambria Math" panose="02040503050406030204" pitchFamily="18" charset="0"/>
                          </a:rPr>
                        </m:ctrlPr>
                      </m:sSupPr>
                      <m:e>
                        <m:r>
                          <m:rPr>
                            <m:sty m:val="p"/>
                          </m:rPr>
                          <a:rPr lang="cs-CZ">
                            <a:latin typeface="Cambria Math" panose="02040503050406030204" pitchFamily="18" charset="0"/>
                          </a:rPr>
                          <m:t>mN</m:t>
                        </m:r>
                        <m:r>
                          <a:rPr lang="cs-CZ" i="1">
                            <a:latin typeface="Cambria Math" panose="02040503050406030204" pitchFamily="18" charset="0"/>
                          </a:rPr>
                          <m:t> . </m:t>
                        </m:r>
                        <m:r>
                          <a:rPr lang="cs-CZ" i="1">
                            <a:latin typeface="Cambria Math" panose="02040503050406030204" pitchFamily="18" charset="0"/>
                          </a:rPr>
                          <m:t>𝑚</m:t>
                        </m:r>
                      </m:e>
                      <m:sup>
                        <m:r>
                          <a:rPr lang="cs-CZ" i="1">
                            <a:latin typeface="Cambria Math" panose="02040503050406030204" pitchFamily="18" charset="0"/>
                          </a:rPr>
                          <m:t>−1</m:t>
                        </m:r>
                      </m:sup>
                    </m:sSup>
                  </m:oMath>
                </a14:m>
                <a:endParaRPr lang="cs-CZ" dirty="0"/>
              </a:p>
            </p:txBody>
          </p:sp>
        </mc:Choice>
        <mc:Fallback xmlns="">
          <p:sp>
            <p:nvSpPr>
              <p:cNvPr id="6" name="TextovéPole 5">
                <a:extLst>
                  <a:ext uri="{FF2B5EF4-FFF2-40B4-BE49-F238E27FC236}">
                    <a16:creationId xmlns:a16="http://schemas.microsoft.com/office/drawing/2014/main" id="{CDE3C566-B549-EF04-8607-0C4C0691F4B2}"/>
                  </a:ext>
                </a:extLst>
              </p:cNvPr>
              <p:cNvSpPr txBox="1">
                <a:spLocks noRot="1" noChangeAspect="1" noMove="1" noResize="1" noEditPoints="1" noAdjustHandles="1" noChangeArrowheads="1" noChangeShapeType="1" noTextEdit="1"/>
              </p:cNvSpPr>
              <p:nvPr/>
            </p:nvSpPr>
            <p:spPr>
              <a:xfrm>
                <a:off x="3382783" y="5484152"/>
                <a:ext cx="5426435" cy="923330"/>
              </a:xfrm>
              <a:prstGeom prst="rect">
                <a:avLst/>
              </a:prstGeom>
              <a:blipFill>
                <a:blip r:embed="rId5"/>
                <a:stretch>
                  <a:fillRect l="-1011" t="-3974" b="-9934"/>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A2034ABB-F92B-F729-01FA-0597C38B58D5}"/>
              </a:ext>
            </a:extLst>
          </p:cNvPr>
          <p:cNvSpPr txBox="1"/>
          <p:nvPr/>
        </p:nvSpPr>
        <p:spPr>
          <a:xfrm>
            <a:off x="501595" y="4837821"/>
            <a:ext cx="11188809" cy="646331"/>
          </a:xfrm>
          <a:prstGeom prst="rect">
            <a:avLst/>
          </a:prstGeom>
          <a:noFill/>
        </p:spPr>
        <p:txBody>
          <a:bodyPr wrap="square" rtlCol="0">
            <a:spAutoFit/>
          </a:bodyPr>
          <a:lstStyle/>
          <a:p>
            <a:r>
              <a:rPr lang="cs-CZ" dirty="0"/>
              <a:t>Povrchové napětí závisí na druhu kapaliny a na prostředí nad povrchem kapaliny. S rostoucí teplotou povrchové napětí kapaliny vůči danému prostředí klesá.</a:t>
            </a:r>
          </a:p>
        </p:txBody>
      </p:sp>
    </p:spTree>
    <p:extLst>
      <p:ext uri="{BB962C8B-B14F-4D97-AF65-F5344CB8AC3E}">
        <p14:creationId xmlns:p14="http://schemas.microsoft.com/office/powerpoint/2010/main" val="196904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61DFD000-B80F-0CFA-76B2-E7EAB014F809}"/>
              </a:ext>
            </a:extLst>
          </p:cNvPr>
          <p:cNvSpPr txBox="1"/>
          <p:nvPr/>
        </p:nvSpPr>
        <p:spPr>
          <a:xfrm>
            <a:off x="500932" y="185419"/>
            <a:ext cx="9064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2ADBEDE-04F8-3820-AE50-8F5DF64063AB}"/>
                  </a:ext>
                </a:extLst>
              </p:cNvPr>
              <p:cNvSpPr txBox="1"/>
              <p:nvPr/>
            </p:nvSpPr>
            <p:spPr>
              <a:xfrm>
                <a:off x="498281" y="478774"/>
                <a:ext cx="11195437" cy="1323439"/>
              </a:xfrm>
              <a:prstGeom prst="rect">
                <a:avLst/>
              </a:prstGeom>
              <a:noFill/>
            </p:spPr>
            <p:txBody>
              <a:bodyPr wrap="square" rtlCol="0">
                <a:spAutoFit/>
              </a:bodyPr>
              <a:lstStyle/>
              <a:p>
                <a:r>
                  <a:rPr lang="cs-CZ" dirty="0"/>
                  <a:t>Tlustostěnnou kapilárou vnějšího průměru 3,41 mm odkáplo 100 kapek vody teploty 15 </a:t>
                </a:r>
                <a:r>
                  <a:rPr lang="cs-CZ" baseline="30000" dirty="0" err="1"/>
                  <a:t>o</a:t>
                </a:r>
                <a:r>
                  <a:rPr lang="cs-CZ" dirty="0" err="1"/>
                  <a:t>C</a:t>
                </a:r>
                <a:r>
                  <a:rPr lang="cs-CZ" dirty="0"/>
                  <a:t> o celkové hmotnosti 8,11 </a:t>
                </a:r>
                <a14:m>
                  <m:oMath xmlns:m="http://schemas.openxmlformats.org/officeDocument/2006/math">
                    <m:r>
                      <m:rPr>
                        <m:sty m:val="p"/>
                      </m:rPr>
                      <a:rPr lang="cs-CZ" i="0" dirty="0" smtClean="0">
                        <a:latin typeface="Cambria Math" panose="02040503050406030204" pitchFamily="18" charset="0"/>
                      </a:rPr>
                      <m:t>g</m:t>
                    </m:r>
                  </m:oMath>
                </a14:m>
                <a:r>
                  <a:rPr lang="cs-CZ" dirty="0"/>
                  <a:t>.</a:t>
                </a:r>
              </a:p>
              <a:p>
                <a:r>
                  <a:rPr lang="cs-CZ" dirty="0"/>
                  <a:t>Určete povrchové napětí </a:t>
                </a:r>
                <a14:m>
                  <m:oMath xmlns:m="http://schemas.openxmlformats.org/officeDocument/2006/math">
                    <m:r>
                      <a:rPr lang="cs-CZ" i="1">
                        <a:latin typeface="Cambria Math" panose="02040503050406030204" pitchFamily="18" charset="0"/>
                        <a:ea typeface="Cambria Math" panose="02040503050406030204" pitchFamily="18" charset="0"/>
                      </a:rPr>
                      <m:t>𝜎</m:t>
                    </m:r>
                  </m:oMath>
                </a14:m>
                <a:r>
                  <a:rPr lang="cs-CZ" dirty="0"/>
                  <a:t> vody ve styku se vzduchem při dané teplotě.</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𝑑</m:t>
                      </m:r>
                      <m:r>
                        <a:rPr lang="cs-CZ" b="0" i="1" smtClean="0">
                          <a:latin typeface="Cambria Math" panose="02040503050406030204" pitchFamily="18" charset="0"/>
                        </a:rPr>
                        <m:t>=3,41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m</m:t>
                      </m:r>
                      <m:r>
                        <a:rPr lang="cs-CZ" b="0" i="1" smtClean="0">
                          <a:latin typeface="Cambria Math" panose="02040503050406030204" pitchFamily="18" charset="0"/>
                        </a:rPr>
                        <m:t>, </m:t>
                      </m:r>
                      <m:r>
                        <a:rPr lang="cs-CZ" b="0" i="1" smtClean="0">
                          <a:latin typeface="Cambria Math" panose="02040503050406030204" pitchFamily="18" charset="0"/>
                        </a:rPr>
                        <m:t>𝑘</m:t>
                      </m:r>
                      <m:r>
                        <a:rPr lang="cs-CZ" b="0" i="1" smtClean="0">
                          <a:latin typeface="Cambria Math" panose="02040503050406030204" pitchFamily="18" charset="0"/>
                        </a:rPr>
                        <m:t>=100, </m:t>
                      </m:r>
                      <m:r>
                        <a:rPr lang="cs-CZ" b="0" i="1" smtClean="0">
                          <a:latin typeface="Cambria Math" panose="02040503050406030204" pitchFamily="18" charset="0"/>
                        </a:rPr>
                        <m:t>𝑡</m:t>
                      </m:r>
                      <m:r>
                        <a:rPr lang="cs-CZ" b="0" i="1" smtClean="0">
                          <a:latin typeface="Cambria Math" panose="02040503050406030204" pitchFamily="18" charset="0"/>
                        </a:rPr>
                        <m:t>=</m:t>
                      </m:r>
                      <m:r>
                        <m:rPr>
                          <m:nor/>
                        </m:rPr>
                        <a:rPr lang="cs-CZ" dirty="0"/>
                        <m:t>15 </m:t>
                      </m:r>
                      <m:r>
                        <m:rPr>
                          <m:nor/>
                        </m:rPr>
                        <a:rPr lang="cs-CZ" baseline="30000" dirty="0"/>
                        <m:t>o</m:t>
                      </m:r>
                      <m:r>
                        <m:rPr>
                          <m:nor/>
                        </m:rPr>
                        <a:rPr lang="cs-CZ" dirty="0"/>
                        <m:t>C</m:t>
                      </m:r>
                      <m:r>
                        <m:rPr>
                          <m:nor/>
                        </m:rPr>
                        <a:rPr lang="cs-CZ" b="0" i="0" dirty="0" smtClean="0"/>
                        <m:t>, </m:t>
                      </m:r>
                      <m:r>
                        <m:rPr>
                          <m:nor/>
                        </m:rPr>
                        <a:rPr lang="cs-CZ" b="0" i="1" dirty="0" smtClean="0"/>
                        <m:t>m</m:t>
                      </m:r>
                      <m:r>
                        <a:rPr lang="cs-CZ" b="0" i="1" dirty="0" smtClean="0">
                          <a:latin typeface="Cambria Math" panose="02040503050406030204" pitchFamily="18" charset="0"/>
                          <a:ea typeface="Cambria Math" panose="02040503050406030204" pitchFamily="18" charset="0"/>
                        </a:rPr>
                        <m:t>=</m:t>
                      </m:r>
                      <m:r>
                        <m:rPr>
                          <m:nor/>
                        </m:rPr>
                        <a:rPr lang="cs-CZ" b="0" dirty="0" smtClean="0">
                          <a:latin typeface="Cambria Math" panose="02040503050406030204" pitchFamily="18" charset="0"/>
                          <a:ea typeface="Cambria Math" panose="02040503050406030204" pitchFamily="18" charset="0"/>
                        </a:rPr>
                        <m:t>8,11 .</m:t>
                      </m:r>
                      <m:r>
                        <m:rPr>
                          <m:nor/>
                        </m:rPr>
                        <a:rPr lang="cs-CZ" b="0" i="0" dirty="0" smtClean="0">
                          <a:latin typeface="Cambria Math" panose="02040503050406030204" pitchFamily="18" charset="0"/>
                          <a:ea typeface="Cambria Math" panose="02040503050406030204" pitchFamily="18" charset="0"/>
                        </a:rPr>
                        <m:t> </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10</m:t>
                          </m:r>
                        </m:e>
                        <m:sup>
                          <m:r>
                            <a:rPr lang="cs-CZ" b="0" i="1" dirty="0" smtClean="0">
                              <a:latin typeface="Cambria Math" panose="02040503050406030204" pitchFamily="18" charset="0"/>
                              <a:ea typeface="Cambria Math" panose="02040503050406030204" pitchFamily="18" charset="0"/>
                            </a:rPr>
                            <m:t>−3</m:t>
                          </m:r>
                        </m:sup>
                      </m:sSup>
                      <m:r>
                        <a:rPr lang="cs-CZ" b="0" i="1" dirty="0" smtClean="0">
                          <a:latin typeface="Cambria Math" panose="02040503050406030204" pitchFamily="18" charset="0"/>
                          <a:ea typeface="Cambria Math" panose="02040503050406030204" pitchFamily="18" charset="0"/>
                        </a:rPr>
                        <m:t> </m:t>
                      </m:r>
                      <m:r>
                        <m:rPr>
                          <m:nor/>
                        </m:rPr>
                        <a:rPr lang="cs-CZ" b="0" i="0" dirty="0" smtClean="0">
                          <a:latin typeface="Cambria Math" panose="02040503050406030204" pitchFamily="18" charset="0"/>
                          <a:ea typeface="Cambria Math" panose="02040503050406030204" pitchFamily="18" charset="0"/>
                        </a:rPr>
                        <m:t>kg</m:t>
                      </m:r>
                      <m:r>
                        <m:rPr>
                          <m:nor/>
                        </m:rPr>
                        <a:rPr lang="cs-CZ" b="0" i="0" dirty="0" smtClean="0">
                          <a:latin typeface="Cambria Math" panose="02040503050406030204" pitchFamily="18" charset="0"/>
                          <a:ea typeface="Cambria Math" panose="02040503050406030204" pitchFamily="18" charset="0"/>
                        </a:rPr>
                        <m:t>, </m:t>
                      </m:r>
                      <m:r>
                        <m:rPr>
                          <m:sty m:val="p"/>
                        </m:rPr>
                        <a:rPr lang="el-GR" b="0" i="1" dirty="0" smtClean="0">
                          <a:latin typeface="Cambria Math" panose="02040503050406030204" pitchFamily="18" charset="0"/>
                          <a:ea typeface="Cambria Math" panose="02040503050406030204" pitchFamily="18" charset="0"/>
                        </a:rPr>
                        <m:t>σ</m:t>
                      </m:r>
                      <m:r>
                        <a:rPr lang="cs-CZ" b="0" i="1" dirty="0" smtClean="0">
                          <a:latin typeface="Cambria Math" panose="02040503050406030204" pitchFamily="18" charset="0"/>
                          <a:ea typeface="Cambria Math" panose="02040503050406030204" pitchFamily="18" charset="0"/>
                        </a:rPr>
                        <m:t>=?</m:t>
                      </m:r>
                    </m:oMath>
                  </m:oMathPara>
                </a14:m>
                <a:endParaRPr lang="cs-CZ" i="1" dirty="0"/>
              </a:p>
            </p:txBody>
          </p:sp>
        </mc:Choice>
        <mc:Fallback xmlns="">
          <p:sp>
            <p:nvSpPr>
              <p:cNvPr id="4" name="TextovéPole 3">
                <a:extLst>
                  <a:ext uri="{FF2B5EF4-FFF2-40B4-BE49-F238E27FC236}">
                    <a16:creationId xmlns:a16="http://schemas.microsoft.com/office/drawing/2014/main" id="{62ADBEDE-04F8-3820-AE50-8F5DF64063AB}"/>
                  </a:ext>
                </a:extLst>
              </p:cNvPr>
              <p:cNvSpPr txBox="1">
                <a:spLocks noRot="1" noChangeAspect="1" noMove="1" noResize="1" noEditPoints="1" noAdjustHandles="1" noChangeArrowheads="1" noChangeShapeType="1" noTextEdit="1"/>
              </p:cNvSpPr>
              <p:nvPr/>
            </p:nvSpPr>
            <p:spPr>
              <a:xfrm>
                <a:off x="498281" y="478774"/>
                <a:ext cx="11195437" cy="1323439"/>
              </a:xfrm>
              <a:prstGeom prst="rect">
                <a:avLst/>
              </a:prstGeom>
              <a:blipFill>
                <a:blip r:embed="rId2"/>
                <a:stretch>
                  <a:fillRect l="-490" t="-2765" b="-2765"/>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06956B68-059E-7DF1-8DF3-9CC53F08B36E}"/>
              </a:ext>
            </a:extLst>
          </p:cNvPr>
          <p:cNvCxnSpPr/>
          <p:nvPr/>
        </p:nvCxnSpPr>
        <p:spPr>
          <a:xfrm>
            <a:off x="604298" y="1810164"/>
            <a:ext cx="11211339"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DEEE7E1C-0D75-2723-DBD9-F9C957F45D89}"/>
                  </a:ext>
                </a:extLst>
              </p:cNvPr>
              <p:cNvSpPr txBox="1"/>
              <p:nvPr/>
            </p:nvSpPr>
            <p:spPr>
              <a:xfrm>
                <a:off x="508884" y="1880961"/>
                <a:ext cx="11402171" cy="1920910"/>
              </a:xfrm>
              <a:prstGeom prst="rect">
                <a:avLst/>
              </a:prstGeom>
              <a:noFill/>
            </p:spPr>
            <p:txBody>
              <a:bodyPr wrap="square" rtlCol="0">
                <a:spAutoFit/>
              </a:bodyPr>
              <a:lstStyle/>
              <a:p>
                <a:r>
                  <a:rPr lang="cs-CZ" dirty="0"/>
                  <a:t>Vodní kapka o hmotnosti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𝑚</m:t>
                        </m:r>
                      </m:e>
                      <m:sub>
                        <m:r>
                          <a:rPr lang="cs-CZ" b="0" i="1" smtClean="0">
                            <a:latin typeface="Cambria Math" panose="02040503050406030204" pitchFamily="18" charset="0"/>
                          </a:rPr>
                          <m:t>1</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se</m:t>
                    </m:r>
                    <m:r>
                      <a:rPr lang="cs-CZ" b="0" i="0" smtClean="0">
                        <a:latin typeface="Cambria Math" panose="02040503050406030204" pitchFamily="18" charset="0"/>
                      </a:rPr>
                      <m:t> </m:t>
                    </m:r>
                    <m:r>
                      <m:rPr>
                        <m:sty m:val="p"/>
                      </m:rPr>
                      <a:rPr lang="cs-CZ" b="0" i="0" smtClean="0">
                        <a:latin typeface="Cambria Math" panose="02040503050406030204" pitchFamily="18" charset="0"/>
                      </a:rPr>
                      <m:t>odd</m:t>
                    </m:r>
                    <m:r>
                      <a:rPr lang="cs-CZ" b="0" i="0" smtClean="0">
                        <a:latin typeface="Cambria Math" panose="02040503050406030204" pitchFamily="18" charset="0"/>
                      </a:rPr>
                      <m:t>ě</m:t>
                    </m:r>
                    <m:r>
                      <m:rPr>
                        <m:sty m:val="p"/>
                      </m:rPr>
                      <a:rPr lang="cs-CZ" b="0" i="0" smtClean="0">
                        <a:latin typeface="Cambria Math" panose="02040503050406030204" pitchFamily="18" charset="0"/>
                      </a:rPr>
                      <m:t>l</m:t>
                    </m:r>
                    <m:r>
                      <a:rPr lang="cs-CZ" b="0" i="0" smtClean="0">
                        <a:latin typeface="Cambria Math" panose="02040503050406030204" pitchFamily="18" charset="0"/>
                      </a:rPr>
                      <m:t>í </m:t>
                    </m:r>
                    <m:r>
                      <m:rPr>
                        <m:sty m:val="p"/>
                      </m:rPr>
                      <a:rPr lang="cs-CZ" b="0" i="0" smtClean="0">
                        <a:latin typeface="Cambria Math" panose="02040503050406030204" pitchFamily="18" charset="0"/>
                      </a:rPr>
                      <m:t>od</m:t>
                    </m:r>
                    <m:r>
                      <a:rPr lang="cs-CZ" b="0" i="0" smtClean="0">
                        <a:latin typeface="Cambria Math" panose="02040503050406030204" pitchFamily="18" charset="0"/>
                      </a:rPr>
                      <m:t> </m:t>
                    </m:r>
                    <m:r>
                      <m:rPr>
                        <m:sty m:val="p"/>
                      </m:rPr>
                      <a:rPr lang="cs-CZ" b="0" i="0" smtClean="0">
                        <a:latin typeface="Cambria Math" panose="02040503050406030204" pitchFamily="18" charset="0"/>
                      </a:rPr>
                      <m:t>kapil</m:t>
                    </m:r>
                    <m:r>
                      <a:rPr lang="cs-CZ" b="0" i="0" smtClean="0">
                        <a:latin typeface="Cambria Math" panose="02040503050406030204" pitchFamily="18" charset="0"/>
                      </a:rPr>
                      <m:t>á</m:t>
                    </m:r>
                    <m:r>
                      <m:rPr>
                        <m:sty m:val="p"/>
                      </m:rPr>
                      <a:rPr lang="cs-CZ" b="0" i="0" smtClean="0">
                        <a:latin typeface="Cambria Math" panose="02040503050406030204" pitchFamily="18" charset="0"/>
                      </a:rPr>
                      <m:t>ry</m:t>
                    </m:r>
                    <m:r>
                      <a:rPr lang="cs-CZ" b="0" i="0" smtClean="0">
                        <a:latin typeface="Cambria Math" panose="02040503050406030204" pitchFamily="18" charset="0"/>
                      </a:rPr>
                      <m:t> </m:t>
                    </m:r>
                    <m:r>
                      <m:rPr>
                        <m:sty m:val="p"/>
                      </m:rPr>
                      <a:rPr lang="cs-CZ" b="0" i="0" smtClean="0">
                        <a:latin typeface="Cambria Math" panose="02040503050406030204" pitchFamily="18" charset="0"/>
                      </a:rPr>
                      <m:t>v</m:t>
                    </m:r>
                    <m:r>
                      <a:rPr lang="cs-CZ" b="0" i="0" smtClean="0">
                        <a:latin typeface="Cambria Math" panose="02040503050406030204" pitchFamily="18" charset="0"/>
                      </a:rPr>
                      <m:t> </m:t>
                    </m:r>
                    <m:r>
                      <m:rPr>
                        <m:sty m:val="p"/>
                      </m:rPr>
                      <a:rPr lang="cs-CZ" b="0" i="0" smtClean="0">
                        <a:latin typeface="Cambria Math" panose="02040503050406030204" pitchFamily="18" charset="0"/>
                      </a:rPr>
                      <m:t>okam</m:t>
                    </m:r>
                    <m:r>
                      <a:rPr lang="cs-CZ" b="0" i="0" smtClean="0">
                        <a:latin typeface="Cambria Math" panose="02040503050406030204" pitchFamily="18" charset="0"/>
                      </a:rPr>
                      <m:t>ž</m:t>
                    </m:r>
                    <m:r>
                      <m:rPr>
                        <m:sty m:val="p"/>
                      </m:rPr>
                      <a:rPr lang="cs-CZ" b="0" i="0" smtClean="0">
                        <a:latin typeface="Cambria Math" panose="02040503050406030204" pitchFamily="18" charset="0"/>
                      </a:rPr>
                      <m:t>iku</m:t>
                    </m:r>
                    <m:r>
                      <a:rPr lang="cs-CZ" b="0" i="0" smtClean="0">
                        <a:latin typeface="Cambria Math" panose="02040503050406030204" pitchFamily="18" charset="0"/>
                      </a:rPr>
                      <m:t>, </m:t>
                    </m:r>
                    <m:r>
                      <m:rPr>
                        <m:sty m:val="p"/>
                      </m:rPr>
                      <a:rPr lang="cs-CZ" b="0" i="0" smtClean="0">
                        <a:latin typeface="Cambria Math" panose="02040503050406030204" pitchFamily="18" charset="0"/>
                      </a:rPr>
                      <m:t>kdy</m:t>
                    </m:r>
                    <m:r>
                      <a:rPr lang="cs-CZ" b="0" i="0" smtClean="0">
                        <a:latin typeface="Cambria Math" panose="02040503050406030204" pitchFamily="18" charset="0"/>
                      </a:rPr>
                      <m:t> </m:t>
                    </m:r>
                    <m:r>
                      <m:rPr>
                        <m:sty m:val="p"/>
                      </m:rPr>
                      <a:rPr lang="cs-CZ" b="0" i="0" smtClean="0">
                        <a:latin typeface="Cambria Math" panose="02040503050406030204" pitchFamily="18" charset="0"/>
                      </a:rPr>
                      <m:t>povrchov</m:t>
                    </m:r>
                    <m:r>
                      <a:rPr lang="cs-CZ" b="0" i="0" smtClean="0">
                        <a:latin typeface="Cambria Math" panose="02040503050406030204" pitchFamily="18" charset="0"/>
                      </a:rPr>
                      <m:t>á </m:t>
                    </m:r>
                    <m:r>
                      <m:rPr>
                        <m:sty m:val="p"/>
                      </m:rPr>
                      <a:rPr lang="cs-CZ" b="0" i="0" smtClean="0">
                        <a:latin typeface="Cambria Math" panose="02040503050406030204" pitchFamily="18" charset="0"/>
                      </a:rPr>
                      <m:t>s</m:t>
                    </m:r>
                    <m:r>
                      <a:rPr lang="cs-CZ" b="0" i="0" smtClean="0">
                        <a:latin typeface="Cambria Math" panose="02040503050406030204" pitchFamily="18" charset="0"/>
                      </a:rPr>
                      <m:t>í</m:t>
                    </m:r>
                    <m:r>
                      <m:rPr>
                        <m:sty m:val="p"/>
                      </m:rPr>
                      <a:rPr lang="cs-CZ" b="0" i="0" smtClean="0">
                        <a:latin typeface="Cambria Math" panose="02040503050406030204" pitchFamily="18" charset="0"/>
                      </a:rPr>
                      <m:t>la</m:t>
                    </m:r>
                    <m:r>
                      <a:rPr lang="cs-CZ" b="0" i="0" smtClean="0">
                        <a:latin typeface="Cambria Math" panose="02040503050406030204" pitchFamily="18" charset="0"/>
                      </a:rPr>
                      <m:t> </m:t>
                    </m:r>
                    <m:r>
                      <m:rPr>
                        <m:sty m:val="p"/>
                      </m:rPr>
                      <a:rPr lang="cs-CZ" b="0" i="0" smtClean="0">
                        <a:latin typeface="Cambria Math" panose="02040503050406030204" pitchFamily="18" charset="0"/>
                      </a:rPr>
                      <m:t>velikosti</m:t>
                    </m:r>
                    <m:r>
                      <a:rPr lang="cs-CZ" b="0" i="0" smtClean="0">
                        <a:latin typeface="Cambria Math" panose="02040503050406030204" pitchFamily="18" charset="0"/>
                      </a:rPr>
                      <m:t> </m:t>
                    </m:r>
                  </m:oMath>
                </a14:m>
                <a:endParaRPr lang="cs-CZ" dirty="0"/>
              </a:p>
              <a:p>
                <a:endParaRPr lang="cs-CZ" sz="800" b="0" i="1" dirty="0">
                  <a:latin typeface="Cambria Math" panose="02040503050406030204" pitchFamily="18" charset="0"/>
                </a:endParaRPr>
              </a:p>
              <a:p>
                <a:pPr algn="ctr"/>
                <a14:m>
                  <m:oMath xmlns:m="http://schemas.openxmlformats.org/officeDocument/2006/math">
                    <m:r>
                      <a:rPr lang="cs-CZ" b="0" i="1" dirty="0" smtClean="0">
                        <a:latin typeface="Cambria Math" panose="02040503050406030204" pitchFamily="18" charset="0"/>
                      </a:rPr>
                      <m:t>𝐹</m:t>
                    </m:r>
                    <m:r>
                      <a:rPr lang="cs-CZ" b="0" i="1" dirty="0" smtClean="0">
                        <a:latin typeface="Cambria Math" panose="02040503050406030204" pitchFamily="18" charset="0"/>
                      </a:rPr>
                      <m:t>=</m:t>
                    </m:r>
                    <m:r>
                      <a:rPr lang="cs-CZ" b="0" i="1" dirty="0" smtClean="0">
                        <a:latin typeface="Cambria Math" panose="02040503050406030204" pitchFamily="18" charset="0"/>
                        <a:ea typeface="Cambria Math" panose="02040503050406030204" pitchFamily="18" charset="0"/>
                      </a:rPr>
                      <m:t>𝜋</m:t>
                    </m:r>
                    <m:r>
                      <a:rPr lang="cs-CZ" b="0" i="1" dirty="0" smtClean="0">
                        <a:latin typeface="Cambria Math" panose="02040503050406030204" pitchFamily="18" charset="0"/>
                        <a:ea typeface="Cambria Math" panose="02040503050406030204" pitchFamily="18" charset="0"/>
                      </a:rPr>
                      <m:t> . </m:t>
                    </m:r>
                    <m:r>
                      <a:rPr lang="cs-CZ" b="0" i="1" dirty="0" smtClean="0">
                        <a:latin typeface="Cambria Math" panose="02040503050406030204" pitchFamily="18" charset="0"/>
                        <a:ea typeface="Cambria Math" panose="02040503050406030204" pitchFamily="18" charset="0"/>
                      </a:rPr>
                      <m:t>𝑑</m:t>
                    </m:r>
                    <m:r>
                      <a:rPr lang="cs-CZ" b="0" i="1" dirty="0" smtClean="0">
                        <a:latin typeface="Cambria Math" panose="02040503050406030204" pitchFamily="18" charset="0"/>
                        <a:ea typeface="Cambria Math" panose="02040503050406030204" pitchFamily="18" charset="0"/>
                      </a:rPr>
                      <m:t> . </m:t>
                    </m:r>
                    <m:r>
                      <m:rPr>
                        <m:sty m:val="p"/>
                      </m:rPr>
                      <a:rPr lang="el-GR" b="0" i="1" dirty="0" smtClean="0">
                        <a:latin typeface="Cambria Math" panose="02040503050406030204" pitchFamily="18" charset="0"/>
                        <a:ea typeface="Cambria Math" panose="02040503050406030204" pitchFamily="18" charset="0"/>
                      </a:rPr>
                      <m:t>σ</m:t>
                    </m:r>
                  </m:oMath>
                </a14:m>
                <a:r>
                  <a:rPr lang="cs-CZ" dirty="0"/>
                  <a:t>  </a:t>
                </a:r>
                <a:endParaRPr lang="cs-CZ" sz="800" dirty="0"/>
              </a:p>
              <a:p>
                <a:r>
                  <a:rPr lang="cs-CZ" dirty="0"/>
                  <a:t>působící na kapku po vnějším obvodu kapiláry dosáhne rovnováhy s přibývající tíhovou silou velikosti </a:t>
                </a:r>
              </a:p>
              <a:p>
                <a:endParaRPr lang="cs-CZ" sz="8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𝑚</m:t>
                          </m:r>
                        </m:e>
                        <m:sub>
                          <m:r>
                            <a:rPr lang="cs-CZ" b="0" i="1" smtClean="0">
                              <a:latin typeface="Cambria Math" panose="02040503050406030204" pitchFamily="18" charset="0"/>
                            </a:rPr>
                            <m:t>1</m:t>
                          </m:r>
                        </m:sub>
                      </m:sSub>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𝑚</m:t>
                          </m:r>
                        </m:num>
                        <m:den>
                          <m:r>
                            <a:rPr lang="cs-CZ" b="0" i="1" smtClean="0">
                              <a:latin typeface="Cambria Math" panose="02040503050406030204" pitchFamily="18" charset="0"/>
                            </a:rPr>
                            <m:t>𝑘</m:t>
                          </m:r>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𝑔</m:t>
                      </m:r>
                    </m:oMath>
                  </m:oMathPara>
                </a14:m>
                <a:endParaRPr lang="cs-CZ" sz="800" dirty="0"/>
              </a:p>
              <a:p>
                <a:r>
                  <a:rPr lang="cs-CZ" dirty="0"/>
                  <a:t>Platí tedy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oMath>
                </a14:m>
                <a:endParaRPr lang="cs-CZ" dirty="0"/>
              </a:p>
            </p:txBody>
          </p:sp>
        </mc:Choice>
        <mc:Fallback xmlns="">
          <p:sp>
            <p:nvSpPr>
              <p:cNvPr id="7" name="TextovéPole 6">
                <a:extLst>
                  <a:ext uri="{FF2B5EF4-FFF2-40B4-BE49-F238E27FC236}">
                    <a16:creationId xmlns:a16="http://schemas.microsoft.com/office/drawing/2014/main" id="{DEEE7E1C-0D75-2723-DBD9-F9C957F45D89}"/>
                  </a:ext>
                </a:extLst>
              </p:cNvPr>
              <p:cNvSpPr txBox="1">
                <a:spLocks noRot="1" noChangeAspect="1" noMove="1" noResize="1" noEditPoints="1" noAdjustHandles="1" noChangeArrowheads="1" noChangeShapeType="1" noTextEdit="1"/>
              </p:cNvSpPr>
              <p:nvPr/>
            </p:nvSpPr>
            <p:spPr>
              <a:xfrm>
                <a:off x="508884" y="1880961"/>
                <a:ext cx="11402171" cy="1920910"/>
              </a:xfrm>
              <a:prstGeom prst="rect">
                <a:avLst/>
              </a:prstGeom>
              <a:blipFill>
                <a:blip r:embed="rId3"/>
                <a:stretch>
                  <a:fillRect l="-428" t="-1905" b="-412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3C146300-759A-A8E4-C431-24F741FDAC58}"/>
                  </a:ext>
                </a:extLst>
              </p:cNvPr>
              <p:cNvSpPr txBox="1"/>
              <p:nvPr/>
            </p:nvSpPr>
            <p:spPr>
              <a:xfrm>
                <a:off x="508884" y="4582994"/>
                <a:ext cx="6734754" cy="375552"/>
              </a:xfrm>
              <a:prstGeom prst="rect">
                <a:avLst/>
              </a:prstGeom>
              <a:noFill/>
            </p:spPr>
            <p:txBody>
              <a:bodyPr wrap="square" rtlCol="0">
                <a:spAutoFit/>
              </a:bodyPr>
              <a:lstStyle/>
              <a:p>
                <a:r>
                  <a:rPr lang="cs-CZ" b="1" dirty="0"/>
                  <a:t>Povrchové napětí vody při dané teplotě je přibližně 74,3 </a:t>
                </a:r>
                <a14:m>
                  <m:oMath xmlns:m="http://schemas.openxmlformats.org/officeDocument/2006/math">
                    <m:sSup>
                      <m:sSupPr>
                        <m:ctrlPr>
                          <a:rPr lang="cs-CZ" b="1" i="1">
                            <a:latin typeface="Cambria Math" panose="02040503050406030204" pitchFamily="18" charset="0"/>
                            <a:ea typeface="Cambria Math" panose="02040503050406030204" pitchFamily="18" charset="0"/>
                          </a:rPr>
                        </m:ctrlPr>
                      </m:sSupPr>
                      <m:e>
                        <m:r>
                          <a:rPr lang="cs-CZ" b="1" i="1">
                            <a:latin typeface="Cambria Math" panose="02040503050406030204" pitchFamily="18" charset="0"/>
                            <a:ea typeface="Cambria Math" panose="02040503050406030204" pitchFamily="18" charset="0"/>
                          </a:rPr>
                          <m:t>𝐦𝐍</m:t>
                        </m:r>
                        <m:r>
                          <a:rPr lang="cs-CZ" b="1">
                            <a:latin typeface="Cambria Math" panose="02040503050406030204" pitchFamily="18" charset="0"/>
                            <a:ea typeface="Cambria Math" panose="02040503050406030204" pitchFamily="18" charset="0"/>
                          </a:rPr>
                          <m:t> . </m:t>
                        </m:r>
                        <m:r>
                          <a:rPr lang="cs-CZ" b="1" i="0">
                            <a:latin typeface="Cambria Math" panose="02040503050406030204" pitchFamily="18" charset="0"/>
                            <a:ea typeface="Cambria Math" panose="02040503050406030204" pitchFamily="18" charset="0"/>
                          </a:rPr>
                          <m:t>𝐦</m:t>
                        </m:r>
                      </m:e>
                      <m:sup>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𝟏</m:t>
                        </m:r>
                      </m:sup>
                    </m:sSup>
                  </m:oMath>
                </a14:m>
                <a:r>
                  <a:rPr lang="cs-CZ" b="1" dirty="0"/>
                  <a:t> </a:t>
                </a:r>
              </a:p>
            </p:txBody>
          </p:sp>
        </mc:Choice>
        <mc:Fallback xmlns="">
          <p:sp>
            <p:nvSpPr>
              <p:cNvPr id="8" name="TextovéPole 7">
                <a:extLst>
                  <a:ext uri="{FF2B5EF4-FFF2-40B4-BE49-F238E27FC236}">
                    <a16:creationId xmlns:a16="http://schemas.microsoft.com/office/drawing/2014/main" id="{3C146300-759A-A8E4-C431-24F741FDAC58}"/>
                  </a:ext>
                </a:extLst>
              </p:cNvPr>
              <p:cNvSpPr txBox="1">
                <a:spLocks noRot="1" noChangeAspect="1" noMove="1" noResize="1" noEditPoints="1" noAdjustHandles="1" noChangeArrowheads="1" noChangeShapeType="1" noTextEdit="1"/>
              </p:cNvSpPr>
              <p:nvPr/>
            </p:nvSpPr>
            <p:spPr>
              <a:xfrm>
                <a:off x="508884" y="4582994"/>
                <a:ext cx="6734754" cy="375552"/>
              </a:xfrm>
              <a:prstGeom prst="rect">
                <a:avLst/>
              </a:prstGeom>
              <a:blipFill>
                <a:blip r:embed="rId4"/>
                <a:stretch>
                  <a:fillRect l="-724" t="-8197" b="-2623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D1D75713-E21A-1F01-F283-7B1866F8A6FB}"/>
                  </a:ext>
                </a:extLst>
              </p:cNvPr>
              <p:cNvSpPr txBox="1"/>
              <p:nvPr/>
            </p:nvSpPr>
            <p:spPr>
              <a:xfrm>
                <a:off x="450574" y="3799852"/>
                <a:ext cx="11290852" cy="67743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cs-CZ" i="1" dirty="0" smtClean="0">
                          <a:latin typeface="Cambria Math" panose="02040503050406030204" pitchFamily="18" charset="0"/>
                          <a:ea typeface="Cambria Math" panose="02040503050406030204" pitchFamily="18" charset="0"/>
                        </a:rPr>
                        <m:t>𝜋</m:t>
                      </m:r>
                      <m:r>
                        <a:rPr lang="cs-CZ" i="1" dirty="0" smtClean="0">
                          <a:latin typeface="Cambria Math" panose="02040503050406030204" pitchFamily="18" charset="0"/>
                          <a:ea typeface="Cambria Math" panose="02040503050406030204" pitchFamily="18" charset="0"/>
                        </a:rPr>
                        <m:t> . </m:t>
                      </m:r>
                      <m:r>
                        <a:rPr lang="cs-CZ" i="1" dirty="0" smtClean="0">
                          <a:latin typeface="Cambria Math" panose="02040503050406030204" pitchFamily="18" charset="0"/>
                          <a:ea typeface="Cambria Math" panose="02040503050406030204" pitchFamily="18" charset="0"/>
                        </a:rPr>
                        <m:t>𝑑</m:t>
                      </m:r>
                      <m:r>
                        <a:rPr lang="cs-CZ" i="1" dirty="0" smtClean="0">
                          <a:latin typeface="Cambria Math" panose="02040503050406030204" pitchFamily="18" charset="0"/>
                          <a:ea typeface="Cambria Math" panose="02040503050406030204" pitchFamily="18" charset="0"/>
                        </a:rPr>
                        <m:t> . </m:t>
                      </m:r>
                      <m:r>
                        <m:rPr>
                          <m:sty m:val="p"/>
                        </m:rPr>
                        <a:rPr lang="el-GR" i="1" dirty="0">
                          <a:latin typeface="Cambria Math" panose="02040503050406030204" pitchFamily="18" charset="0"/>
                          <a:ea typeface="Cambria Math" panose="02040503050406030204" pitchFamily="18" charset="0"/>
                        </a:rPr>
                        <m:t>σ</m:t>
                      </m:r>
                      <m:r>
                        <a:rPr lang="cs-CZ" b="0" i="1" dirty="0" smtClean="0">
                          <a:latin typeface="Cambria Math" panose="02040503050406030204" pitchFamily="18" charset="0"/>
                          <a:ea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𝑚</m:t>
                          </m:r>
                        </m:num>
                        <m:den>
                          <m:r>
                            <a:rPr lang="cs-CZ" i="1">
                              <a:latin typeface="Cambria Math" panose="02040503050406030204" pitchFamily="18" charset="0"/>
                            </a:rPr>
                            <m:t>𝑘</m:t>
                          </m:r>
                        </m:den>
                      </m:f>
                      <m:r>
                        <a:rPr lang="cs-CZ" i="1">
                          <a:latin typeface="Cambria Math" panose="02040503050406030204" pitchFamily="18" charset="0"/>
                        </a:rPr>
                        <m:t> </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𝜎</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𝑔</m:t>
                          </m:r>
                        </m:num>
                        <m:den>
                          <m:r>
                            <a:rPr lang="cs-CZ" b="0" i="1" smtClean="0">
                              <a:latin typeface="Cambria Math" panose="02040503050406030204" pitchFamily="18" charset="0"/>
                              <a:ea typeface="Cambria Math" panose="02040503050406030204" pitchFamily="18" charset="0"/>
                            </a:rPr>
                            <m:t>𝜋</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𝑘</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𝑑</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8,11 . 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 9,81</m:t>
                          </m:r>
                        </m:num>
                        <m:den>
                          <m:r>
                            <a:rPr lang="cs-CZ" b="0" i="1" smtClean="0">
                              <a:latin typeface="Cambria Math" panose="02040503050406030204" pitchFamily="18" charset="0"/>
                              <a:ea typeface="Cambria Math" panose="02040503050406030204" pitchFamily="18" charset="0"/>
                            </a:rPr>
                            <m:t>3,14 . 100 . 3,41 . 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den>
                      </m:f>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N</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≈74,3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N</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=74,3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mN</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−1</m:t>
                          </m:r>
                        </m:sup>
                      </m:sSup>
                    </m:oMath>
                  </m:oMathPara>
                </a14:m>
                <a:endParaRPr lang="cs-CZ" dirty="0"/>
              </a:p>
            </p:txBody>
          </p:sp>
        </mc:Choice>
        <mc:Fallback xmlns="">
          <p:sp>
            <p:nvSpPr>
              <p:cNvPr id="10" name="TextovéPole 9">
                <a:extLst>
                  <a:ext uri="{FF2B5EF4-FFF2-40B4-BE49-F238E27FC236}">
                    <a16:creationId xmlns:a16="http://schemas.microsoft.com/office/drawing/2014/main" id="{D1D75713-E21A-1F01-F283-7B1866F8A6FB}"/>
                  </a:ext>
                </a:extLst>
              </p:cNvPr>
              <p:cNvSpPr txBox="1">
                <a:spLocks noRot="1" noChangeAspect="1" noMove="1" noResize="1" noEditPoints="1" noAdjustHandles="1" noChangeArrowheads="1" noChangeShapeType="1" noTextEdit="1"/>
              </p:cNvSpPr>
              <p:nvPr/>
            </p:nvSpPr>
            <p:spPr>
              <a:xfrm>
                <a:off x="450574" y="3799852"/>
                <a:ext cx="11290852" cy="677430"/>
              </a:xfrm>
              <a:prstGeom prst="rect">
                <a:avLst/>
              </a:prstGeom>
              <a:blipFill>
                <a:blip r:embed="rId5"/>
                <a:stretch>
                  <a:fillRect/>
                </a:stretch>
              </a:blipFill>
            </p:spPr>
            <p:txBody>
              <a:bodyPr/>
              <a:lstStyle/>
              <a:p>
                <a:r>
                  <a:rPr lang="cs-CZ">
                    <a:noFill/>
                  </a:rPr>
                  <a:t> </a:t>
                </a:r>
              </a:p>
            </p:txBody>
          </p:sp>
        </mc:Fallback>
      </mc:AlternateContent>
      <p:pic>
        <p:nvPicPr>
          <p:cNvPr id="11" name="Obrázek 10">
            <a:extLst>
              <a:ext uri="{FF2B5EF4-FFF2-40B4-BE49-F238E27FC236}">
                <a16:creationId xmlns:a16="http://schemas.microsoft.com/office/drawing/2014/main" id="{14146358-8966-B44E-6D13-C5EC9526820F}"/>
              </a:ext>
            </a:extLst>
          </p:cNvPr>
          <p:cNvPicPr>
            <a:picLocks noChangeAspect="1"/>
          </p:cNvPicPr>
          <p:nvPr/>
        </p:nvPicPr>
        <p:blipFill>
          <a:blip r:embed="rId6">
            <a:extLst>
              <a:ext uri="{28A0092B-C50C-407E-A947-70E740481C1C}">
                <a14:useLocalDpi xmlns:a14="http://schemas.microsoft.com/office/drawing/2010/main" val="0"/>
              </a:ext>
            </a:extLst>
          </a:blip>
          <a:srcRect l="51570" r="18496" b="29981"/>
          <a:stretch>
            <a:fillRect/>
          </a:stretch>
        </p:blipFill>
        <p:spPr>
          <a:xfrm>
            <a:off x="4810541" y="5007135"/>
            <a:ext cx="978011" cy="1847971"/>
          </a:xfrm>
          <a:prstGeom prst="rect">
            <a:avLst/>
          </a:prstGeom>
        </p:spPr>
      </p:pic>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F7068FBF-B368-638D-7316-9A353C55C9FD}"/>
                  </a:ext>
                </a:extLst>
              </p:cNvPr>
              <p:cNvSpPr txBox="1"/>
              <p:nvPr/>
            </p:nvSpPr>
            <p:spPr>
              <a:xfrm>
                <a:off x="6334749" y="5169971"/>
                <a:ext cx="3514479" cy="1382943"/>
              </a:xfrm>
              <a:prstGeom prst="rect">
                <a:avLst/>
              </a:prstGeom>
              <a:noFill/>
            </p:spPr>
            <p:txBody>
              <a:bodyPr wrap="square" rtlCol="0">
                <a:spAutoFit/>
              </a:bodyPr>
              <a:lstStyle/>
              <a:p>
                <a:endParaRPr lang="cs-CZ" sz="800" dirty="0"/>
              </a:p>
              <a:p>
                <a:r>
                  <a:rPr lang="cs-CZ" sz="1400" dirty="0"/>
                  <a:t>Vztah </a:t>
                </a:r>
                <a14:m>
                  <m:oMath xmlns:m="http://schemas.openxmlformats.org/officeDocument/2006/math">
                    <m:r>
                      <a:rPr lang="cs-CZ" sz="1400" i="1" dirty="0">
                        <a:latin typeface="Cambria Math" panose="02040503050406030204" pitchFamily="18" charset="0"/>
                        <a:ea typeface="Cambria Math" panose="02040503050406030204" pitchFamily="18" charset="0"/>
                      </a:rPr>
                      <m:t>𝜋</m:t>
                    </m:r>
                    <m:r>
                      <a:rPr lang="cs-CZ" sz="1400" i="1" dirty="0">
                        <a:latin typeface="Cambria Math" panose="02040503050406030204" pitchFamily="18" charset="0"/>
                        <a:ea typeface="Cambria Math" panose="02040503050406030204" pitchFamily="18" charset="0"/>
                      </a:rPr>
                      <m:t> . </m:t>
                    </m:r>
                    <m:r>
                      <a:rPr lang="cs-CZ" sz="1400" i="1" dirty="0">
                        <a:latin typeface="Cambria Math" panose="02040503050406030204" pitchFamily="18" charset="0"/>
                        <a:ea typeface="Cambria Math" panose="02040503050406030204" pitchFamily="18" charset="0"/>
                      </a:rPr>
                      <m:t>𝑑</m:t>
                    </m:r>
                    <m:r>
                      <a:rPr lang="cs-CZ" sz="1400" i="1" dirty="0">
                        <a:latin typeface="Cambria Math" panose="02040503050406030204" pitchFamily="18" charset="0"/>
                        <a:ea typeface="Cambria Math" panose="02040503050406030204" pitchFamily="18" charset="0"/>
                      </a:rPr>
                      <m:t> . </m:t>
                    </m:r>
                    <m:r>
                      <m:rPr>
                        <m:sty m:val="p"/>
                      </m:rPr>
                      <a:rPr lang="el-GR" sz="1400" i="1" dirty="0">
                        <a:latin typeface="Cambria Math" panose="02040503050406030204" pitchFamily="18" charset="0"/>
                        <a:ea typeface="Cambria Math" panose="02040503050406030204" pitchFamily="18" charset="0"/>
                      </a:rPr>
                      <m:t>σ</m:t>
                    </m:r>
                    <m:r>
                      <a:rPr lang="cs-CZ" sz="1400" i="1" dirty="0">
                        <a:latin typeface="Cambria Math" panose="02040503050406030204" pitchFamily="18" charset="0"/>
                        <a:ea typeface="Cambria Math" panose="02040503050406030204" pitchFamily="18" charset="0"/>
                      </a:rPr>
                      <m:t>=</m:t>
                    </m:r>
                    <m:f>
                      <m:fPr>
                        <m:ctrlPr>
                          <a:rPr lang="cs-CZ" sz="1400" i="1">
                            <a:latin typeface="Cambria Math" panose="02040503050406030204" pitchFamily="18" charset="0"/>
                          </a:rPr>
                        </m:ctrlPr>
                      </m:fPr>
                      <m:num>
                        <m:r>
                          <a:rPr lang="cs-CZ" sz="1400" i="1">
                            <a:latin typeface="Cambria Math" panose="02040503050406030204" pitchFamily="18" charset="0"/>
                          </a:rPr>
                          <m:t>𝑚</m:t>
                        </m:r>
                      </m:num>
                      <m:den>
                        <m:r>
                          <a:rPr lang="cs-CZ" sz="1400" i="1">
                            <a:latin typeface="Cambria Math" panose="02040503050406030204" pitchFamily="18" charset="0"/>
                          </a:rPr>
                          <m:t>𝑘</m:t>
                        </m:r>
                      </m:den>
                    </m:f>
                    <m:r>
                      <a:rPr lang="cs-CZ" sz="1400" i="1">
                        <a:latin typeface="Cambria Math" panose="02040503050406030204" pitchFamily="18" charset="0"/>
                      </a:rPr>
                      <m:t> </m:t>
                    </m:r>
                    <m:r>
                      <a:rPr lang="cs-CZ" sz="1400" i="1">
                        <a:latin typeface="Cambria Math" panose="02040503050406030204" pitchFamily="18" charset="0"/>
                        <a:ea typeface="Cambria Math" panose="02040503050406030204" pitchFamily="18" charset="0"/>
                      </a:rPr>
                      <m:t>∙</m:t>
                    </m:r>
                    <m:r>
                      <a:rPr lang="cs-CZ" sz="1400" i="1">
                        <a:latin typeface="Cambria Math" panose="02040503050406030204" pitchFamily="18" charset="0"/>
                        <a:ea typeface="Cambria Math" panose="02040503050406030204" pitchFamily="18" charset="0"/>
                      </a:rPr>
                      <m:t>𝑔</m:t>
                    </m:r>
                    <m:r>
                      <a:rPr lang="cs-CZ" sz="1400" i="1">
                        <a:latin typeface="Cambria Math" panose="02040503050406030204" pitchFamily="18" charset="0"/>
                        <a:ea typeface="Cambria Math" panose="02040503050406030204" pitchFamily="18" charset="0"/>
                      </a:rPr>
                      <m:t> </m:t>
                    </m:r>
                  </m:oMath>
                </a14:m>
                <a:r>
                  <a:rPr lang="cs-CZ" sz="1400" dirty="0"/>
                  <a:t>platí pouze přibližně, protože k odtržení kapky dojde v okamžiku kdy se kapka utrhne v místě zaškrcení, kde </a:t>
                </a:r>
              </a:p>
              <a:p>
                <a:pPr/>
                <a14:m>
                  <m:oMathPara xmlns:m="http://schemas.openxmlformats.org/officeDocument/2006/math">
                    <m:oMathParaPr>
                      <m:jc m:val="centerGroup"/>
                    </m:oMathParaPr>
                    <m:oMath xmlns:m="http://schemas.openxmlformats.org/officeDocument/2006/math">
                      <m:sSup>
                        <m:sSupPr>
                          <m:ctrlPr>
                            <a:rPr lang="cs-CZ" sz="1400" i="1" smtClean="0">
                              <a:latin typeface="Cambria Math" panose="02040503050406030204" pitchFamily="18" charset="0"/>
                            </a:rPr>
                          </m:ctrlPr>
                        </m:sSupPr>
                        <m:e>
                          <m:r>
                            <a:rPr lang="cs-CZ" sz="1400" b="0" i="1" smtClean="0">
                              <a:latin typeface="Cambria Math" panose="02040503050406030204" pitchFamily="18" charset="0"/>
                            </a:rPr>
                            <m:t>𝑑</m:t>
                          </m:r>
                        </m:e>
                        <m:sup>
                          <m:r>
                            <a:rPr lang="cs-CZ" sz="1400" b="0" i="1" smtClean="0">
                              <a:latin typeface="Cambria Math" panose="02040503050406030204" pitchFamily="18" charset="0"/>
                            </a:rPr>
                            <m:t>´</m:t>
                          </m:r>
                        </m:sup>
                      </m:sSup>
                      <m:r>
                        <a:rPr lang="cs-CZ" sz="1400" b="0" i="1" smtClean="0">
                          <a:latin typeface="Cambria Math" panose="02040503050406030204" pitchFamily="18" charset="0"/>
                        </a:rPr>
                        <m:t> </m:t>
                      </m:r>
                      <m:r>
                        <a:rPr lang="cs-CZ" sz="1400" b="0" i="1" smtClean="0">
                          <a:latin typeface="Cambria Math" panose="02040503050406030204" pitchFamily="18" charset="0"/>
                          <a:ea typeface="Cambria Math" panose="02040503050406030204" pitchFamily="18" charset="0"/>
                        </a:rPr>
                        <m:t>&lt;</m:t>
                      </m:r>
                      <m:r>
                        <a:rPr lang="cs-CZ" sz="1400" b="0" i="1" smtClean="0">
                          <a:latin typeface="Cambria Math" panose="02040503050406030204" pitchFamily="18" charset="0"/>
                          <a:ea typeface="Cambria Math" panose="02040503050406030204" pitchFamily="18" charset="0"/>
                        </a:rPr>
                        <m:t>𝑑</m:t>
                      </m:r>
                    </m:oMath>
                  </m:oMathPara>
                </a14:m>
                <a:endParaRPr lang="cs-CZ" sz="1400" dirty="0"/>
              </a:p>
              <a:p>
                <a:r>
                  <a:rPr lang="cs-CZ" sz="1400" dirty="0"/>
                  <a:t>Hodnota </a:t>
                </a:r>
                <a14:m>
                  <m:oMath xmlns:m="http://schemas.openxmlformats.org/officeDocument/2006/math">
                    <m:sSup>
                      <m:sSupPr>
                        <m:ctrlPr>
                          <a:rPr lang="cs-CZ" sz="1400" i="1" smtClean="0">
                            <a:latin typeface="Cambria Math" panose="02040503050406030204" pitchFamily="18" charset="0"/>
                          </a:rPr>
                        </m:ctrlPr>
                      </m:sSupPr>
                      <m:e>
                        <m:r>
                          <a:rPr lang="cs-CZ" sz="1400" b="0" i="1" smtClean="0">
                            <a:latin typeface="Cambria Math" panose="02040503050406030204" pitchFamily="18" charset="0"/>
                          </a:rPr>
                          <m:t>𝑑</m:t>
                        </m:r>
                      </m:e>
                      <m:sup>
                        <m:r>
                          <a:rPr lang="cs-CZ" sz="1400" b="0" i="1" smtClean="0">
                            <a:latin typeface="Cambria Math" panose="02040503050406030204" pitchFamily="18" charset="0"/>
                          </a:rPr>
                          <m:t>´</m:t>
                        </m:r>
                      </m:sup>
                    </m:sSup>
                  </m:oMath>
                </a14:m>
                <a:r>
                  <a:rPr lang="cs-CZ" sz="1400" dirty="0"/>
                  <a:t> je obtížně měřitelná.</a:t>
                </a:r>
              </a:p>
            </p:txBody>
          </p:sp>
        </mc:Choice>
        <mc:Fallback xmlns="">
          <p:sp>
            <p:nvSpPr>
              <p:cNvPr id="12" name="TextovéPole 11">
                <a:extLst>
                  <a:ext uri="{FF2B5EF4-FFF2-40B4-BE49-F238E27FC236}">
                    <a16:creationId xmlns:a16="http://schemas.microsoft.com/office/drawing/2014/main" id="{F7068FBF-B368-638D-7316-9A353C55C9FD}"/>
                  </a:ext>
                </a:extLst>
              </p:cNvPr>
              <p:cNvSpPr txBox="1">
                <a:spLocks noRot="1" noChangeAspect="1" noMove="1" noResize="1" noEditPoints="1" noAdjustHandles="1" noChangeArrowheads="1" noChangeShapeType="1" noTextEdit="1"/>
              </p:cNvSpPr>
              <p:nvPr/>
            </p:nvSpPr>
            <p:spPr>
              <a:xfrm>
                <a:off x="6334749" y="5169971"/>
                <a:ext cx="3514479" cy="1382943"/>
              </a:xfrm>
              <a:prstGeom prst="rect">
                <a:avLst/>
              </a:prstGeom>
              <a:blipFill>
                <a:blip r:embed="rId7"/>
                <a:stretch>
                  <a:fillRect l="-520" b="-3965"/>
                </a:stretch>
              </a:blipFill>
            </p:spPr>
            <p:txBody>
              <a:bodyPr/>
              <a:lstStyle/>
              <a:p>
                <a:r>
                  <a:rPr lang="cs-CZ">
                    <a:noFill/>
                  </a:rPr>
                  <a:t> </a:t>
                </a:r>
              </a:p>
            </p:txBody>
          </p:sp>
        </mc:Fallback>
      </mc:AlternateContent>
      <p:cxnSp>
        <p:nvCxnSpPr>
          <p:cNvPr id="16" name="Přímá spojnice se šipkou 15">
            <a:extLst>
              <a:ext uri="{FF2B5EF4-FFF2-40B4-BE49-F238E27FC236}">
                <a16:creationId xmlns:a16="http://schemas.microsoft.com/office/drawing/2014/main" id="{E57B8E58-73FB-AFE9-E8C8-6502A21BEC82}"/>
              </a:ext>
            </a:extLst>
          </p:cNvPr>
          <p:cNvCxnSpPr/>
          <p:nvPr/>
        </p:nvCxnSpPr>
        <p:spPr>
          <a:xfrm>
            <a:off x="4850296" y="5778461"/>
            <a:ext cx="252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Přímá spojnice se šipkou 16">
            <a:extLst>
              <a:ext uri="{FF2B5EF4-FFF2-40B4-BE49-F238E27FC236}">
                <a16:creationId xmlns:a16="http://schemas.microsoft.com/office/drawing/2014/main" id="{BF44FB35-6D76-5763-6A1D-EA2861F801F6}"/>
              </a:ext>
            </a:extLst>
          </p:cNvPr>
          <p:cNvCxnSpPr>
            <a:cxnSpLocks/>
          </p:cNvCxnSpPr>
          <p:nvPr/>
        </p:nvCxnSpPr>
        <p:spPr>
          <a:xfrm flipH="1">
            <a:off x="5422790" y="5778461"/>
            <a:ext cx="252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7A9D8835-960C-2EF7-3352-D3D76731538C}"/>
                  </a:ext>
                </a:extLst>
              </p:cNvPr>
              <p:cNvSpPr txBox="1"/>
              <p:nvPr/>
            </p:nvSpPr>
            <p:spPr>
              <a:xfrm>
                <a:off x="5413619" y="5483327"/>
                <a:ext cx="318052"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b="0" i="1" smtClean="0">
                          <a:latin typeface="Cambria Math" panose="02040503050406030204" pitchFamily="18" charset="0"/>
                        </a:rPr>
                        <m:t>𝑑</m:t>
                      </m:r>
                    </m:oMath>
                  </m:oMathPara>
                </a14:m>
                <a:endParaRPr lang="cs-CZ" sz="1400" dirty="0"/>
              </a:p>
            </p:txBody>
          </p:sp>
        </mc:Choice>
        <mc:Fallback xmlns="">
          <p:sp>
            <p:nvSpPr>
              <p:cNvPr id="18" name="TextovéPole 17">
                <a:extLst>
                  <a:ext uri="{FF2B5EF4-FFF2-40B4-BE49-F238E27FC236}">
                    <a16:creationId xmlns:a16="http://schemas.microsoft.com/office/drawing/2014/main" id="{7A9D8835-960C-2EF7-3352-D3D76731538C}"/>
                  </a:ext>
                </a:extLst>
              </p:cNvPr>
              <p:cNvSpPr txBox="1">
                <a:spLocks noRot="1" noChangeAspect="1" noMove="1" noResize="1" noEditPoints="1" noAdjustHandles="1" noChangeArrowheads="1" noChangeShapeType="1" noTextEdit="1"/>
              </p:cNvSpPr>
              <p:nvPr/>
            </p:nvSpPr>
            <p:spPr>
              <a:xfrm>
                <a:off x="5413619" y="5483327"/>
                <a:ext cx="318052" cy="307777"/>
              </a:xfrm>
              <a:prstGeom prst="rect">
                <a:avLst/>
              </a:prstGeom>
              <a:blipFill>
                <a:blip r:embed="rId8"/>
                <a:stretch>
                  <a:fillRect/>
                </a:stretch>
              </a:blipFill>
            </p:spPr>
            <p:txBody>
              <a:bodyPr/>
              <a:lstStyle/>
              <a:p>
                <a:r>
                  <a:rPr lang="cs-CZ">
                    <a:noFill/>
                  </a:rPr>
                  <a:t> </a:t>
                </a:r>
              </a:p>
            </p:txBody>
          </p:sp>
        </mc:Fallback>
      </mc:AlternateContent>
      <p:sp>
        <p:nvSpPr>
          <p:cNvPr id="21" name="TextovéPole 20">
            <a:extLst>
              <a:ext uri="{FF2B5EF4-FFF2-40B4-BE49-F238E27FC236}">
                <a16:creationId xmlns:a16="http://schemas.microsoft.com/office/drawing/2014/main" id="{DC2DAB8D-09A3-003F-E982-943DEF276439}"/>
              </a:ext>
            </a:extLst>
          </p:cNvPr>
          <p:cNvSpPr txBox="1"/>
          <p:nvPr/>
        </p:nvSpPr>
        <p:spPr>
          <a:xfrm>
            <a:off x="2549718" y="5112847"/>
            <a:ext cx="2168718" cy="369332"/>
          </a:xfrm>
          <a:prstGeom prst="rect">
            <a:avLst/>
          </a:prstGeom>
          <a:noFill/>
        </p:spPr>
        <p:txBody>
          <a:bodyPr wrap="square">
            <a:spAutoFit/>
          </a:bodyPr>
          <a:lstStyle/>
          <a:p>
            <a:r>
              <a:rPr lang="cs-CZ" sz="1800" dirty="0"/>
              <a:t>Poznámka k výpočtu:</a:t>
            </a:r>
          </a:p>
        </p:txBody>
      </p:sp>
      <p:cxnSp>
        <p:nvCxnSpPr>
          <p:cNvPr id="26" name="Přímá spojnice 25">
            <a:extLst>
              <a:ext uri="{FF2B5EF4-FFF2-40B4-BE49-F238E27FC236}">
                <a16:creationId xmlns:a16="http://schemas.microsoft.com/office/drawing/2014/main" id="{9FC3C8BD-8D49-7776-17AD-2AF50CE0C9A8}"/>
              </a:ext>
            </a:extLst>
          </p:cNvPr>
          <p:cNvCxnSpPr/>
          <p:nvPr/>
        </p:nvCxnSpPr>
        <p:spPr>
          <a:xfrm>
            <a:off x="604299" y="5064258"/>
            <a:ext cx="11211339"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5219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rcRect l="9309" r="6712"/>
          <a:stretch>
            <a:fillRect/>
          </a:stretch>
        </p:blipFill>
        <p:spPr>
          <a:xfrm>
            <a:off x="374469" y="733474"/>
            <a:ext cx="2637843" cy="3272464"/>
          </a:xfrm>
          <a:prstGeom prst="rect">
            <a:avLst/>
          </a:prstGeom>
        </p:spPr>
      </p:pic>
      <mc:AlternateContent xmlns:mc="http://schemas.openxmlformats.org/markup-compatibility/2006" xmlns:a14="http://schemas.microsoft.com/office/drawing/2010/main">
        <mc:Choice Requires="a14">
          <p:sp>
            <p:nvSpPr>
              <p:cNvPr id="5" name="TextovéPole 4"/>
              <p:cNvSpPr txBox="1"/>
              <p:nvPr/>
            </p:nvSpPr>
            <p:spPr>
              <a:xfrm>
                <a:off x="3988526" y="1158240"/>
                <a:ext cx="7297783" cy="2492990"/>
              </a:xfrm>
              <a:prstGeom prst="rect">
                <a:avLst/>
              </a:prstGeom>
              <a:noFill/>
            </p:spPr>
            <p:txBody>
              <a:bodyPr wrap="square" rtlCol="0">
                <a:spAutoFit/>
              </a:bodyPr>
              <a:lstStyle/>
              <a:p>
                <a:r>
                  <a:rPr lang="cs-CZ" dirty="0"/>
                  <a:t>Pohyblivá příčka AB délky 40 mm na rámečku s mýdlovou blánou je v rovnovážné poloze, je-li zatížena závažím o hmotnosti 320 mg. Určete velikost povrchové síly, která působí na příčku, a povrchové napětí mýdlového roztoku ve styku se vzduchem. Hmotnost příčky je vzhledem k hmotnosti závaží zanedbatelná, tíhové zrychlení g=10 m.s</a:t>
                </a:r>
                <a:r>
                  <a:rPr lang="cs-CZ" baseline="30000" dirty="0"/>
                  <a:t>-2</a:t>
                </a:r>
              </a:p>
              <a:p>
                <a:endParaRPr lang="cs-CZ" baseline="30000" dirty="0"/>
              </a:p>
              <a:p>
                <a:r>
                  <a:rPr lang="cs-CZ" dirty="0"/>
                  <a:t>Řešení</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𝑙</m:t>
                      </m:r>
                      <m:r>
                        <a:rPr lang="cs-CZ" b="0" i="1" smtClean="0">
                          <a:latin typeface="Cambria Math" panose="02040503050406030204" pitchFamily="18" charset="0"/>
                        </a:rPr>
                        <m:t>=40∙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m</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=320∙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kg</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=10 </m:t>
                      </m:r>
                      <m:r>
                        <m:rPr>
                          <m:sty m:val="p"/>
                        </m:rPr>
                        <a:rPr lang="cs-CZ" b="0" i="0" smtClean="0">
                          <a:latin typeface="Cambria Math" panose="02040503050406030204" pitchFamily="18" charset="0"/>
                          <a:ea typeface="Cambria Math" panose="02040503050406030204" pitchFamily="18" charset="0"/>
                        </a:rPr>
                        <m:t>m</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s</m:t>
                          </m:r>
                        </m:e>
                        <m:sup>
                          <m:r>
                            <a:rPr lang="cs-CZ" b="0" i="0"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𝜎</m:t>
                      </m:r>
                      <m:r>
                        <a:rPr lang="cs-CZ" b="0" i="1" smtClean="0">
                          <a:latin typeface="Cambria Math" panose="02040503050406030204" pitchFamily="18" charset="0"/>
                          <a:ea typeface="Cambria Math" panose="02040503050406030204" pitchFamily="18" charset="0"/>
                        </a:rPr>
                        <m:t>=?</m:t>
                      </m:r>
                    </m:oMath>
                  </m:oMathPara>
                </a14:m>
                <a:endParaRPr lang="cs-CZ" dirty="0"/>
              </a:p>
              <a:p>
                <a:endParaRPr lang="cs-CZ"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3988526" y="1158240"/>
                <a:ext cx="7297783" cy="2492990"/>
              </a:xfrm>
              <a:prstGeom prst="rect">
                <a:avLst/>
              </a:prstGeom>
              <a:blipFill>
                <a:blip r:embed="rId3"/>
                <a:stretch>
                  <a:fillRect l="-668" t="-1222"/>
                </a:stretch>
              </a:blipFill>
            </p:spPr>
            <p:txBody>
              <a:bodyPr/>
              <a:lstStyle/>
              <a:p>
                <a:r>
                  <a:rPr lang="cs-CZ">
                    <a:noFill/>
                  </a:rPr>
                  <a:t> </a:t>
                </a:r>
              </a:p>
            </p:txBody>
          </p:sp>
        </mc:Fallback>
      </mc:AlternateContent>
      <p:cxnSp>
        <p:nvCxnSpPr>
          <p:cNvPr id="7" name="Přímá spojnice 6"/>
          <p:cNvCxnSpPr>
            <a:cxnSpLocks/>
          </p:cNvCxnSpPr>
          <p:nvPr/>
        </p:nvCxnSpPr>
        <p:spPr>
          <a:xfrm>
            <a:off x="4086970" y="3579223"/>
            <a:ext cx="68597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ovéPole 7"/>
              <p:cNvSpPr txBox="1"/>
              <p:nvPr/>
            </p:nvSpPr>
            <p:spPr>
              <a:xfrm>
                <a:off x="374469" y="4005938"/>
                <a:ext cx="10572205" cy="1808380"/>
              </a:xfrm>
              <a:prstGeom prst="rect">
                <a:avLst/>
              </a:prstGeom>
              <a:noFill/>
            </p:spPr>
            <p:txBody>
              <a:bodyPr wrap="square" rtlCol="0">
                <a:spAutoFit/>
              </a:bodyPr>
              <a:lstStyle/>
              <a:p>
                <a:r>
                  <a:rPr lang="cs-CZ" dirty="0"/>
                  <a:t>Na pohyblivou příčku působí tíhová síla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oMath>
                </a14:m>
                <a:r>
                  <a:rPr lang="cs-CZ" dirty="0"/>
                  <a:t> závaží svisle dolů a výsledná síla </a:t>
                </a:r>
                <a14:m>
                  <m:oMath xmlns:m="http://schemas.openxmlformats.org/officeDocument/2006/math">
                    <m:r>
                      <a:rPr lang="cs-CZ" b="0" i="1" smtClean="0">
                        <a:latin typeface="Cambria Math" panose="02040503050406030204" pitchFamily="18" charset="0"/>
                      </a:rPr>
                      <m:t>2</m:t>
                    </m:r>
                    <m:r>
                      <a:rPr lang="cs-CZ" b="0" i="1" smtClean="0">
                        <a:latin typeface="Cambria Math" panose="02040503050406030204" pitchFamily="18" charset="0"/>
                      </a:rPr>
                      <m:t>𝐹</m:t>
                    </m:r>
                  </m:oMath>
                </a14:m>
                <a:r>
                  <a:rPr lang="cs-CZ" dirty="0"/>
                  <a:t> (mýdlová blána má dva povrchy) svisle nahoru. Protože příčka je v klidu, je </a:t>
                </a:r>
                <a14:m>
                  <m:oMath xmlns:m="http://schemas.openxmlformats.org/officeDocument/2006/math">
                    <m:r>
                      <a:rPr lang="cs-CZ" b="0" i="1" smtClean="0">
                        <a:latin typeface="Cambria Math" panose="02040503050406030204" pitchFamily="18" charset="0"/>
                      </a:rPr>
                      <m:t>2</m:t>
                    </m:r>
                    <m:r>
                      <a:rPr lang="cs-CZ" b="0" i="1" smtClean="0">
                        <a:latin typeface="Cambria Math" panose="02040503050406030204" pitchFamily="18" charset="0"/>
                      </a:rPr>
                      <m:t>𝐹</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𝑔</m:t>
                        </m:r>
                      </m:sub>
                    </m:sSub>
                  </m:oMath>
                </a14:m>
                <a:r>
                  <a:rPr lang="cs-CZ" dirty="0"/>
                  <a:t>. Odtud</a:t>
                </a:r>
              </a:p>
              <a:p>
                <a:pPr algn="ctr"/>
                <a14:m>
                  <m:oMath xmlns:m="http://schemas.openxmlformats.org/officeDocument/2006/math">
                    <m:r>
                      <a:rPr lang="cs-CZ" b="1" i="1" smtClean="0">
                        <a:latin typeface="Cambria Math" panose="02040503050406030204" pitchFamily="18" charset="0"/>
                      </a:rPr>
                      <m:t>𝑭</m:t>
                    </m:r>
                    <m:r>
                      <a:rPr lang="cs-CZ" b="1" i="1" smtClean="0">
                        <a:latin typeface="Cambria Math" panose="02040503050406030204" pitchFamily="18" charset="0"/>
                      </a:rPr>
                      <m:t>=</m:t>
                    </m:r>
                    <m:f>
                      <m:fPr>
                        <m:ctrlPr>
                          <a:rPr lang="cs-CZ" b="1" i="1" smtClean="0">
                            <a:latin typeface="Cambria Math" panose="02040503050406030204" pitchFamily="18" charset="0"/>
                          </a:rPr>
                        </m:ctrlPr>
                      </m:fPr>
                      <m:num>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num>
                      <m:den>
                        <m:r>
                          <a:rPr lang="cs-CZ" b="1" i="1" smtClean="0">
                            <a:latin typeface="Cambria Math" panose="02040503050406030204" pitchFamily="18" charset="0"/>
                          </a:rPr>
                          <m:t>𝟐</m:t>
                        </m:r>
                      </m:den>
                    </m:f>
                    <m:r>
                      <a:rPr lang="cs-CZ" b="1" i="1" smtClean="0">
                        <a:latin typeface="Cambria Math" panose="02040503050406030204" pitchFamily="18" charset="0"/>
                      </a:rPr>
                      <m:t>=</m:t>
                    </m:r>
                    <m:f>
                      <m:fPr>
                        <m:ctrlPr>
                          <a:rPr lang="cs-CZ" b="1" i="1" smtClean="0">
                            <a:latin typeface="Cambria Math" panose="02040503050406030204" pitchFamily="18" charset="0"/>
                          </a:rPr>
                        </m:ctrlPr>
                      </m:fPr>
                      <m:num>
                        <m:r>
                          <a:rPr lang="cs-CZ" b="1" i="1" smtClean="0">
                            <a:latin typeface="Cambria Math" panose="02040503050406030204" pitchFamily="18" charset="0"/>
                          </a:rPr>
                          <m:t>𝒎𝒈</m:t>
                        </m:r>
                      </m:num>
                      <m:den>
                        <m:r>
                          <a:rPr lang="cs-CZ" b="1" i="1" smtClean="0">
                            <a:latin typeface="Cambria Math" panose="02040503050406030204" pitchFamily="18" charset="0"/>
                          </a:rPr>
                          <m:t>𝟐</m:t>
                        </m:r>
                      </m:den>
                    </m:f>
                  </m:oMath>
                </a14:m>
                <a:r>
                  <a:rPr lang="cs-CZ" dirty="0"/>
                  <a:t>                          </a:t>
                </a:r>
                <a14:m>
                  <m:oMath xmlns:m="http://schemas.openxmlformats.org/officeDocument/2006/math">
                    <m:r>
                      <a:rPr lang="cs-CZ" b="0" i="1" dirty="0" smtClean="0">
                        <a:latin typeface="Cambria Math" panose="02040503050406030204" pitchFamily="18" charset="0"/>
                      </a:rPr>
                      <m:t>𝐹</m:t>
                    </m:r>
                    <m:r>
                      <a:rPr lang="cs-CZ" b="0" i="1" dirty="0" smtClean="0">
                        <a:latin typeface="Cambria Math" panose="02040503050406030204" pitchFamily="18" charset="0"/>
                      </a:rPr>
                      <m:t>=</m:t>
                    </m:r>
                    <m:f>
                      <m:fPr>
                        <m:ctrlPr>
                          <a:rPr lang="cs-CZ" b="0" i="1" dirty="0" smtClean="0">
                            <a:latin typeface="Cambria Math" panose="02040503050406030204" pitchFamily="18" charset="0"/>
                          </a:rPr>
                        </m:ctrlPr>
                      </m:fPr>
                      <m:num>
                        <m:r>
                          <a:rPr lang="cs-CZ" b="0" i="1" dirty="0" smtClean="0">
                            <a:latin typeface="Cambria Math" panose="02040503050406030204" pitchFamily="18" charset="0"/>
                          </a:rPr>
                          <m:t>320</m:t>
                        </m:r>
                        <m:r>
                          <a:rPr lang="cs-CZ" b="0" i="1" dirty="0" smtClean="0">
                            <a:latin typeface="Cambria Math" panose="02040503050406030204" pitchFamily="18" charset="0"/>
                            <a:ea typeface="Cambria Math" panose="02040503050406030204" pitchFamily="18" charset="0"/>
                          </a:rPr>
                          <m:t>∙</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10</m:t>
                            </m:r>
                          </m:e>
                          <m:sup>
                            <m:r>
                              <a:rPr lang="cs-CZ" b="0" i="1" dirty="0" smtClean="0">
                                <a:latin typeface="Cambria Math" panose="02040503050406030204" pitchFamily="18" charset="0"/>
                                <a:ea typeface="Cambria Math" panose="02040503050406030204" pitchFamily="18" charset="0"/>
                              </a:rPr>
                              <m:t>−6</m:t>
                            </m:r>
                          </m:sup>
                        </m:sSup>
                        <m:r>
                          <a:rPr lang="cs-CZ" b="0" i="1" dirty="0" smtClean="0">
                            <a:latin typeface="Cambria Math" panose="02040503050406030204" pitchFamily="18" charset="0"/>
                            <a:ea typeface="Cambria Math" panose="02040503050406030204" pitchFamily="18" charset="0"/>
                          </a:rPr>
                          <m:t>∙10</m:t>
                        </m:r>
                      </m:num>
                      <m:den>
                        <m:r>
                          <a:rPr lang="cs-CZ" b="0" i="1" dirty="0" smtClean="0">
                            <a:latin typeface="Cambria Math" panose="02040503050406030204" pitchFamily="18" charset="0"/>
                          </a:rPr>
                          <m:t>2</m:t>
                        </m:r>
                      </m:den>
                    </m:f>
                    <m:r>
                      <m:rPr>
                        <m:sty m:val="p"/>
                      </m:rPr>
                      <a:rPr lang="cs-CZ" b="0" i="0" dirty="0" smtClean="0">
                        <a:latin typeface="Cambria Math" panose="02040503050406030204" pitchFamily="18" charset="0"/>
                      </a:rPr>
                      <m:t>N</m:t>
                    </m:r>
                    <m:r>
                      <a:rPr lang="cs-CZ" b="0" i="1" dirty="0" smtClean="0">
                        <a:latin typeface="Cambria Math" panose="02040503050406030204" pitchFamily="18" charset="0"/>
                      </a:rPr>
                      <m:t>=1,6∙</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10</m:t>
                        </m:r>
                      </m:e>
                      <m:sup>
                        <m:r>
                          <a:rPr lang="cs-CZ" b="0" i="1" dirty="0" smtClean="0">
                            <a:latin typeface="Cambria Math" panose="02040503050406030204" pitchFamily="18" charset="0"/>
                            <a:ea typeface="Cambria Math" panose="02040503050406030204" pitchFamily="18" charset="0"/>
                          </a:rPr>
                          <m:t>−3</m:t>
                        </m:r>
                      </m:sup>
                    </m:sSup>
                    <m:r>
                      <m:rPr>
                        <m:sty m:val="p"/>
                      </m:rPr>
                      <a:rPr lang="cs-CZ" b="0" i="0" dirty="0" smtClean="0">
                        <a:latin typeface="Cambria Math" panose="02040503050406030204" pitchFamily="18" charset="0"/>
                        <a:ea typeface="Cambria Math" panose="02040503050406030204" pitchFamily="18" charset="0"/>
                      </a:rPr>
                      <m:t>N</m:t>
                    </m:r>
                    <m:r>
                      <a:rPr lang="cs-CZ" b="0" i="1" dirty="0" smtClean="0">
                        <a:latin typeface="Cambria Math" panose="02040503050406030204" pitchFamily="18" charset="0"/>
                        <a:ea typeface="Cambria Math" panose="02040503050406030204" pitchFamily="18" charset="0"/>
                      </a:rPr>
                      <m:t>=</m:t>
                    </m:r>
                    <m:r>
                      <a:rPr lang="cs-CZ" b="1" i="1" dirty="0" smtClean="0">
                        <a:latin typeface="Cambria Math" panose="02040503050406030204" pitchFamily="18" charset="0"/>
                        <a:ea typeface="Cambria Math" panose="02040503050406030204" pitchFamily="18" charset="0"/>
                      </a:rPr>
                      <m:t>𝟏</m:t>
                    </m:r>
                    <m:r>
                      <a:rPr lang="cs-CZ" b="1" i="1" dirty="0" smtClean="0">
                        <a:latin typeface="Cambria Math" panose="02040503050406030204" pitchFamily="18" charset="0"/>
                        <a:ea typeface="Cambria Math" panose="02040503050406030204" pitchFamily="18" charset="0"/>
                      </a:rPr>
                      <m:t>,</m:t>
                    </m:r>
                    <m:r>
                      <a:rPr lang="cs-CZ" b="1" i="1" dirty="0" smtClean="0">
                        <a:latin typeface="Cambria Math" panose="02040503050406030204" pitchFamily="18" charset="0"/>
                        <a:ea typeface="Cambria Math" panose="02040503050406030204" pitchFamily="18" charset="0"/>
                      </a:rPr>
                      <m:t>𝟔</m:t>
                    </m:r>
                    <m:r>
                      <a:rPr lang="cs-CZ" b="1" i="1" dirty="0" smtClean="0">
                        <a:latin typeface="Cambria Math" panose="02040503050406030204" pitchFamily="18" charset="0"/>
                        <a:ea typeface="Cambria Math" panose="02040503050406030204" pitchFamily="18" charset="0"/>
                      </a:rPr>
                      <m:t> </m:t>
                    </m:r>
                    <m:r>
                      <a:rPr lang="cs-CZ" b="1" i="0" dirty="0" smtClean="0">
                        <a:latin typeface="Cambria Math" panose="02040503050406030204" pitchFamily="18" charset="0"/>
                        <a:ea typeface="Cambria Math" panose="02040503050406030204" pitchFamily="18" charset="0"/>
                      </a:rPr>
                      <m:t>𝐦𝐍</m:t>
                    </m:r>
                  </m:oMath>
                </a14:m>
                <a:endParaRPr lang="cs-CZ" b="1" dirty="0"/>
              </a:p>
              <a:p>
                <a:r>
                  <a:rPr lang="cs-CZ" dirty="0"/>
                  <a:t>Pro povrchové napětí </a:t>
                </a:r>
                <a14:m>
                  <m:oMath xmlns:m="http://schemas.openxmlformats.org/officeDocument/2006/math">
                    <m:r>
                      <a:rPr lang="cs-CZ" i="1" smtClean="0">
                        <a:latin typeface="Cambria Math" panose="02040503050406030204" pitchFamily="18" charset="0"/>
                        <a:ea typeface="Cambria Math" panose="02040503050406030204" pitchFamily="18" charset="0"/>
                      </a:rPr>
                      <m:t>𝜎</m:t>
                    </m:r>
                  </m:oMath>
                </a14:m>
                <a:r>
                  <a:rPr lang="cs-CZ" dirty="0"/>
                  <a:t> pak platí</a:t>
                </a:r>
              </a:p>
              <a:p>
                <a:pPr algn="ctr"/>
                <a:r>
                  <a:rPr lang="cs-CZ" dirty="0">
                    <a:ea typeface="Cambria Math" panose="02040503050406030204" pitchFamily="18" charset="0"/>
                  </a:rPr>
                  <a:t>                            </a:t>
                </a:r>
                <a14:m>
                  <m:oMath xmlns:m="http://schemas.openxmlformats.org/officeDocument/2006/math">
                    <m:r>
                      <a:rPr lang="cs-CZ" b="1" i="1" smtClean="0">
                        <a:latin typeface="Cambria Math" panose="02040503050406030204" pitchFamily="18" charset="0"/>
                        <a:ea typeface="Cambria Math" panose="02040503050406030204" pitchFamily="18" charset="0"/>
                      </a:rPr>
                      <m:t>𝝈</m:t>
                    </m:r>
                    <m:r>
                      <a:rPr lang="cs-CZ" b="1" i="1" smtClean="0">
                        <a:latin typeface="Cambria Math" panose="02040503050406030204" pitchFamily="18" charset="0"/>
                        <a:ea typeface="Cambria Math" panose="02040503050406030204" pitchFamily="18" charset="0"/>
                      </a:rPr>
                      <m:t>=</m:t>
                    </m:r>
                    <m:f>
                      <m:fPr>
                        <m:ctrlPr>
                          <a:rPr lang="cs-CZ" b="1" i="1" smtClean="0">
                            <a:latin typeface="Cambria Math" panose="02040503050406030204" pitchFamily="18" charset="0"/>
                            <a:ea typeface="Cambria Math" panose="02040503050406030204" pitchFamily="18" charset="0"/>
                          </a:rPr>
                        </m:ctrlPr>
                      </m:fPr>
                      <m:num>
                        <m:r>
                          <a:rPr lang="cs-CZ" b="1" i="1" smtClean="0">
                            <a:latin typeface="Cambria Math" panose="02040503050406030204" pitchFamily="18" charset="0"/>
                            <a:ea typeface="Cambria Math" panose="02040503050406030204" pitchFamily="18" charset="0"/>
                          </a:rPr>
                          <m:t>𝑭</m:t>
                        </m:r>
                      </m:num>
                      <m:den>
                        <m:r>
                          <a:rPr lang="cs-CZ" b="1" i="1" smtClean="0">
                            <a:latin typeface="Cambria Math" panose="02040503050406030204" pitchFamily="18" charset="0"/>
                            <a:ea typeface="Cambria Math" panose="02040503050406030204" pitchFamily="18" charset="0"/>
                          </a:rPr>
                          <m:t>𝒍</m:t>
                        </m:r>
                      </m:den>
                    </m:f>
                    <m:r>
                      <a:rPr lang="cs-CZ" b="1" i="1" smtClean="0">
                        <a:latin typeface="Cambria Math" panose="02040503050406030204" pitchFamily="18" charset="0"/>
                        <a:ea typeface="Cambria Math" panose="02040503050406030204" pitchFamily="18" charset="0"/>
                      </a:rPr>
                      <m:t>=</m:t>
                    </m:r>
                    <m:f>
                      <m:fPr>
                        <m:ctrlPr>
                          <a:rPr lang="cs-CZ" b="1" i="1" smtClean="0">
                            <a:latin typeface="Cambria Math" panose="02040503050406030204" pitchFamily="18" charset="0"/>
                            <a:ea typeface="Cambria Math" panose="02040503050406030204" pitchFamily="18" charset="0"/>
                          </a:rPr>
                        </m:ctrlPr>
                      </m:fPr>
                      <m:num>
                        <m:r>
                          <a:rPr lang="cs-CZ" b="1" i="1" smtClean="0">
                            <a:latin typeface="Cambria Math" panose="02040503050406030204" pitchFamily="18" charset="0"/>
                            <a:ea typeface="Cambria Math" panose="02040503050406030204" pitchFamily="18" charset="0"/>
                          </a:rPr>
                          <m:t>𝒎𝒈</m:t>
                        </m:r>
                      </m:num>
                      <m:den>
                        <m:r>
                          <a:rPr lang="cs-CZ" b="1" i="1" smtClean="0">
                            <a:latin typeface="Cambria Math" panose="02040503050406030204" pitchFamily="18" charset="0"/>
                            <a:ea typeface="Cambria Math" panose="02040503050406030204" pitchFamily="18" charset="0"/>
                          </a:rPr>
                          <m:t>𝟐</m:t>
                        </m:r>
                        <m:r>
                          <a:rPr lang="cs-CZ" b="1" i="1" smtClean="0">
                            <a:latin typeface="Cambria Math" panose="02040503050406030204" pitchFamily="18" charset="0"/>
                            <a:ea typeface="Cambria Math" panose="02040503050406030204" pitchFamily="18" charset="0"/>
                          </a:rPr>
                          <m:t>𝒍</m:t>
                        </m:r>
                      </m:den>
                    </m:f>
                    <m:r>
                      <a:rPr lang="cs-CZ" b="1"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𝜎</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320∙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∙10</m:t>
                        </m:r>
                      </m:num>
                      <m:den>
                        <m:r>
                          <a:rPr lang="cs-CZ" b="0" i="1" smtClean="0">
                            <a:latin typeface="Cambria Math" panose="02040503050406030204" pitchFamily="18" charset="0"/>
                            <a:ea typeface="Cambria Math" panose="02040503050406030204" pitchFamily="18" charset="0"/>
                          </a:rPr>
                          <m:t>2∙40∙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den>
                    </m:f>
                    <m:r>
                      <m:rPr>
                        <m:sty m:val="p"/>
                      </m:rPr>
                      <a:rPr lang="cs-CZ" b="0" i="0" smtClean="0">
                        <a:latin typeface="Cambria Math" panose="02040503050406030204" pitchFamily="18" charset="0"/>
                        <a:ea typeface="Cambria Math" panose="02040503050406030204" pitchFamily="18" charset="0"/>
                      </a:rPr>
                      <m:t>N</m:t>
                    </m:r>
                    <m:r>
                      <a:rPr lang="cs-CZ" b="0" i="0"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0"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=0,04 </m:t>
                    </m:r>
                    <m:r>
                      <m:rPr>
                        <m:sty m:val="p"/>
                      </m:rPr>
                      <a:rPr lang="cs-CZ" b="0" i="0" smtClean="0">
                        <a:latin typeface="Cambria Math" panose="02040503050406030204" pitchFamily="18" charset="0"/>
                        <a:ea typeface="Cambria Math" panose="02040503050406030204" pitchFamily="18" charset="0"/>
                      </a:rPr>
                      <m:t>N</m:t>
                    </m:r>
                    <m:r>
                      <a:rPr lang="cs-CZ" b="0" i="0"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0"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𝟒𝟎</m:t>
                    </m:r>
                    <m:r>
                      <a:rPr lang="cs-CZ" b="1" i="1" smtClean="0">
                        <a:latin typeface="Cambria Math" panose="02040503050406030204" pitchFamily="18" charset="0"/>
                        <a:ea typeface="Cambria Math" panose="02040503050406030204" pitchFamily="18" charset="0"/>
                      </a:rPr>
                      <m:t> </m:t>
                    </m:r>
                    <m:r>
                      <a:rPr lang="cs-CZ" b="1" i="0" smtClean="0">
                        <a:latin typeface="Cambria Math" panose="02040503050406030204" pitchFamily="18" charset="0"/>
                        <a:ea typeface="Cambria Math" panose="02040503050406030204" pitchFamily="18" charset="0"/>
                      </a:rPr>
                      <m:t>𝐦𝐍</m:t>
                    </m:r>
                    <m:r>
                      <a:rPr lang="cs-CZ" b="1" i="0" smtClean="0">
                        <a:latin typeface="Cambria Math" panose="02040503050406030204" pitchFamily="18" charset="0"/>
                        <a:ea typeface="Cambria Math" panose="02040503050406030204" pitchFamily="18" charset="0"/>
                      </a:rPr>
                      <m:t>∙</m:t>
                    </m:r>
                    <m:sSup>
                      <m:sSupPr>
                        <m:ctrlPr>
                          <a:rPr lang="cs-CZ" b="1" i="1" smtClean="0">
                            <a:latin typeface="Cambria Math" panose="02040503050406030204" pitchFamily="18" charset="0"/>
                            <a:ea typeface="Cambria Math" panose="02040503050406030204" pitchFamily="18" charset="0"/>
                          </a:rPr>
                        </m:ctrlPr>
                      </m:sSupPr>
                      <m:e>
                        <m:r>
                          <a:rPr lang="cs-CZ" b="1" i="0" smtClean="0">
                            <a:latin typeface="Cambria Math" panose="02040503050406030204" pitchFamily="18" charset="0"/>
                            <a:ea typeface="Cambria Math" panose="02040503050406030204" pitchFamily="18" charset="0"/>
                          </a:rPr>
                          <m:t>𝐦</m:t>
                        </m:r>
                      </m:e>
                      <m:sup>
                        <m:r>
                          <a:rPr lang="cs-CZ" b="1" i="0" smtClean="0">
                            <a:latin typeface="Cambria Math" panose="02040503050406030204" pitchFamily="18" charset="0"/>
                            <a:ea typeface="Cambria Math" panose="02040503050406030204" pitchFamily="18" charset="0"/>
                          </a:rPr>
                          <m:t>−</m:t>
                        </m:r>
                        <m:r>
                          <a:rPr lang="cs-CZ" b="1" i="0" smtClean="0">
                            <a:latin typeface="Cambria Math" panose="02040503050406030204" pitchFamily="18" charset="0"/>
                            <a:ea typeface="Cambria Math" panose="02040503050406030204" pitchFamily="18" charset="0"/>
                          </a:rPr>
                          <m:t>𝟏</m:t>
                        </m:r>
                      </m:sup>
                    </m:sSup>
                  </m:oMath>
                </a14:m>
                <a:r>
                  <a:rPr lang="cs-CZ" dirty="0"/>
                  <a:t> </a:t>
                </a:r>
              </a:p>
            </p:txBody>
          </p:sp>
        </mc:Choice>
        <mc:Fallback xmlns="">
          <p:sp>
            <p:nvSpPr>
              <p:cNvPr id="8" name="TextovéPole 7"/>
              <p:cNvSpPr txBox="1">
                <a:spLocks noRot="1" noChangeAspect="1" noMove="1" noResize="1" noEditPoints="1" noAdjustHandles="1" noChangeArrowheads="1" noChangeShapeType="1" noTextEdit="1"/>
              </p:cNvSpPr>
              <p:nvPr/>
            </p:nvSpPr>
            <p:spPr>
              <a:xfrm>
                <a:off x="374469" y="4005938"/>
                <a:ext cx="10572205" cy="1808380"/>
              </a:xfrm>
              <a:prstGeom prst="rect">
                <a:avLst/>
              </a:prstGeom>
              <a:blipFill>
                <a:blip r:embed="rId4"/>
                <a:stretch>
                  <a:fillRect l="-461" t="-1684" r="-58"/>
                </a:stretch>
              </a:blipFill>
            </p:spPr>
            <p:txBody>
              <a:bodyPr/>
              <a:lstStyle/>
              <a:p>
                <a:r>
                  <a:rPr lang="cs-CZ">
                    <a:noFill/>
                  </a:rPr>
                  <a:t> </a:t>
                </a:r>
              </a:p>
            </p:txBody>
          </p:sp>
        </mc:Fallback>
      </mc:AlternateContent>
      <p:sp>
        <p:nvSpPr>
          <p:cNvPr id="9" name="TextovéPole 8"/>
          <p:cNvSpPr txBox="1"/>
          <p:nvPr/>
        </p:nvSpPr>
        <p:spPr>
          <a:xfrm>
            <a:off x="766354" y="2743199"/>
            <a:ext cx="296092" cy="374469"/>
          </a:xfrm>
          <a:prstGeom prst="rect">
            <a:avLst/>
          </a:prstGeom>
          <a:noFill/>
        </p:spPr>
        <p:txBody>
          <a:bodyPr wrap="square" rtlCol="0">
            <a:spAutoFit/>
          </a:bodyPr>
          <a:lstStyle/>
          <a:p>
            <a:r>
              <a:rPr lang="cs-CZ" dirty="0"/>
              <a:t>A</a:t>
            </a:r>
          </a:p>
        </p:txBody>
      </p:sp>
      <p:sp>
        <p:nvSpPr>
          <p:cNvPr id="10" name="TextovéPole 9"/>
          <p:cNvSpPr txBox="1"/>
          <p:nvPr/>
        </p:nvSpPr>
        <p:spPr>
          <a:xfrm>
            <a:off x="2566582" y="2759858"/>
            <a:ext cx="296092" cy="374469"/>
          </a:xfrm>
          <a:prstGeom prst="rect">
            <a:avLst/>
          </a:prstGeom>
          <a:noFill/>
        </p:spPr>
        <p:txBody>
          <a:bodyPr wrap="square" rtlCol="0">
            <a:spAutoFit/>
          </a:bodyPr>
          <a:lstStyle/>
          <a:p>
            <a:r>
              <a:rPr lang="cs-CZ" dirty="0"/>
              <a:t>B</a:t>
            </a:r>
          </a:p>
        </p:txBody>
      </p:sp>
      <p:sp>
        <p:nvSpPr>
          <p:cNvPr id="11" name="TextovéPole 10"/>
          <p:cNvSpPr txBox="1"/>
          <p:nvPr/>
        </p:nvSpPr>
        <p:spPr>
          <a:xfrm>
            <a:off x="374469" y="6130834"/>
            <a:ext cx="11051177" cy="646331"/>
          </a:xfrm>
          <a:prstGeom prst="rect">
            <a:avLst/>
          </a:prstGeom>
          <a:noFill/>
        </p:spPr>
        <p:txBody>
          <a:bodyPr wrap="square" rtlCol="0">
            <a:spAutoFit/>
          </a:bodyPr>
          <a:lstStyle/>
          <a:p>
            <a:r>
              <a:rPr lang="cs-CZ" b="1" dirty="0"/>
              <a:t>Na pohyblivou příčku působí povrchová síla o velikosti 1,6 </a:t>
            </a:r>
            <a:r>
              <a:rPr lang="cs-CZ" b="1" dirty="0" err="1"/>
              <a:t>mN.</a:t>
            </a:r>
            <a:r>
              <a:rPr lang="cs-CZ" b="1" dirty="0"/>
              <a:t> Povrchové napětí mýdlového roztoku ve vodě ve styku se vzduchem je 40 mN.m</a:t>
            </a:r>
            <a:r>
              <a:rPr lang="cs-CZ" b="1" baseline="30000" dirty="0"/>
              <a:t>-1.</a:t>
            </a:r>
          </a:p>
        </p:txBody>
      </p:sp>
      <p:sp>
        <p:nvSpPr>
          <p:cNvPr id="12" name="TextovéPole 11">
            <a:extLst>
              <a:ext uri="{FF2B5EF4-FFF2-40B4-BE49-F238E27FC236}">
                <a16:creationId xmlns:a16="http://schemas.microsoft.com/office/drawing/2014/main" id="{E3322C85-D37B-4DBD-33A9-A96422A0FA43}"/>
              </a:ext>
            </a:extLst>
          </p:cNvPr>
          <p:cNvSpPr txBox="1"/>
          <p:nvPr/>
        </p:nvSpPr>
        <p:spPr>
          <a:xfrm>
            <a:off x="609221" y="364142"/>
            <a:ext cx="906449" cy="369332"/>
          </a:xfrm>
          <a:prstGeom prst="rect">
            <a:avLst/>
          </a:prstGeom>
          <a:noFill/>
        </p:spPr>
        <p:txBody>
          <a:bodyPr wrap="square" rtlCol="0">
            <a:spAutoFit/>
          </a:bodyPr>
          <a:lstStyle/>
          <a:p>
            <a:r>
              <a:rPr lang="cs-CZ" b="1" dirty="0"/>
              <a:t>Příklad:</a:t>
            </a:r>
          </a:p>
        </p:txBody>
      </p:sp>
      <p:sp>
        <p:nvSpPr>
          <p:cNvPr id="17" name="Ovál 16">
            <a:extLst>
              <a:ext uri="{FF2B5EF4-FFF2-40B4-BE49-F238E27FC236}">
                <a16:creationId xmlns:a16="http://schemas.microsoft.com/office/drawing/2014/main" id="{0085DD7F-D5EA-6EA4-426D-747E793C19F0}"/>
              </a:ext>
            </a:extLst>
          </p:cNvPr>
          <p:cNvSpPr/>
          <p:nvPr/>
        </p:nvSpPr>
        <p:spPr>
          <a:xfrm>
            <a:off x="3200863" y="1425819"/>
            <a:ext cx="273308" cy="25718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vál 17">
            <a:extLst>
              <a:ext uri="{FF2B5EF4-FFF2-40B4-BE49-F238E27FC236}">
                <a16:creationId xmlns:a16="http://schemas.microsoft.com/office/drawing/2014/main" id="{E95D3BA2-5D63-82F4-EDE3-D9E36A6CEBE3}"/>
              </a:ext>
            </a:extLst>
          </p:cNvPr>
          <p:cNvSpPr/>
          <p:nvPr/>
        </p:nvSpPr>
        <p:spPr>
          <a:xfrm>
            <a:off x="3200863" y="2687061"/>
            <a:ext cx="273308" cy="25718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9" name="Přímá spojnice 18">
            <a:extLst>
              <a:ext uri="{FF2B5EF4-FFF2-40B4-BE49-F238E27FC236}">
                <a16:creationId xmlns:a16="http://schemas.microsoft.com/office/drawing/2014/main" id="{C9B11325-F0E1-F88D-947F-EA3A82CA1B2C}"/>
              </a:ext>
            </a:extLst>
          </p:cNvPr>
          <p:cNvCxnSpPr>
            <a:stCxn id="17" idx="2"/>
            <a:endCxn id="18" idx="2"/>
          </p:cNvCxnSpPr>
          <p:nvPr/>
        </p:nvCxnSpPr>
        <p:spPr>
          <a:xfrm>
            <a:off x="3200863" y="1554414"/>
            <a:ext cx="0" cy="12612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Přímá spojnice 19">
            <a:extLst>
              <a:ext uri="{FF2B5EF4-FFF2-40B4-BE49-F238E27FC236}">
                <a16:creationId xmlns:a16="http://schemas.microsoft.com/office/drawing/2014/main" id="{ACA40CED-CF6C-942C-31CE-12EF0D7B8471}"/>
              </a:ext>
            </a:extLst>
          </p:cNvPr>
          <p:cNvCxnSpPr/>
          <p:nvPr/>
        </p:nvCxnSpPr>
        <p:spPr>
          <a:xfrm>
            <a:off x="3474171" y="1514391"/>
            <a:ext cx="0" cy="12612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Přímá spojnice se šipkou 20">
            <a:extLst>
              <a:ext uri="{FF2B5EF4-FFF2-40B4-BE49-F238E27FC236}">
                <a16:creationId xmlns:a16="http://schemas.microsoft.com/office/drawing/2014/main" id="{3AB40E3C-C7F1-B822-6076-BC5291D4548C}"/>
              </a:ext>
            </a:extLst>
          </p:cNvPr>
          <p:cNvCxnSpPr>
            <a:cxnSpLocks/>
          </p:cNvCxnSpPr>
          <p:nvPr/>
        </p:nvCxnSpPr>
        <p:spPr>
          <a:xfrm flipH="1" flipV="1">
            <a:off x="3479699" y="2273607"/>
            <a:ext cx="1" cy="502026"/>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TextovéPole 21">
                <a:extLst>
                  <a:ext uri="{FF2B5EF4-FFF2-40B4-BE49-F238E27FC236}">
                    <a16:creationId xmlns:a16="http://schemas.microsoft.com/office/drawing/2014/main" id="{A1783742-A40B-3BA6-2039-F694D78A889B}"/>
                  </a:ext>
                </a:extLst>
              </p:cNvPr>
              <p:cNvSpPr txBox="1"/>
              <p:nvPr/>
            </p:nvSpPr>
            <p:spPr>
              <a:xfrm>
                <a:off x="3512890" y="2042863"/>
                <a:ext cx="21968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dirty="0" smtClean="0">
                          <a:latin typeface="Cambria Math" panose="02040503050406030204" pitchFamily="18" charset="0"/>
                        </a:rPr>
                        <m:t>𝑭</m:t>
                      </m:r>
                    </m:oMath>
                  </m:oMathPara>
                </a14:m>
                <a:endParaRPr lang="cs-CZ" b="1" dirty="0"/>
              </a:p>
            </p:txBody>
          </p:sp>
        </mc:Choice>
        <mc:Fallback xmlns="">
          <p:sp>
            <p:nvSpPr>
              <p:cNvPr id="22" name="TextovéPole 21">
                <a:extLst>
                  <a:ext uri="{FF2B5EF4-FFF2-40B4-BE49-F238E27FC236}">
                    <a16:creationId xmlns:a16="http://schemas.microsoft.com/office/drawing/2014/main" id="{A1783742-A40B-3BA6-2039-F694D78A889B}"/>
                  </a:ext>
                </a:extLst>
              </p:cNvPr>
              <p:cNvSpPr txBox="1">
                <a:spLocks noRot="1" noChangeAspect="1" noMove="1" noResize="1" noEditPoints="1" noAdjustHandles="1" noChangeArrowheads="1" noChangeShapeType="1" noTextEdit="1"/>
              </p:cNvSpPr>
              <p:nvPr/>
            </p:nvSpPr>
            <p:spPr>
              <a:xfrm>
                <a:off x="3512890" y="2042863"/>
                <a:ext cx="219686" cy="369332"/>
              </a:xfrm>
              <a:prstGeom prst="rect">
                <a:avLst/>
              </a:prstGeom>
              <a:blipFill>
                <a:blip r:embed="rId5"/>
                <a:stretch>
                  <a:fillRect r="-47222"/>
                </a:stretch>
              </a:blipFill>
            </p:spPr>
            <p:txBody>
              <a:bodyPr/>
              <a:lstStyle/>
              <a:p>
                <a:r>
                  <a:rPr lang="cs-CZ">
                    <a:noFill/>
                  </a:rPr>
                  <a:t> </a:t>
                </a:r>
              </a:p>
            </p:txBody>
          </p:sp>
        </mc:Fallback>
      </mc:AlternateContent>
      <p:cxnSp>
        <p:nvCxnSpPr>
          <p:cNvPr id="23" name="Přímá spojnice se šipkou 22">
            <a:extLst>
              <a:ext uri="{FF2B5EF4-FFF2-40B4-BE49-F238E27FC236}">
                <a16:creationId xmlns:a16="http://schemas.microsoft.com/office/drawing/2014/main" id="{D5E32C38-FD60-571B-799E-036E3B3DA3AA}"/>
              </a:ext>
            </a:extLst>
          </p:cNvPr>
          <p:cNvCxnSpPr/>
          <p:nvPr/>
        </p:nvCxnSpPr>
        <p:spPr>
          <a:xfrm flipH="1" flipV="1">
            <a:off x="3196792" y="2273607"/>
            <a:ext cx="1" cy="502026"/>
          </a:xfrm>
          <a:prstGeom prst="straightConnector1">
            <a:avLst/>
          </a:prstGeom>
          <a:ln w="571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4" name="TextovéPole 23">
            <a:extLst>
              <a:ext uri="{FF2B5EF4-FFF2-40B4-BE49-F238E27FC236}">
                <a16:creationId xmlns:a16="http://schemas.microsoft.com/office/drawing/2014/main" id="{BF1FBE4D-3AA7-CA9E-833A-D37DF9BE6D53}"/>
              </a:ext>
            </a:extLst>
          </p:cNvPr>
          <p:cNvSpPr txBox="1"/>
          <p:nvPr/>
        </p:nvSpPr>
        <p:spPr>
          <a:xfrm>
            <a:off x="6953304" y="2347741"/>
            <a:ext cx="285827" cy="369332"/>
          </a:xfrm>
          <a:prstGeom prst="rect">
            <a:avLst/>
          </a:prstGeom>
          <a:noFill/>
        </p:spPr>
        <p:txBody>
          <a:bodyPr wrap="square" rtlCol="0">
            <a:spAutoFit/>
          </a:bodyPr>
          <a:lstStyle/>
          <a:p>
            <a:r>
              <a:rPr lang="cs-CZ" dirty="0"/>
              <a:t>P</a:t>
            </a:r>
          </a:p>
        </p:txBody>
      </p:sp>
      <mc:AlternateContent xmlns:mc="http://schemas.openxmlformats.org/markup-compatibility/2006" xmlns:a14="http://schemas.microsoft.com/office/drawing/2010/main">
        <mc:Choice Requires="a14">
          <p:sp>
            <p:nvSpPr>
              <p:cNvPr id="27" name="TextovéPole 26">
                <a:extLst>
                  <a:ext uri="{FF2B5EF4-FFF2-40B4-BE49-F238E27FC236}">
                    <a16:creationId xmlns:a16="http://schemas.microsoft.com/office/drawing/2014/main" id="{C6BCE65E-D933-0E13-4FBF-587208DB6F5F}"/>
                  </a:ext>
                </a:extLst>
              </p:cNvPr>
              <p:cNvSpPr txBox="1"/>
              <p:nvPr/>
            </p:nvSpPr>
            <p:spPr>
              <a:xfrm>
                <a:off x="2876221" y="2035403"/>
                <a:ext cx="21968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dirty="0" smtClean="0">
                          <a:latin typeface="Cambria Math" panose="02040503050406030204" pitchFamily="18" charset="0"/>
                        </a:rPr>
                        <m:t>𝑭</m:t>
                      </m:r>
                    </m:oMath>
                  </m:oMathPara>
                </a14:m>
                <a:endParaRPr lang="cs-CZ" b="1" dirty="0"/>
              </a:p>
            </p:txBody>
          </p:sp>
        </mc:Choice>
        <mc:Fallback xmlns="">
          <p:sp>
            <p:nvSpPr>
              <p:cNvPr id="27" name="TextovéPole 26">
                <a:extLst>
                  <a:ext uri="{FF2B5EF4-FFF2-40B4-BE49-F238E27FC236}">
                    <a16:creationId xmlns:a16="http://schemas.microsoft.com/office/drawing/2014/main" id="{C6BCE65E-D933-0E13-4FBF-587208DB6F5F}"/>
                  </a:ext>
                </a:extLst>
              </p:cNvPr>
              <p:cNvSpPr txBox="1">
                <a:spLocks noRot="1" noChangeAspect="1" noMove="1" noResize="1" noEditPoints="1" noAdjustHandles="1" noChangeArrowheads="1" noChangeShapeType="1" noTextEdit="1"/>
              </p:cNvSpPr>
              <p:nvPr/>
            </p:nvSpPr>
            <p:spPr>
              <a:xfrm>
                <a:off x="2876221" y="2035403"/>
                <a:ext cx="219686" cy="369332"/>
              </a:xfrm>
              <a:prstGeom prst="rect">
                <a:avLst/>
              </a:prstGeom>
              <a:blipFill>
                <a:blip r:embed="rId6"/>
                <a:stretch>
                  <a:fillRect r="-44444"/>
                </a:stretch>
              </a:blipFill>
            </p:spPr>
            <p:txBody>
              <a:bodyPr/>
              <a:lstStyle/>
              <a:p>
                <a:r>
                  <a:rPr lang="cs-CZ">
                    <a:noFill/>
                  </a:rPr>
                  <a:t> </a:t>
                </a:r>
              </a:p>
            </p:txBody>
          </p:sp>
        </mc:Fallback>
      </mc:AlternateContent>
    </p:spTree>
    <p:extLst>
      <p:ext uri="{BB962C8B-B14F-4D97-AF65-F5344CB8AC3E}">
        <p14:creationId xmlns:p14="http://schemas.microsoft.com/office/powerpoint/2010/main" val="168603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541C20-96D6-44A8-4352-8EB1B14C065C}"/>
              </a:ext>
            </a:extLst>
          </p:cNvPr>
          <p:cNvSpPr>
            <a:spLocks noGrp="1"/>
          </p:cNvSpPr>
          <p:nvPr>
            <p:ph type="title"/>
          </p:nvPr>
        </p:nvSpPr>
        <p:spPr>
          <a:xfrm>
            <a:off x="480391" y="428736"/>
            <a:ext cx="4846983" cy="398200"/>
          </a:xfrm>
        </p:spPr>
        <p:txBody>
          <a:bodyPr/>
          <a:lstStyle/>
          <a:p>
            <a:r>
              <a:rPr lang="cs-CZ" sz="2200" b="1" dirty="0"/>
              <a:t>Jevy na rozhraní pevného tělesa a kapaliny</a:t>
            </a:r>
          </a:p>
        </p:txBody>
      </p:sp>
      <p:sp>
        <p:nvSpPr>
          <p:cNvPr id="3" name="TextovéPole 2">
            <a:extLst>
              <a:ext uri="{FF2B5EF4-FFF2-40B4-BE49-F238E27FC236}">
                <a16:creationId xmlns:a16="http://schemas.microsoft.com/office/drawing/2014/main" id="{26DE1D1F-D767-BA25-027C-BC3347549F88}"/>
              </a:ext>
            </a:extLst>
          </p:cNvPr>
          <p:cNvSpPr txBox="1"/>
          <p:nvPr/>
        </p:nvSpPr>
        <p:spPr>
          <a:xfrm>
            <a:off x="3188474" y="1359742"/>
            <a:ext cx="8062622" cy="923330"/>
          </a:xfrm>
          <a:prstGeom prst="rect">
            <a:avLst/>
          </a:prstGeom>
          <a:noFill/>
        </p:spPr>
        <p:txBody>
          <a:bodyPr wrap="square" rtlCol="0">
            <a:spAutoFit/>
          </a:bodyPr>
          <a:lstStyle/>
          <a:p>
            <a:r>
              <a:rPr lang="cs-CZ" dirty="0"/>
              <a:t>Nalijeme-li do čisté sklenice vodu, pozorujeme u stěny dutý povrch. Dutý povrch vytváří také líh ve skleněné nádobě nebo rtuť v nádobě měděné. V těchto případech říkáme, že </a:t>
            </a:r>
            <a:r>
              <a:rPr lang="cs-CZ" b="1" dirty="0"/>
              <a:t>kapalina smáčí stěny nádoby</a:t>
            </a:r>
            <a:r>
              <a:rPr lang="cs-CZ" dirty="0"/>
              <a:t>. </a:t>
            </a:r>
          </a:p>
        </p:txBody>
      </p:sp>
      <p:pic>
        <p:nvPicPr>
          <p:cNvPr id="4" name="Obrázek 3">
            <a:extLst>
              <a:ext uri="{FF2B5EF4-FFF2-40B4-BE49-F238E27FC236}">
                <a16:creationId xmlns:a16="http://schemas.microsoft.com/office/drawing/2014/main" id="{DEF2723A-A243-0BE0-AED8-94276E38DC57}"/>
              </a:ext>
            </a:extLst>
          </p:cNvPr>
          <p:cNvPicPr>
            <a:picLocks noChangeAspect="1"/>
          </p:cNvPicPr>
          <p:nvPr/>
        </p:nvPicPr>
        <p:blipFill rotWithShape="1">
          <a:blip r:embed="rId2">
            <a:extLst>
              <a:ext uri="{28A0092B-C50C-407E-A947-70E740481C1C}">
                <a14:useLocalDpi xmlns:a14="http://schemas.microsoft.com/office/drawing/2010/main" val="0"/>
              </a:ext>
            </a:extLst>
          </a:blip>
          <a:srcRect l="52513" t="3004" r="11663" b="62703"/>
          <a:stretch>
            <a:fillRect/>
          </a:stretch>
        </p:blipFill>
        <p:spPr>
          <a:xfrm>
            <a:off x="480391" y="876632"/>
            <a:ext cx="2631881" cy="1889551"/>
          </a:xfrm>
          <a:prstGeom prst="rect">
            <a:avLst/>
          </a:prstGeom>
        </p:spPr>
      </p:pic>
      <p:pic>
        <p:nvPicPr>
          <p:cNvPr id="5" name="Obrázek 4">
            <a:extLst>
              <a:ext uri="{FF2B5EF4-FFF2-40B4-BE49-F238E27FC236}">
                <a16:creationId xmlns:a16="http://schemas.microsoft.com/office/drawing/2014/main" id="{0F334294-C334-E85A-0C0C-6C411C6DC9FA}"/>
              </a:ext>
            </a:extLst>
          </p:cNvPr>
          <p:cNvPicPr>
            <a:picLocks noChangeAspect="1"/>
          </p:cNvPicPr>
          <p:nvPr/>
        </p:nvPicPr>
        <p:blipFill rotWithShape="1">
          <a:blip r:embed="rId2">
            <a:extLst>
              <a:ext uri="{28A0092B-C50C-407E-A947-70E740481C1C}">
                <a14:useLocalDpi xmlns:a14="http://schemas.microsoft.com/office/drawing/2010/main" val="0"/>
              </a:ext>
            </a:extLst>
          </a:blip>
          <a:srcRect l="12036" t="3004" r="53115" b="62703"/>
          <a:stretch>
            <a:fillRect/>
          </a:stretch>
        </p:blipFill>
        <p:spPr>
          <a:xfrm>
            <a:off x="480672" y="3469629"/>
            <a:ext cx="2631600" cy="1942156"/>
          </a:xfrm>
          <a:prstGeom prst="rect">
            <a:avLst/>
          </a:prstGeom>
        </p:spPr>
      </p:pic>
      <p:sp>
        <p:nvSpPr>
          <p:cNvPr id="6" name="TextovéPole 5">
            <a:extLst>
              <a:ext uri="{FF2B5EF4-FFF2-40B4-BE49-F238E27FC236}">
                <a16:creationId xmlns:a16="http://schemas.microsoft.com/office/drawing/2014/main" id="{2C61DCBD-8D65-D3DA-6864-BF7CDCA6984D}"/>
              </a:ext>
            </a:extLst>
          </p:cNvPr>
          <p:cNvSpPr txBox="1"/>
          <p:nvPr/>
        </p:nvSpPr>
        <p:spPr>
          <a:xfrm>
            <a:off x="3283889" y="4117541"/>
            <a:ext cx="8523798" cy="646331"/>
          </a:xfrm>
          <a:prstGeom prst="rect">
            <a:avLst/>
          </a:prstGeom>
          <a:noFill/>
        </p:spPr>
        <p:txBody>
          <a:bodyPr wrap="square" rtlCol="0">
            <a:spAutoFit/>
          </a:bodyPr>
          <a:lstStyle/>
          <a:p>
            <a:r>
              <a:rPr lang="cs-CZ" dirty="0"/>
              <a:t>Nalijeme-li do čisté sklenice rtuť, je u stěny zakřivena vypukle. Podobně se ve sklenici chová roztavený vosk. V těchto případech </a:t>
            </a:r>
            <a:r>
              <a:rPr lang="cs-CZ" b="1" dirty="0"/>
              <a:t>kapalina nesmáčí stěny nádoby.</a:t>
            </a:r>
            <a:endParaRPr lang="cs-CZ" dirty="0"/>
          </a:p>
        </p:txBody>
      </p:sp>
      <p:sp>
        <p:nvSpPr>
          <p:cNvPr id="7" name="TextovéPole 6">
            <a:extLst>
              <a:ext uri="{FF2B5EF4-FFF2-40B4-BE49-F238E27FC236}">
                <a16:creationId xmlns:a16="http://schemas.microsoft.com/office/drawing/2014/main" id="{497F777F-E6D1-765E-83B3-6B830D84B80B}"/>
              </a:ext>
            </a:extLst>
          </p:cNvPr>
          <p:cNvSpPr txBox="1"/>
          <p:nvPr/>
        </p:nvSpPr>
        <p:spPr>
          <a:xfrm>
            <a:off x="940904" y="1359742"/>
            <a:ext cx="874644" cy="261610"/>
          </a:xfrm>
          <a:prstGeom prst="rect">
            <a:avLst/>
          </a:prstGeom>
          <a:noFill/>
        </p:spPr>
        <p:txBody>
          <a:bodyPr wrap="square" rtlCol="0">
            <a:spAutoFit/>
          </a:bodyPr>
          <a:lstStyle/>
          <a:p>
            <a:r>
              <a:rPr lang="cs-CZ" sz="1100" dirty="0"/>
              <a:t>Dutý povrch</a:t>
            </a:r>
          </a:p>
        </p:txBody>
      </p:sp>
      <p:sp>
        <p:nvSpPr>
          <p:cNvPr id="8" name="TextovéPole 7">
            <a:extLst>
              <a:ext uri="{FF2B5EF4-FFF2-40B4-BE49-F238E27FC236}">
                <a16:creationId xmlns:a16="http://schemas.microsoft.com/office/drawing/2014/main" id="{843F4091-19D6-8DF5-607F-6F2B6DFDD61C}"/>
              </a:ext>
            </a:extLst>
          </p:cNvPr>
          <p:cNvSpPr txBox="1"/>
          <p:nvPr/>
        </p:nvSpPr>
        <p:spPr>
          <a:xfrm>
            <a:off x="1139687" y="3928013"/>
            <a:ext cx="1054873" cy="261610"/>
          </a:xfrm>
          <a:prstGeom prst="rect">
            <a:avLst/>
          </a:prstGeom>
          <a:noFill/>
        </p:spPr>
        <p:txBody>
          <a:bodyPr wrap="square" rtlCol="0">
            <a:spAutoFit/>
          </a:bodyPr>
          <a:lstStyle/>
          <a:p>
            <a:r>
              <a:rPr lang="cs-CZ" sz="1100" dirty="0"/>
              <a:t>Vypuklý povrch</a:t>
            </a:r>
          </a:p>
        </p:txBody>
      </p:sp>
    </p:spTree>
    <p:extLst>
      <p:ext uri="{BB962C8B-B14F-4D97-AF65-F5344CB8AC3E}">
        <p14:creationId xmlns:p14="http://schemas.microsoft.com/office/powerpoint/2010/main" val="258330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7662F8E-BB43-4A33-5F15-0BE7512DBE91}"/>
              </a:ext>
            </a:extLst>
          </p:cNvPr>
          <p:cNvSpPr txBox="1">
            <a:spLocks/>
          </p:cNvSpPr>
          <p:nvPr/>
        </p:nvSpPr>
        <p:spPr>
          <a:xfrm>
            <a:off x="480392" y="428736"/>
            <a:ext cx="4441466" cy="3982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200" b="1" dirty="0"/>
              <a:t>Zakřivení povrchu kapaliny - vysvětlení</a:t>
            </a:r>
          </a:p>
        </p:txBody>
      </p:sp>
      <p:pic>
        <p:nvPicPr>
          <p:cNvPr id="4" name="Obrázek 3">
            <a:extLst>
              <a:ext uri="{FF2B5EF4-FFF2-40B4-BE49-F238E27FC236}">
                <a16:creationId xmlns:a16="http://schemas.microsoft.com/office/drawing/2014/main" id="{9F29B5AD-2358-0548-5CA8-BB1448FFA5DE}"/>
              </a:ext>
            </a:extLst>
          </p:cNvPr>
          <p:cNvPicPr>
            <a:picLocks noChangeAspect="1"/>
          </p:cNvPicPr>
          <p:nvPr/>
        </p:nvPicPr>
        <p:blipFill>
          <a:blip r:embed="rId2">
            <a:extLst>
              <a:ext uri="{28A0092B-C50C-407E-A947-70E740481C1C}">
                <a14:useLocalDpi xmlns:a14="http://schemas.microsoft.com/office/drawing/2010/main" val="0"/>
              </a:ext>
            </a:extLst>
          </a:blip>
          <a:srcRect l="59412"/>
          <a:stretch>
            <a:fillRect/>
          </a:stretch>
        </p:blipFill>
        <p:spPr>
          <a:xfrm>
            <a:off x="480392" y="4278631"/>
            <a:ext cx="2587213" cy="2188265"/>
          </a:xfrm>
          <a:prstGeom prst="rect">
            <a:avLst/>
          </a:prstGeom>
        </p:spPr>
      </p:pic>
      <p:sp>
        <p:nvSpPr>
          <p:cNvPr id="5" name="TextovéPole 4">
            <a:extLst>
              <a:ext uri="{FF2B5EF4-FFF2-40B4-BE49-F238E27FC236}">
                <a16:creationId xmlns:a16="http://schemas.microsoft.com/office/drawing/2014/main" id="{06FF9446-EFBD-1B34-7A31-656CCE32355D}"/>
              </a:ext>
            </a:extLst>
          </p:cNvPr>
          <p:cNvSpPr txBox="1"/>
          <p:nvPr/>
        </p:nvSpPr>
        <p:spPr>
          <a:xfrm>
            <a:off x="580445" y="922351"/>
            <a:ext cx="11139778" cy="369332"/>
          </a:xfrm>
          <a:prstGeom prst="rect">
            <a:avLst/>
          </a:prstGeom>
          <a:noFill/>
        </p:spPr>
        <p:txBody>
          <a:bodyPr wrap="square" rtlCol="0">
            <a:spAutoFit/>
          </a:bodyPr>
          <a:lstStyle/>
          <a:p>
            <a:r>
              <a:rPr lang="cs-CZ" dirty="0"/>
              <a:t>Znázorníme sféru molekulového působení pro molekulu kapaliny ležící na rozhraní kapaliny, stěny nádoby a vzduchu.</a:t>
            </a:r>
          </a:p>
        </p:txBody>
      </p:sp>
      <p:pic>
        <p:nvPicPr>
          <p:cNvPr id="6" name="Obrázek 5">
            <a:extLst>
              <a:ext uri="{FF2B5EF4-FFF2-40B4-BE49-F238E27FC236}">
                <a16:creationId xmlns:a16="http://schemas.microsoft.com/office/drawing/2014/main" id="{63C1AA89-6A41-379A-3BC3-703C28E7FEF8}"/>
              </a:ext>
            </a:extLst>
          </p:cNvPr>
          <p:cNvPicPr>
            <a:picLocks noChangeAspect="1"/>
          </p:cNvPicPr>
          <p:nvPr/>
        </p:nvPicPr>
        <p:blipFill>
          <a:blip r:embed="rId2">
            <a:extLst>
              <a:ext uri="{28A0092B-C50C-407E-A947-70E740481C1C}">
                <a14:useLocalDpi xmlns:a14="http://schemas.microsoft.com/office/drawing/2010/main" val="0"/>
              </a:ext>
            </a:extLst>
          </a:blip>
          <a:srcRect r="51940"/>
          <a:stretch>
            <a:fillRect/>
          </a:stretch>
        </p:blipFill>
        <p:spPr>
          <a:xfrm>
            <a:off x="395314" y="1461383"/>
            <a:ext cx="3063504" cy="2188265"/>
          </a:xfrm>
          <a:prstGeom prst="rect">
            <a:avLst/>
          </a:prstGeom>
        </p:spPr>
      </p:pic>
      <p:sp>
        <p:nvSpPr>
          <p:cNvPr id="7" name="TextovéPole 6">
            <a:extLst>
              <a:ext uri="{FF2B5EF4-FFF2-40B4-BE49-F238E27FC236}">
                <a16:creationId xmlns:a16="http://schemas.microsoft.com/office/drawing/2014/main" id="{FEC594C3-EE38-38FA-9EEE-B39F9FE5A105}"/>
              </a:ext>
            </a:extLst>
          </p:cNvPr>
          <p:cNvSpPr txBox="1"/>
          <p:nvPr/>
        </p:nvSpPr>
        <p:spPr>
          <a:xfrm>
            <a:off x="1828800" y="1461383"/>
            <a:ext cx="1630018" cy="523220"/>
          </a:xfrm>
          <a:prstGeom prst="rect">
            <a:avLst/>
          </a:prstGeom>
          <a:noFill/>
        </p:spPr>
        <p:txBody>
          <a:bodyPr wrap="square" rtlCol="0">
            <a:spAutoFit/>
          </a:bodyPr>
          <a:lstStyle/>
          <a:p>
            <a:r>
              <a:rPr lang="cs-CZ" sz="1400" dirty="0"/>
              <a:t>Sféra molekulového </a:t>
            </a:r>
          </a:p>
          <a:p>
            <a:r>
              <a:rPr lang="cs-CZ" sz="1400" dirty="0"/>
              <a:t>působení</a:t>
            </a:r>
          </a:p>
        </p:txBody>
      </p:sp>
      <p:cxnSp>
        <p:nvCxnSpPr>
          <p:cNvPr id="9" name="Přímá spojnice se šipkou 8">
            <a:extLst>
              <a:ext uri="{FF2B5EF4-FFF2-40B4-BE49-F238E27FC236}">
                <a16:creationId xmlns:a16="http://schemas.microsoft.com/office/drawing/2014/main" id="{EF8375F8-C838-4B19-FAFC-68AAF5AEC968}"/>
              </a:ext>
            </a:extLst>
          </p:cNvPr>
          <p:cNvCxnSpPr>
            <a:cxnSpLocks/>
          </p:cNvCxnSpPr>
          <p:nvPr/>
        </p:nvCxnSpPr>
        <p:spPr>
          <a:xfrm flipH="1">
            <a:off x="1606163" y="1911434"/>
            <a:ext cx="273195" cy="21277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ovéPole 10">
            <a:extLst>
              <a:ext uri="{FF2B5EF4-FFF2-40B4-BE49-F238E27FC236}">
                <a16:creationId xmlns:a16="http://schemas.microsoft.com/office/drawing/2014/main" id="{3C831274-C527-B315-08E4-64262FF06E57}"/>
              </a:ext>
            </a:extLst>
          </p:cNvPr>
          <p:cNvSpPr txBox="1"/>
          <p:nvPr/>
        </p:nvSpPr>
        <p:spPr>
          <a:xfrm>
            <a:off x="1550504" y="4188680"/>
            <a:ext cx="1630018" cy="523220"/>
          </a:xfrm>
          <a:prstGeom prst="rect">
            <a:avLst/>
          </a:prstGeom>
          <a:noFill/>
        </p:spPr>
        <p:txBody>
          <a:bodyPr wrap="square" rtlCol="0">
            <a:spAutoFit/>
          </a:bodyPr>
          <a:lstStyle/>
          <a:p>
            <a:r>
              <a:rPr lang="cs-CZ" sz="1400" dirty="0"/>
              <a:t>Sféra molekulového </a:t>
            </a:r>
          </a:p>
          <a:p>
            <a:r>
              <a:rPr lang="cs-CZ" sz="1400" dirty="0"/>
              <a:t>působení</a:t>
            </a:r>
          </a:p>
        </p:txBody>
      </p:sp>
      <p:cxnSp>
        <p:nvCxnSpPr>
          <p:cNvPr id="12" name="Přímá spojnice se šipkou 11">
            <a:extLst>
              <a:ext uri="{FF2B5EF4-FFF2-40B4-BE49-F238E27FC236}">
                <a16:creationId xmlns:a16="http://schemas.microsoft.com/office/drawing/2014/main" id="{D39FE3EC-67EA-2B02-AD09-0D696CFC45A8}"/>
              </a:ext>
            </a:extLst>
          </p:cNvPr>
          <p:cNvCxnSpPr>
            <a:cxnSpLocks/>
          </p:cNvCxnSpPr>
          <p:nvPr/>
        </p:nvCxnSpPr>
        <p:spPr>
          <a:xfrm flipH="1">
            <a:off x="1327867" y="4638731"/>
            <a:ext cx="273195" cy="21277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ovéPole 12">
                <a:extLst>
                  <a:ext uri="{FF2B5EF4-FFF2-40B4-BE49-F238E27FC236}">
                    <a16:creationId xmlns:a16="http://schemas.microsoft.com/office/drawing/2014/main" id="{B0F89E85-C1F5-2AB1-83D2-323BE269DF88}"/>
                  </a:ext>
                </a:extLst>
              </p:cNvPr>
              <p:cNvSpPr txBox="1"/>
              <p:nvPr/>
            </p:nvSpPr>
            <p:spPr>
              <a:xfrm>
                <a:off x="4083920" y="1461383"/>
                <a:ext cx="7712766" cy="2031325"/>
              </a:xfrm>
              <a:prstGeom prst="rect">
                <a:avLst/>
              </a:prstGeom>
              <a:noFill/>
            </p:spPr>
            <p:txBody>
              <a:bodyPr wrap="square" rtlCol="0">
                <a:spAutoFit/>
              </a:bodyPr>
              <a:lstStyle/>
              <a:p>
                <a:r>
                  <a:rPr lang="cs-CZ" dirty="0"/>
                  <a:t>Částice stěny nádoby obsažené v levé polovině sféry působí na zvolenou molekulu výslednou přitažlivou silou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1</m:t>
                        </m:r>
                      </m:sub>
                    </m:sSub>
                  </m:oMath>
                </a14:m>
                <a:r>
                  <a:rPr lang="cs-CZ" dirty="0"/>
                  <a:t> kolmou na stěnu. Molekuly kapaliny v pravé dolní čtvrtině sféry působí na uvažovanou molekulu výslednou silou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2</m:t>
                        </m:r>
                      </m:sub>
                    </m:sSub>
                  </m:oMath>
                </a14:m>
                <a:r>
                  <a:rPr lang="cs-CZ" dirty="0"/>
                  <a:t> směřující dovnitř kapaliny. Molekuly plynů vzduchu v pravé horní čtvrtině sféry působí na uvažovanou molekulu výslednou přitažlivou silou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3</m:t>
                        </m:r>
                      </m:sub>
                    </m:sSub>
                  </m:oMath>
                </a14:m>
                <a:r>
                  <a:rPr lang="cs-CZ" dirty="0"/>
                  <a:t>. Na molekulu též působí tíhová síla </a:t>
                </a:r>
                <a14:m>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𝐺</m:t>
                        </m:r>
                      </m:sub>
                    </m:sSub>
                  </m:oMath>
                </a14:m>
                <a:r>
                  <a:rPr lang="cs-CZ" dirty="0"/>
                  <a:t>. Velikost sil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3</m:t>
                        </m:r>
                      </m:sub>
                    </m:sSub>
                  </m:oMath>
                </a14:m>
                <a:r>
                  <a:rPr lang="cs-CZ" dirty="0"/>
                  <a:t> 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oMath>
                </a14:m>
                <a:r>
                  <a:rPr lang="cs-CZ" dirty="0"/>
                  <a:t> jsou ve srovnání s velikostmi sil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oMath>
                </a14:m>
                <a:r>
                  <a:rPr lang="cs-CZ" dirty="0"/>
                  <a:t> 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oMath>
                </a14:m>
                <a:r>
                  <a:rPr lang="cs-CZ" dirty="0"/>
                  <a:t> malé, proto je pro zjednodušení výkladu zanedbáváme.</a:t>
                </a:r>
              </a:p>
            </p:txBody>
          </p:sp>
        </mc:Choice>
        <mc:Fallback xmlns="">
          <p:sp>
            <p:nvSpPr>
              <p:cNvPr id="13" name="TextovéPole 12">
                <a:extLst>
                  <a:ext uri="{FF2B5EF4-FFF2-40B4-BE49-F238E27FC236}">
                    <a16:creationId xmlns:a16="http://schemas.microsoft.com/office/drawing/2014/main" id="{B0F89E85-C1F5-2AB1-83D2-323BE269DF88}"/>
                  </a:ext>
                </a:extLst>
              </p:cNvPr>
              <p:cNvSpPr txBox="1">
                <a:spLocks noRot="1" noChangeAspect="1" noMove="1" noResize="1" noEditPoints="1" noAdjustHandles="1" noChangeArrowheads="1" noChangeShapeType="1" noTextEdit="1"/>
              </p:cNvSpPr>
              <p:nvPr/>
            </p:nvSpPr>
            <p:spPr>
              <a:xfrm>
                <a:off x="4083920" y="1461383"/>
                <a:ext cx="7712766" cy="2031325"/>
              </a:xfrm>
              <a:prstGeom prst="rect">
                <a:avLst/>
              </a:prstGeom>
              <a:blipFill>
                <a:blip r:embed="rId3"/>
                <a:stretch>
                  <a:fillRect l="-711" t="-1802" b="-390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4" name="TextovéPole 13">
                <a:extLst>
                  <a:ext uri="{FF2B5EF4-FFF2-40B4-BE49-F238E27FC236}">
                    <a16:creationId xmlns:a16="http://schemas.microsoft.com/office/drawing/2014/main" id="{E8F14592-ECBB-7B2E-E45D-6DB2A9C052F6}"/>
                  </a:ext>
                </a:extLst>
              </p:cNvPr>
              <p:cNvSpPr txBox="1"/>
              <p:nvPr/>
            </p:nvSpPr>
            <p:spPr>
              <a:xfrm>
                <a:off x="4083920" y="3662408"/>
                <a:ext cx="7688912" cy="1600438"/>
              </a:xfrm>
              <a:prstGeom prst="rect">
                <a:avLst/>
              </a:prstGeom>
              <a:noFill/>
            </p:spPr>
            <p:txBody>
              <a:bodyPr wrap="square" rtlCol="0">
                <a:spAutoFit/>
              </a:bodyPr>
              <a:lstStyle/>
              <a:p>
                <a:r>
                  <a:rPr lang="cs-CZ" dirty="0"/>
                  <a:t>Jestliže výslednice sil </a:t>
                </a:r>
                <a14:m>
                  <m:oMath xmlns:m="http://schemas.openxmlformats.org/officeDocument/2006/math">
                    <m:r>
                      <a:rPr lang="cs-CZ" b="1" i="1" smtClean="0">
                        <a:latin typeface="Cambria Math" panose="02040503050406030204" pitchFamily="18" charset="0"/>
                      </a:rPr>
                      <m:t>𝑭</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𝟏</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𝟐</m:t>
                        </m:r>
                      </m:sub>
                    </m:sSub>
                  </m:oMath>
                </a14:m>
                <a:r>
                  <a:rPr lang="cs-CZ" b="1" dirty="0"/>
                  <a:t> </a:t>
                </a:r>
                <a:r>
                  <a:rPr lang="cs-CZ" dirty="0"/>
                  <a:t>směřuje ven z kapaliny - obrázek a), pak povrch kapaliny u stěny musí být dutý, aby byl kolmý na sílu </a:t>
                </a:r>
                <a14:m>
                  <m:oMath xmlns:m="http://schemas.openxmlformats.org/officeDocument/2006/math">
                    <m:r>
                      <a:rPr lang="cs-CZ" b="1" i="1" smtClean="0">
                        <a:latin typeface="Cambria Math" panose="02040503050406030204" pitchFamily="18" charset="0"/>
                      </a:rPr>
                      <m:t>𝑭</m:t>
                    </m:r>
                  </m:oMath>
                </a14:m>
                <a:r>
                  <a:rPr lang="cs-CZ" b="1" dirty="0"/>
                  <a:t>, </a:t>
                </a:r>
                <a:r>
                  <a:rPr lang="cs-CZ" dirty="0"/>
                  <a:t>jinak by nastal pohyb molekul v povrchové vrstvě kapaliny.</a:t>
                </a:r>
              </a:p>
              <a:p>
                <a:endParaRPr lang="cs-CZ" sz="800" dirty="0"/>
              </a:p>
              <a:p>
                <a:r>
                  <a:rPr lang="cs-CZ" dirty="0"/>
                  <a:t>Jestliže síla </a:t>
                </a:r>
                <a14:m>
                  <m:oMath xmlns:m="http://schemas.openxmlformats.org/officeDocument/2006/math">
                    <m:r>
                      <a:rPr lang="cs-CZ" b="1" i="1" smtClean="0">
                        <a:latin typeface="Cambria Math" panose="02040503050406030204" pitchFamily="18" charset="0"/>
                      </a:rPr>
                      <m:t>𝑭</m:t>
                    </m:r>
                  </m:oMath>
                </a14:m>
                <a:r>
                  <a:rPr lang="cs-CZ" b="1" dirty="0"/>
                  <a:t> </a:t>
                </a:r>
                <a:r>
                  <a:rPr lang="cs-CZ" dirty="0"/>
                  <a:t>směřuje dovnitř kapaliny – obrázek b), pak povrch je vypuklý. Pokud by výslednice </a:t>
                </a:r>
                <a14:m>
                  <m:oMath xmlns:m="http://schemas.openxmlformats.org/officeDocument/2006/math">
                    <m:r>
                      <a:rPr lang="cs-CZ" b="1" i="1">
                        <a:latin typeface="Cambria Math" panose="02040503050406030204" pitchFamily="18" charset="0"/>
                      </a:rPr>
                      <m:t>𝑭</m:t>
                    </m:r>
                  </m:oMath>
                </a14:m>
                <a:r>
                  <a:rPr lang="cs-CZ" dirty="0"/>
                  <a:t> ležela na povrchu stěny nádoby, byl by povrch rovný.</a:t>
                </a:r>
                <a:endParaRPr lang="cs-CZ" b="1" dirty="0"/>
              </a:p>
            </p:txBody>
          </p:sp>
        </mc:Choice>
        <mc:Fallback xmlns="">
          <p:sp>
            <p:nvSpPr>
              <p:cNvPr id="14" name="TextovéPole 13">
                <a:extLst>
                  <a:ext uri="{FF2B5EF4-FFF2-40B4-BE49-F238E27FC236}">
                    <a16:creationId xmlns:a16="http://schemas.microsoft.com/office/drawing/2014/main" id="{E8F14592-ECBB-7B2E-E45D-6DB2A9C052F6}"/>
                  </a:ext>
                </a:extLst>
              </p:cNvPr>
              <p:cNvSpPr txBox="1">
                <a:spLocks noRot="1" noChangeAspect="1" noMove="1" noResize="1" noEditPoints="1" noAdjustHandles="1" noChangeArrowheads="1" noChangeShapeType="1" noTextEdit="1"/>
              </p:cNvSpPr>
              <p:nvPr/>
            </p:nvSpPr>
            <p:spPr>
              <a:xfrm>
                <a:off x="4083920" y="3662408"/>
                <a:ext cx="7688912" cy="1600438"/>
              </a:xfrm>
              <a:prstGeom prst="rect">
                <a:avLst/>
              </a:prstGeom>
              <a:blipFill>
                <a:blip r:embed="rId4"/>
                <a:stretch>
                  <a:fillRect l="-714" t="-2290" b="-5344"/>
                </a:stretch>
              </a:blipFill>
            </p:spPr>
            <p:txBody>
              <a:bodyPr/>
              <a:lstStyle/>
              <a:p>
                <a:r>
                  <a:rPr lang="cs-CZ">
                    <a:noFill/>
                  </a:rPr>
                  <a:t> </a:t>
                </a:r>
              </a:p>
            </p:txBody>
          </p:sp>
        </mc:Fallback>
      </mc:AlternateContent>
    </p:spTree>
    <p:extLst>
      <p:ext uri="{BB962C8B-B14F-4D97-AF65-F5344CB8AC3E}">
        <p14:creationId xmlns:p14="http://schemas.microsoft.com/office/powerpoint/2010/main" val="1234348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ovéPole 6"/>
              <p:cNvSpPr txBox="1"/>
              <p:nvPr/>
            </p:nvSpPr>
            <p:spPr>
              <a:xfrm>
                <a:off x="430925" y="367862"/>
                <a:ext cx="4284198" cy="430887"/>
              </a:xfrm>
              <a:prstGeom prst="rect">
                <a:avLst/>
              </a:prstGeom>
              <a:noFill/>
            </p:spPr>
            <p:txBody>
              <a:bodyPr wrap="square" rtlCol="0">
                <a:spAutoFit/>
              </a:bodyPr>
              <a:lstStyle/>
              <a:p>
                <a:r>
                  <a:rPr lang="cs-CZ" sz="2200" b="1" dirty="0">
                    <a:latin typeface="+mj-lt"/>
                    <a:ea typeface="+mj-ea"/>
                    <a:cs typeface="+mj-cs"/>
                  </a:rPr>
                  <a:t>Stykový úhel </a:t>
                </a:r>
                <a14:m>
                  <m:oMath xmlns:m="http://schemas.openxmlformats.org/officeDocument/2006/math">
                    <m:r>
                      <a:rPr lang="cs-CZ" sz="2200" b="1" i="1" smtClean="0">
                        <a:latin typeface="Cambria Math" panose="02040503050406030204" pitchFamily="18" charset="0"/>
                        <a:ea typeface="Cambria Math" panose="02040503050406030204" pitchFamily="18" charset="0"/>
                        <a:cs typeface="+mj-cs"/>
                      </a:rPr>
                      <m:t>𝝑</m:t>
                    </m:r>
                  </m:oMath>
                </a14:m>
                <a:r>
                  <a:rPr lang="cs-CZ" sz="2200" b="1" dirty="0">
                    <a:latin typeface="+mj-lt"/>
                    <a:ea typeface="+mj-ea"/>
                    <a:cs typeface="+mj-cs"/>
                  </a:rPr>
                  <a:t> (théta) a jeho velikost</a:t>
                </a:r>
              </a:p>
            </p:txBody>
          </p:sp>
        </mc:Choice>
        <mc:Fallback xmlns="">
          <p:sp>
            <p:nvSpPr>
              <p:cNvPr id="7" name="TextovéPole 6"/>
              <p:cNvSpPr txBox="1">
                <a:spLocks noRot="1" noChangeAspect="1" noMove="1" noResize="1" noEditPoints="1" noAdjustHandles="1" noChangeArrowheads="1" noChangeShapeType="1" noTextEdit="1"/>
              </p:cNvSpPr>
              <p:nvPr/>
            </p:nvSpPr>
            <p:spPr>
              <a:xfrm>
                <a:off x="430925" y="367862"/>
                <a:ext cx="4284198" cy="430887"/>
              </a:xfrm>
              <a:prstGeom prst="rect">
                <a:avLst/>
              </a:prstGeom>
              <a:blipFill>
                <a:blip r:embed="rId2"/>
                <a:stretch>
                  <a:fillRect l="-1852" t="-8451" r="-1140" b="-28169"/>
                </a:stretch>
              </a:blipFill>
            </p:spPr>
            <p:txBody>
              <a:bodyPr/>
              <a:lstStyle/>
              <a:p>
                <a:r>
                  <a:rPr lang="cs-CZ">
                    <a:noFill/>
                  </a:rPr>
                  <a:t> </a:t>
                </a:r>
              </a:p>
            </p:txBody>
          </p:sp>
        </mc:Fallback>
      </mc:AlternateContent>
      <p:pic>
        <p:nvPicPr>
          <p:cNvPr id="8" name="Obrázek 7"/>
          <p:cNvPicPr>
            <a:picLocks noChangeAspect="1"/>
          </p:cNvPicPr>
          <p:nvPr/>
        </p:nvPicPr>
        <p:blipFill rotWithShape="1">
          <a:blip r:embed="rId3">
            <a:extLst>
              <a:ext uri="{28A0092B-C50C-407E-A947-70E740481C1C}">
                <a14:useLocalDpi xmlns:a14="http://schemas.microsoft.com/office/drawing/2010/main" val="0"/>
              </a:ext>
            </a:extLst>
          </a:blip>
          <a:srcRect l="12359" t="3004" r="53549" b="63107"/>
          <a:stretch>
            <a:fillRect/>
          </a:stretch>
        </p:blipFill>
        <p:spPr>
          <a:xfrm>
            <a:off x="320084" y="3429000"/>
            <a:ext cx="2504661" cy="1867300"/>
          </a:xfrm>
          <a:prstGeom prst="rect">
            <a:avLst/>
          </a:prstGeom>
        </p:spPr>
      </p:pic>
      <mc:AlternateContent xmlns:mc="http://schemas.openxmlformats.org/markup-compatibility/2006" xmlns:a14="http://schemas.microsoft.com/office/drawing/2010/main">
        <mc:Choice Requires="a14">
          <p:sp>
            <p:nvSpPr>
              <p:cNvPr id="10" name="TextovéPole 9"/>
              <p:cNvSpPr txBox="1"/>
              <p:nvPr/>
            </p:nvSpPr>
            <p:spPr>
              <a:xfrm>
                <a:off x="3050649" y="2028278"/>
                <a:ext cx="4393324" cy="353366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cs-CZ" i="1" smtClean="0">
                          <a:latin typeface="Cambria Math"/>
                          <a:ea typeface="Cambria Math"/>
                        </a:rPr>
                        <m:t>𝜗</m:t>
                      </m:r>
                      <m:r>
                        <a:rPr lang="cs-CZ" b="0" i="1" smtClean="0">
                          <a:latin typeface="Cambria Math"/>
                          <a:ea typeface="Cambria Math"/>
                        </a:rPr>
                        <m:t>=0  </m:t>
                      </m:r>
                      <m:r>
                        <a:rPr lang="cs-CZ" b="0" i="1" smtClean="0">
                          <a:latin typeface="Cambria Math"/>
                          <a:ea typeface="Cambria Math"/>
                        </a:rPr>
                        <m:t>𝑘𝑎𝑝𝑎𝑙𝑖𝑛𝑎</m:t>
                      </m:r>
                      <m:r>
                        <a:rPr lang="cs-CZ" b="0" i="1" smtClean="0">
                          <a:latin typeface="Cambria Math"/>
                          <a:ea typeface="Cambria Math"/>
                        </a:rPr>
                        <m:t> </m:t>
                      </m:r>
                      <m:r>
                        <a:rPr lang="cs-CZ" b="0" i="1" smtClean="0">
                          <a:latin typeface="Cambria Math"/>
                          <a:ea typeface="Cambria Math"/>
                        </a:rPr>
                        <m:t>𝑑𝑜𝑘𝑜𝑛𝑎𝑙𝑒</m:t>
                      </m:r>
                      <m:r>
                        <a:rPr lang="cs-CZ" b="0" i="1" smtClean="0">
                          <a:latin typeface="Cambria Math"/>
                          <a:ea typeface="Cambria Math"/>
                        </a:rPr>
                        <m:t> </m:t>
                      </m:r>
                      <m:r>
                        <a:rPr lang="cs-CZ" b="0" i="1" smtClean="0">
                          <a:latin typeface="Cambria Math"/>
                          <a:ea typeface="Cambria Math"/>
                        </a:rPr>
                        <m:t>𝑠𝑚</m:t>
                      </m:r>
                      <m:r>
                        <a:rPr lang="cs-CZ" b="0" i="1" smtClean="0">
                          <a:latin typeface="Cambria Math"/>
                          <a:ea typeface="Cambria Math"/>
                        </a:rPr>
                        <m:t>áčí </m:t>
                      </m:r>
                      <m:r>
                        <a:rPr lang="cs-CZ" b="0" i="1" smtClean="0">
                          <a:latin typeface="Cambria Math"/>
                          <a:ea typeface="Cambria Math"/>
                        </a:rPr>
                        <m:t>𝑠𝑡</m:t>
                      </m:r>
                      <m:r>
                        <a:rPr lang="cs-CZ" b="0" i="1" smtClean="0">
                          <a:latin typeface="Cambria Math"/>
                          <a:ea typeface="Cambria Math"/>
                        </a:rPr>
                        <m:t>ě</m:t>
                      </m:r>
                      <m:r>
                        <a:rPr lang="cs-CZ" b="0" i="1" smtClean="0">
                          <a:latin typeface="Cambria Math"/>
                          <a:ea typeface="Cambria Math"/>
                        </a:rPr>
                        <m:t>𝑛𝑢</m:t>
                      </m:r>
                    </m:oMath>
                  </m:oMathPara>
                </a14:m>
                <a:endParaRPr lang="cs-CZ" b="0" dirty="0">
                  <a:ea typeface="Cambria Math"/>
                </a:endParaRPr>
              </a:p>
              <a:p>
                <a:endParaRPr lang="cs-CZ" dirty="0"/>
              </a:p>
              <a:p>
                <a:pPr/>
                <a14:m>
                  <m:oMathPara xmlns:m="http://schemas.openxmlformats.org/officeDocument/2006/math">
                    <m:oMathParaPr>
                      <m:jc m:val="left"/>
                    </m:oMathParaPr>
                    <m:oMath xmlns:m="http://schemas.openxmlformats.org/officeDocument/2006/math">
                      <m:r>
                        <a:rPr lang="cs-CZ" b="0" i="1" smtClean="0">
                          <a:latin typeface="Cambria Math"/>
                        </a:rPr>
                        <m:t>0</m:t>
                      </m:r>
                      <m:r>
                        <a:rPr lang="cs-CZ" b="0" i="1" smtClean="0">
                          <a:latin typeface="Cambria Math"/>
                          <a:ea typeface="Cambria Math"/>
                        </a:rPr>
                        <m:t>&lt;</m:t>
                      </m:r>
                      <m:r>
                        <a:rPr lang="cs-CZ" b="0" i="1" smtClean="0">
                          <a:latin typeface="Cambria Math"/>
                          <a:ea typeface="Cambria Math"/>
                        </a:rPr>
                        <m:t>𝜗</m:t>
                      </m:r>
                      <m:r>
                        <a:rPr lang="cs-CZ" b="0" i="1" smtClean="0">
                          <a:latin typeface="Cambria Math"/>
                          <a:ea typeface="Cambria Math"/>
                        </a:rPr>
                        <m:t>&lt;</m:t>
                      </m:r>
                      <m:f>
                        <m:fPr>
                          <m:ctrlPr>
                            <a:rPr lang="cs-CZ" b="0" i="1" smtClean="0">
                              <a:latin typeface="Cambria Math" panose="02040503050406030204" pitchFamily="18" charset="0"/>
                              <a:ea typeface="Cambria Math"/>
                            </a:rPr>
                          </m:ctrlPr>
                        </m:fPr>
                        <m:num>
                          <m:r>
                            <a:rPr lang="cs-CZ" b="0" i="1" smtClean="0">
                              <a:latin typeface="Cambria Math"/>
                              <a:ea typeface="Cambria Math"/>
                            </a:rPr>
                            <m:t>𝜋</m:t>
                          </m:r>
                        </m:num>
                        <m:den>
                          <m:r>
                            <a:rPr lang="cs-CZ" b="0" i="1" smtClean="0">
                              <a:latin typeface="Cambria Math"/>
                              <a:ea typeface="Cambria Math"/>
                            </a:rPr>
                            <m:t>2</m:t>
                          </m:r>
                        </m:den>
                      </m:f>
                      <m:r>
                        <a:rPr lang="cs-CZ" b="0" i="1" smtClean="0">
                          <a:latin typeface="Cambria Math"/>
                          <a:ea typeface="Cambria Math"/>
                        </a:rPr>
                        <m:t>  </m:t>
                      </m:r>
                      <m:r>
                        <a:rPr lang="cs-CZ" b="0" i="1" smtClean="0">
                          <a:latin typeface="Cambria Math"/>
                          <a:ea typeface="Cambria Math"/>
                        </a:rPr>
                        <m:t>𝑘𝑎𝑝𝑎𝑙𝑖𝑛𝑎</m:t>
                      </m:r>
                      <m:r>
                        <a:rPr lang="cs-CZ" b="0" i="1" smtClean="0">
                          <a:latin typeface="Cambria Math"/>
                          <a:ea typeface="Cambria Math"/>
                        </a:rPr>
                        <m:t> </m:t>
                      </m:r>
                      <m:r>
                        <a:rPr lang="cs-CZ" b="0" i="1" smtClean="0">
                          <a:latin typeface="Cambria Math"/>
                          <a:ea typeface="Cambria Math"/>
                        </a:rPr>
                        <m:t>𝑠𝑚</m:t>
                      </m:r>
                      <m:r>
                        <a:rPr lang="cs-CZ" b="0" i="1" smtClean="0">
                          <a:latin typeface="Cambria Math"/>
                          <a:ea typeface="Cambria Math"/>
                        </a:rPr>
                        <m:t>áčí </m:t>
                      </m:r>
                      <m:r>
                        <a:rPr lang="cs-CZ" b="0" i="1" smtClean="0">
                          <a:latin typeface="Cambria Math"/>
                          <a:ea typeface="Cambria Math"/>
                        </a:rPr>
                        <m:t>𝑠𝑡</m:t>
                      </m:r>
                      <m:r>
                        <a:rPr lang="cs-CZ" b="0" i="1" smtClean="0">
                          <a:latin typeface="Cambria Math"/>
                          <a:ea typeface="Cambria Math"/>
                        </a:rPr>
                        <m:t>ě</m:t>
                      </m:r>
                      <m:r>
                        <a:rPr lang="cs-CZ" b="0" i="1" smtClean="0">
                          <a:latin typeface="Cambria Math"/>
                          <a:ea typeface="Cambria Math"/>
                        </a:rPr>
                        <m:t>𝑛𝑢</m:t>
                      </m:r>
                    </m:oMath>
                  </m:oMathPara>
                </a14:m>
                <a:endParaRPr lang="cs-CZ" dirty="0"/>
              </a:p>
              <a:p>
                <a:endParaRPr lang="cs-CZ" dirty="0"/>
              </a:p>
              <a:p>
                <a14:m>
                  <m:oMath xmlns:m="http://schemas.openxmlformats.org/officeDocument/2006/math">
                    <m:r>
                      <a:rPr lang="cs-CZ" i="1">
                        <a:latin typeface="Cambria Math"/>
                        <a:ea typeface="Cambria Math"/>
                      </a:rPr>
                      <m:t>𝜗</m:t>
                    </m:r>
                    <m:r>
                      <a:rPr lang="cs-CZ" i="1">
                        <a:latin typeface="Cambria Math"/>
                        <a:ea typeface="Cambria Math"/>
                      </a:rPr>
                      <m:t>&gt;</m:t>
                    </m:r>
                    <m:f>
                      <m:fPr>
                        <m:ctrlPr>
                          <a:rPr lang="cs-CZ" i="1">
                            <a:latin typeface="Cambria Math" panose="02040503050406030204" pitchFamily="18" charset="0"/>
                            <a:ea typeface="Cambria Math"/>
                          </a:rPr>
                        </m:ctrlPr>
                      </m:fPr>
                      <m:num>
                        <m:r>
                          <a:rPr lang="cs-CZ" i="1">
                            <a:latin typeface="Cambria Math"/>
                            <a:ea typeface="Cambria Math"/>
                          </a:rPr>
                          <m:t>𝜋</m:t>
                        </m:r>
                      </m:num>
                      <m:den>
                        <m:r>
                          <a:rPr lang="cs-CZ" i="1">
                            <a:latin typeface="Cambria Math"/>
                            <a:ea typeface="Cambria Math"/>
                          </a:rPr>
                          <m:t>2</m:t>
                        </m:r>
                      </m:den>
                    </m:f>
                  </m:oMath>
                </a14:m>
                <a:r>
                  <a:rPr lang="cs-CZ" dirty="0"/>
                  <a:t>  </a:t>
                </a:r>
                <a14:m>
                  <m:oMath xmlns:m="http://schemas.openxmlformats.org/officeDocument/2006/math">
                    <m:r>
                      <a:rPr lang="cs-CZ" i="1" dirty="0" smtClean="0">
                        <a:latin typeface="Cambria Math"/>
                      </a:rPr>
                      <m:t>𝑝𝑜𝑣𝑟𝑐h</m:t>
                    </m:r>
                    <m:r>
                      <a:rPr lang="cs-CZ" i="1" dirty="0" smtClean="0">
                        <a:latin typeface="Cambria Math"/>
                      </a:rPr>
                      <m:t> </m:t>
                    </m:r>
                    <m:r>
                      <a:rPr lang="cs-CZ" i="1" dirty="0" smtClean="0">
                        <a:latin typeface="Cambria Math"/>
                      </a:rPr>
                      <m:t>𝑘𝑎𝑝𝑎𝑙𝑖𝑛𝑦</m:t>
                    </m:r>
                    <m:r>
                      <a:rPr lang="cs-CZ" i="1" dirty="0" smtClean="0">
                        <a:latin typeface="Cambria Math"/>
                      </a:rPr>
                      <m:t> </m:t>
                    </m:r>
                    <m:r>
                      <a:rPr lang="cs-CZ" i="1" dirty="0" smtClean="0">
                        <a:latin typeface="Cambria Math"/>
                      </a:rPr>
                      <m:t>𝑗𝑒</m:t>
                    </m:r>
                    <m:r>
                      <a:rPr lang="cs-CZ" i="1" dirty="0" smtClean="0">
                        <a:latin typeface="Cambria Math"/>
                      </a:rPr>
                      <m:t> </m:t>
                    </m:r>
                    <m:r>
                      <a:rPr lang="cs-CZ" i="1" dirty="0" smtClean="0">
                        <a:latin typeface="Cambria Math"/>
                      </a:rPr>
                      <m:t>𝑛𝑒𝑧𝑎𝑘</m:t>
                    </m:r>
                    <m:r>
                      <a:rPr lang="cs-CZ" i="1" dirty="0" smtClean="0">
                        <a:latin typeface="Cambria Math"/>
                      </a:rPr>
                      <m:t>ř</m:t>
                    </m:r>
                    <m:r>
                      <a:rPr lang="cs-CZ" i="1" dirty="0" smtClean="0">
                        <a:latin typeface="Cambria Math"/>
                      </a:rPr>
                      <m:t>𝑖𝑣𝑒𝑛</m:t>
                    </m:r>
                    <m:r>
                      <a:rPr lang="cs-CZ" i="1" dirty="0" smtClean="0">
                        <a:latin typeface="Cambria Math"/>
                      </a:rPr>
                      <m:t>ý</m:t>
                    </m:r>
                  </m:oMath>
                </a14:m>
                <a:endParaRPr lang="cs-CZ" dirty="0"/>
              </a:p>
              <a:p>
                <a:endParaRPr lang="cs-CZ" dirty="0"/>
              </a:p>
              <a:p>
                <a:pPr/>
                <a14:m>
                  <m:oMathPara xmlns:m="http://schemas.openxmlformats.org/officeDocument/2006/math">
                    <m:oMathParaPr>
                      <m:jc m:val="left"/>
                    </m:oMathParaPr>
                    <m:oMath xmlns:m="http://schemas.openxmlformats.org/officeDocument/2006/math">
                      <m:f>
                        <m:fPr>
                          <m:ctrlPr>
                            <a:rPr lang="el-GR" i="1" smtClean="0">
                              <a:latin typeface="Cambria Math" panose="02040503050406030204" pitchFamily="18" charset="0"/>
                            </a:rPr>
                          </m:ctrlPr>
                        </m:fPr>
                        <m:num>
                          <m:r>
                            <a:rPr lang="el-GR" i="1" smtClean="0">
                              <a:latin typeface="Cambria Math"/>
                            </a:rPr>
                            <m:t>𝜋</m:t>
                          </m:r>
                        </m:num>
                        <m:den>
                          <m:r>
                            <a:rPr lang="el-GR" i="1" smtClean="0">
                              <a:latin typeface="Cambria Math"/>
                            </a:rPr>
                            <m:t>2</m:t>
                          </m:r>
                        </m:den>
                      </m:f>
                      <m:r>
                        <a:rPr lang="el-GR" i="1" smtClean="0">
                          <a:latin typeface="Cambria Math"/>
                          <a:ea typeface="Cambria Math"/>
                        </a:rPr>
                        <m:t>&lt;</m:t>
                      </m:r>
                      <m:r>
                        <a:rPr lang="el-GR" i="1" smtClean="0">
                          <a:latin typeface="Cambria Math"/>
                          <a:ea typeface="Cambria Math"/>
                        </a:rPr>
                        <m:t>𝜗</m:t>
                      </m:r>
                      <m:r>
                        <a:rPr lang="el-GR" i="1" smtClean="0">
                          <a:latin typeface="Cambria Math"/>
                          <a:ea typeface="Cambria Math"/>
                        </a:rPr>
                        <m:t>&lt;</m:t>
                      </m:r>
                      <m:r>
                        <a:rPr lang="el-GR" i="1" smtClean="0">
                          <a:latin typeface="Cambria Math"/>
                          <a:ea typeface="Cambria Math"/>
                        </a:rPr>
                        <m:t>𝜋</m:t>
                      </m:r>
                      <m:r>
                        <a:rPr lang="cs-CZ" b="0" i="1" smtClean="0">
                          <a:latin typeface="Cambria Math"/>
                          <a:ea typeface="Cambria Math"/>
                        </a:rPr>
                        <m:t>  </m:t>
                      </m:r>
                      <m:r>
                        <a:rPr lang="cs-CZ" b="0" i="1" smtClean="0">
                          <a:latin typeface="Cambria Math"/>
                          <a:ea typeface="Cambria Math"/>
                        </a:rPr>
                        <m:t>𝑘𝑎𝑝𝑎𝑙𝑖𝑛𝑎</m:t>
                      </m:r>
                      <m:r>
                        <a:rPr lang="cs-CZ" b="0" i="1" smtClean="0">
                          <a:latin typeface="Cambria Math"/>
                          <a:ea typeface="Cambria Math"/>
                        </a:rPr>
                        <m:t> </m:t>
                      </m:r>
                      <m:r>
                        <a:rPr lang="cs-CZ" b="0" i="1" smtClean="0">
                          <a:latin typeface="Cambria Math"/>
                          <a:ea typeface="Cambria Math"/>
                        </a:rPr>
                        <m:t>𝑛𝑒𝑠𝑚</m:t>
                      </m:r>
                      <m:r>
                        <a:rPr lang="cs-CZ" b="0" i="1" smtClean="0">
                          <a:latin typeface="Cambria Math"/>
                          <a:ea typeface="Cambria Math"/>
                        </a:rPr>
                        <m:t>áčí </m:t>
                      </m:r>
                      <m:r>
                        <a:rPr lang="cs-CZ" b="0" i="1" smtClean="0">
                          <a:latin typeface="Cambria Math"/>
                          <a:ea typeface="Cambria Math"/>
                        </a:rPr>
                        <m:t>𝑠𝑡</m:t>
                      </m:r>
                      <m:r>
                        <a:rPr lang="cs-CZ" b="0" i="1" smtClean="0">
                          <a:latin typeface="Cambria Math"/>
                          <a:ea typeface="Cambria Math"/>
                        </a:rPr>
                        <m:t>ě</m:t>
                      </m:r>
                      <m:r>
                        <a:rPr lang="cs-CZ" b="0" i="1" smtClean="0">
                          <a:latin typeface="Cambria Math"/>
                          <a:ea typeface="Cambria Math"/>
                        </a:rPr>
                        <m:t>𝑛𝑢</m:t>
                      </m:r>
                    </m:oMath>
                  </m:oMathPara>
                </a14:m>
                <a:endParaRPr lang="cs-CZ" b="0" dirty="0">
                  <a:ea typeface="Cambria Math"/>
                </a:endParaRPr>
              </a:p>
              <a:p>
                <a:endParaRPr lang="cs-CZ" dirty="0"/>
              </a:p>
              <a:p>
                <a:pPr/>
                <a14:m>
                  <m:oMathPara xmlns:m="http://schemas.openxmlformats.org/officeDocument/2006/math">
                    <m:oMathParaPr>
                      <m:jc m:val="centerGroup"/>
                    </m:oMathParaPr>
                    <m:oMath xmlns:m="http://schemas.openxmlformats.org/officeDocument/2006/math">
                      <m:r>
                        <a:rPr lang="cs-CZ" i="1" smtClean="0">
                          <a:latin typeface="Cambria Math"/>
                          <a:ea typeface="Cambria Math"/>
                        </a:rPr>
                        <m:t>𝜗</m:t>
                      </m:r>
                      <m:r>
                        <a:rPr lang="cs-CZ" i="1" smtClean="0">
                          <a:latin typeface="Cambria Math"/>
                          <a:ea typeface="Cambria Math"/>
                        </a:rPr>
                        <m:t>=</m:t>
                      </m:r>
                      <m:f>
                        <m:fPr>
                          <m:ctrlPr>
                            <a:rPr lang="el-GR" i="1" smtClean="0">
                              <a:latin typeface="Cambria Math" panose="02040503050406030204" pitchFamily="18" charset="0"/>
                              <a:ea typeface="Cambria Math"/>
                            </a:rPr>
                          </m:ctrlPr>
                        </m:fPr>
                        <m:num>
                          <m:r>
                            <a:rPr lang="el-GR" i="1" smtClean="0">
                              <a:latin typeface="Cambria Math"/>
                              <a:ea typeface="Cambria Math"/>
                            </a:rPr>
                            <m:t>𝜋</m:t>
                          </m:r>
                        </m:num>
                        <m:den>
                          <m:r>
                            <a:rPr lang="el-GR" i="1" smtClean="0">
                              <a:latin typeface="Cambria Math"/>
                              <a:ea typeface="Cambria Math"/>
                            </a:rPr>
                            <m:t>2</m:t>
                          </m:r>
                        </m:den>
                      </m:f>
                      <m:r>
                        <a:rPr lang="cs-CZ" b="0" i="1" smtClean="0">
                          <a:latin typeface="Cambria Math"/>
                          <a:ea typeface="Cambria Math"/>
                        </a:rPr>
                        <m:t>  </m:t>
                      </m:r>
                      <m:r>
                        <a:rPr lang="cs-CZ" b="0" i="1" smtClean="0">
                          <a:latin typeface="Cambria Math"/>
                          <a:ea typeface="Cambria Math"/>
                        </a:rPr>
                        <m:t>𝑘𝑎𝑝𝑎𝑙𝑖𝑛𝑎</m:t>
                      </m:r>
                      <m:r>
                        <a:rPr lang="cs-CZ" b="0" i="1" smtClean="0">
                          <a:latin typeface="Cambria Math"/>
                          <a:ea typeface="Cambria Math"/>
                        </a:rPr>
                        <m:t> </m:t>
                      </m:r>
                      <m:r>
                        <a:rPr lang="cs-CZ" b="0" i="1" smtClean="0">
                          <a:latin typeface="Cambria Math"/>
                          <a:ea typeface="Cambria Math"/>
                        </a:rPr>
                        <m:t>𝑑𝑜𝑘𝑜𝑛𝑎𝑙𝑒</m:t>
                      </m:r>
                      <m:r>
                        <a:rPr lang="cs-CZ" b="0" i="1" smtClean="0">
                          <a:latin typeface="Cambria Math"/>
                          <a:ea typeface="Cambria Math"/>
                        </a:rPr>
                        <m:t> </m:t>
                      </m:r>
                      <m:r>
                        <a:rPr lang="cs-CZ" b="0" i="1" smtClean="0">
                          <a:latin typeface="Cambria Math"/>
                          <a:ea typeface="Cambria Math"/>
                        </a:rPr>
                        <m:t>𝑛𝑒𝑠𝑚</m:t>
                      </m:r>
                      <m:r>
                        <a:rPr lang="cs-CZ" b="0" i="1" smtClean="0">
                          <a:latin typeface="Cambria Math"/>
                          <a:ea typeface="Cambria Math"/>
                        </a:rPr>
                        <m:t>áčí </m:t>
                      </m:r>
                      <m:r>
                        <a:rPr lang="cs-CZ" b="0" i="1" smtClean="0">
                          <a:latin typeface="Cambria Math"/>
                          <a:ea typeface="Cambria Math"/>
                        </a:rPr>
                        <m:t>𝑠𝑡</m:t>
                      </m:r>
                      <m:r>
                        <a:rPr lang="cs-CZ" b="0" i="1" smtClean="0">
                          <a:latin typeface="Cambria Math"/>
                          <a:ea typeface="Cambria Math"/>
                        </a:rPr>
                        <m:t>ě</m:t>
                      </m:r>
                      <m:r>
                        <a:rPr lang="cs-CZ" b="0" i="1" smtClean="0">
                          <a:latin typeface="Cambria Math"/>
                          <a:ea typeface="Cambria Math"/>
                        </a:rPr>
                        <m:t>𝑛𝑢</m:t>
                      </m:r>
                    </m:oMath>
                  </m:oMathPara>
                </a14:m>
                <a:endParaRPr lang="cs-CZ" dirty="0"/>
              </a:p>
              <a:p>
                <a:endParaRPr lang="cs-CZ" dirty="0"/>
              </a:p>
            </p:txBody>
          </p:sp>
        </mc:Choice>
        <mc:Fallback xmlns="">
          <p:sp>
            <p:nvSpPr>
              <p:cNvPr id="10" name="TextovéPole 9"/>
              <p:cNvSpPr txBox="1">
                <a:spLocks noRot="1" noChangeAspect="1" noMove="1" noResize="1" noEditPoints="1" noAdjustHandles="1" noChangeArrowheads="1" noChangeShapeType="1" noTextEdit="1"/>
              </p:cNvSpPr>
              <p:nvPr/>
            </p:nvSpPr>
            <p:spPr>
              <a:xfrm>
                <a:off x="3050649" y="2028278"/>
                <a:ext cx="4393324" cy="3533660"/>
              </a:xfrm>
              <a:prstGeom prst="rect">
                <a:avLst/>
              </a:prstGeom>
              <a:blipFill>
                <a:blip r:embed="rId4"/>
                <a:stretch>
                  <a:fillRect/>
                </a:stretch>
              </a:blipFill>
            </p:spPr>
            <p:txBody>
              <a:bodyPr/>
              <a:lstStyle/>
              <a:p>
                <a:r>
                  <a:rPr lang="cs-CZ">
                    <a:noFill/>
                  </a:rPr>
                  <a:t> </a:t>
                </a:r>
              </a:p>
            </p:txBody>
          </p:sp>
        </mc:Fallback>
      </mc:AlternateContent>
      <p:pic>
        <p:nvPicPr>
          <p:cNvPr id="2" name="Obrázek 1">
            <a:extLst>
              <a:ext uri="{FF2B5EF4-FFF2-40B4-BE49-F238E27FC236}">
                <a16:creationId xmlns:a16="http://schemas.microsoft.com/office/drawing/2014/main" id="{585D5639-1BA6-9601-3001-20EADF1E8387}"/>
              </a:ext>
            </a:extLst>
          </p:cNvPr>
          <p:cNvPicPr>
            <a:picLocks noChangeAspect="1"/>
          </p:cNvPicPr>
          <p:nvPr/>
        </p:nvPicPr>
        <p:blipFill rotWithShape="1">
          <a:blip r:embed="rId3">
            <a:extLst>
              <a:ext uri="{28A0092B-C50C-407E-A947-70E740481C1C}">
                <a14:useLocalDpi xmlns:a14="http://schemas.microsoft.com/office/drawing/2010/main" val="0"/>
              </a:ext>
            </a:extLst>
          </a:blip>
          <a:srcRect l="52955" t="3004" r="13011" b="62928"/>
          <a:stretch>
            <a:fillRect/>
          </a:stretch>
        </p:blipFill>
        <p:spPr>
          <a:xfrm>
            <a:off x="324306" y="1389912"/>
            <a:ext cx="2500439" cy="1877155"/>
          </a:xfrm>
          <a:prstGeom prst="rect">
            <a:avLst/>
          </a:prstGeom>
        </p:spPr>
      </p:pic>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EB63334F-9401-4E8F-984C-EA571F568CC7}"/>
                  </a:ext>
                </a:extLst>
              </p:cNvPr>
              <p:cNvSpPr txBox="1"/>
              <p:nvPr/>
            </p:nvSpPr>
            <p:spPr>
              <a:xfrm>
                <a:off x="430925" y="898216"/>
                <a:ext cx="10584383" cy="369332"/>
              </a:xfrm>
              <a:prstGeom prst="rect">
                <a:avLst/>
              </a:prstGeom>
              <a:noFill/>
            </p:spPr>
            <p:txBody>
              <a:bodyPr wrap="square" rtlCol="0">
                <a:spAutoFit/>
              </a:bodyPr>
              <a:lstStyle/>
              <a:p>
                <a:r>
                  <a:rPr lang="cs-CZ" dirty="0"/>
                  <a:t>Úhel </a:t>
                </a:r>
                <a14:m>
                  <m:oMath xmlns:m="http://schemas.openxmlformats.org/officeDocument/2006/math">
                    <m:r>
                      <a:rPr lang="cs-CZ" b="1" i="1">
                        <a:latin typeface="Cambria Math" panose="02040503050406030204" pitchFamily="18" charset="0"/>
                        <a:ea typeface="Cambria Math" panose="02040503050406030204" pitchFamily="18" charset="0"/>
                      </a:rPr>
                      <m:t>𝝑</m:t>
                    </m:r>
                    <m:r>
                      <a:rPr lang="cs-CZ" b="0" i="0"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kter</m:t>
                    </m:r>
                    <m:r>
                      <a:rPr lang="cs-CZ" b="0" i="0" smtClean="0">
                        <a:latin typeface="Cambria Math" panose="02040503050406030204" pitchFamily="18" charset="0"/>
                        <a:ea typeface="Cambria Math" panose="02040503050406030204" pitchFamily="18" charset="0"/>
                      </a:rPr>
                      <m:t>ý </m:t>
                    </m:r>
                    <m:r>
                      <m:rPr>
                        <m:sty m:val="p"/>
                      </m:rPr>
                      <a:rPr lang="cs-CZ" b="0" i="0" smtClean="0">
                        <a:latin typeface="Cambria Math" panose="02040503050406030204" pitchFamily="18" charset="0"/>
                        <a:ea typeface="Cambria Math" panose="02040503050406030204" pitchFamily="18" charset="0"/>
                      </a:rPr>
                      <m:t>sv</m:t>
                    </m:r>
                    <m:r>
                      <a:rPr lang="cs-CZ" b="0" i="0" smtClean="0">
                        <a:latin typeface="Cambria Math" panose="02040503050406030204" pitchFamily="18" charset="0"/>
                        <a:ea typeface="Cambria Math" panose="02040503050406030204" pitchFamily="18" charset="0"/>
                      </a:rPr>
                      <m:t>í</m:t>
                    </m:r>
                    <m:r>
                      <m:rPr>
                        <m:sty m:val="p"/>
                      </m:rPr>
                      <a:rPr lang="cs-CZ" b="0" i="0" smtClean="0">
                        <a:latin typeface="Cambria Math" panose="02040503050406030204" pitchFamily="18" charset="0"/>
                        <a:ea typeface="Cambria Math" panose="02040503050406030204" pitchFamily="18" charset="0"/>
                      </a:rPr>
                      <m:t>r</m:t>
                    </m:r>
                    <m:r>
                      <a:rPr lang="cs-CZ" b="0" i="0" smtClean="0">
                        <a:latin typeface="Cambria Math" panose="02040503050406030204" pitchFamily="18" charset="0"/>
                        <a:ea typeface="Cambria Math" panose="02040503050406030204" pitchFamily="18" charset="0"/>
                      </a:rPr>
                      <m:t>á </m:t>
                    </m:r>
                    <m:r>
                      <m:rPr>
                        <m:sty m:val="p"/>
                      </m:rPr>
                      <a:rPr lang="cs-CZ" b="0" i="0" smtClean="0">
                        <a:latin typeface="Cambria Math" panose="02040503050406030204" pitchFamily="18" charset="0"/>
                        <a:ea typeface="Cambria Math" panose="02040503050406030204" pitchFamily="18" charset="0"/>
                      </a:rPr>
                      <m:t>povrch</m:t>
                    </m:r>
                    <m:r>
                      <a:rPr lang="cs-CZ" b="0" i="0"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kapaliny</m:t>
                    </m:r>
                    <m:r>
                      <a:rPr lang="cs-CZ" b="0" i="0"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s</m:t>
                    </m:r>
                    <m:r>
                      <a:rPr lang="cs-CZ" b="0" i="0"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povrchem</m:t>
                    </m:r>
                    <m:r>
                      <a:rPr lang="cs-CZ" b="0" i="0"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st</m:t>
                    </m:r>
                    <m:r>
                      <a:rPr lang="cs-CZ" b="0" i="0" smtClean="0">
                        <a:latin typeface="Cambria Math" panose="02040503050406030204" pitchFamily="18" charset="0"/>
                        <a:ea typeface="Cambria Math" panose="02040503050406030204" pitchFamily="18" charset="0"/>
                      </a:rPr>
                      <m:t>ě</m:t>
                    </m:r>
                    <m:r>
                      <m:rPr>
                        <m:sty m:val="p"/>
                      </m:rPr>
                      <a:rPr lang="cs-CZ" b="0" i="0" smtClean="0">
                        <a:latin typeface="Cambria Math" panose="02040503050406030204" pitchFamily="18" charset="0"/>
                        <a:ea typeface="Cambria Math" panose="02040503050406030204" pitchFamily="18" charset="0"/>
                      </a:rPr>
                      <m:t>ny</m:t>
                    </m:r>
                    <m:r>
                      <a:rPr lang="cs-CZ" b="0" i="0"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naz</m:t>
                    </m:r>
                    <m:r>
                      <a:rPr lang="cs-CZ" b="0" i="0" smtClean="0">
                        <a:latin typeface="Cambria Math" panose="02040503050406030204" pitchFamily="18" charset="0"/>
                        <a:ea typeface="Cambria Math" panose="02040503050406030204" pitchFamily="18" charset="0"/>
                      </a:rPr>
                      <m:t>ý</m:t>
                    </m:r>
                    <m:r>
                      <m:rPr>
                        <m:sty m:val="p"/>
                      </m:rPr>
                      <a:rPr lang="cs-CZ" b="0" i="0" smtClean="0">
                        <a:latin typeface="Cambria Math" panose="02040503050406030204" pitchFamily="18" charset="0"/>
                        <a:ea typeface="Cambria Math" panose="02040503050406030204" pitchFamily="18" charset="0"/>
                      </a:rPr>
                      <m:t>v</m:t>
                    </m:r>
                    <m:r>
                      <a:rPr lang="cs-CZ" b="0" i="0" smtClean="0">
                        <a:latin typeface="Cambria Math" panose="02040503050406030204" pitchFamily="18" charset="0"/>
                        <a:ea typeface="Cambria Math" panose="02040503050406030204" pitchFamily="18" charset="0"/>
                      </a:rPr>
                      <m:t>á</m:t>
                    </m:r>
                    <m:r>
                      <m:rPr>
                        <m:sty m:val="p"/>
                      </m:rPr>
                      <a:rPr lang="cs-CZ" b="0" i="0" smtClean="0">
                        <a:latin typeface="Cambria Math" panose="02040503050406030204" pitchFamily="18" charset="0"/>
                        <a:ea typeface="Cambria Math" panose="02040503050406030204" pitchFamily="18" charset="0"/>
                      </a:rPr>
                      <m:t>me</m:t>
                    </m:r>
                    <m:r>
                      <a:rPr lang="cs-CZ" b="0" i="0" smtClean="0">
                        <a:latin typeface="Cambria Math" panose="02040503050406030204" pitchFamily="18" charset="0"/>
                        <a:ea typeface="Cambria Math" panose="02040503050406030204" pitchFamily="18" charset="0"/>
                      </a:rPr>
                      <m:t> </m:t>
                    </m:r>
                    <m:r>
                      <a:rPr lang="cs-CZ" b="1" i="0" smtClean="0">
                        <a:latin typeface="Cambria Math" panose="02040503050406030204" pitchFamily="18" charset="0"/>
                        <a:ea typeface="Cambria Math" panose="02040503050406030204" pitchFamily="18" charset="0"/>
                      </a:rPr>
                      <m:t>𝐬𝐭𝐲𝐤𝐨𝐯</m:t>
                    </m:r>
                    <m:r>
                      <a:rPr lang="cs-CZ" b="1" i="0" smtClean="0">
                        <a:latin typeface="Cambria Math" panose="02040503050406030204" pitchFamily="18" charset="0"/>
                        <a:ea typeface="Cambria Math" panose="02040503050406030204" pitchFamily="18" charset="0"/>
                      </a:rPr>
                      <m:t>ý ú</m:t>
                    </m:r>
                    <m:r>
                      <a:rPr lang="cs-CZ" b="1" i="0" smtClean="0">
                        <a:latin typeface="Cambria Math" panose="02040503050406030204" pitchFamily="18" charset="0"/>
                        <a:ea typeface="Cambria Math" panose="02040503050406030204" pitchFamily="18" charset="0"/>
                      </a:rPr>
                      <m:t>𝐡𝐞𝐥</m:t>
                    </m:r>
                  </m:oMath>
                </a14:m>
                <a:r>
                  <a:rPr lang="cs-CZ" b="1" dirty="0"/>
                  <a:t> </a:t>
                </a:r>
              </a:p>
            </p:txBody>
          </p:sp>
        </mc:Choice>
        <mc:Fallback xmlns="">
          <p:sp>
            <p:nvSpPr>
              <p:cNvPr id="3" name="TextovéPole 2">
                <a:extLst>
                  <a:ext uri="{FF2B5EF4-FFF2-40B4-BE49-F238E27FC236}">
                    <a16:creationId xmlns:a16="http://schemas.microsoft.com/office/drawing/2014/main" id="{EB63334F-9401-4E8F-984C-EA571F568CC7}"/>
                  </a:ext>
                </a:extLst>
              </p:cNvPr>
              <p:cNvSpPr txBox="1">
                <a:spLocks noRot="1" noChangeAspect="1" noMove="1" noResize="1" noEditPoints="1" noAdjustHandles="1" noChangeArrowheads="1" noChangeShapeType="1" noTextEdit="1"/>
              </p:cNvSpPr>
              <p:nvPr/>
            </p:nvSpPr>
            <p:spPr>
              <a:xfrm>
                <a:off x="430925" y="898216"/>
                <a:ext cx="10584383" cy="369332"/>
              </a:xfrm>
              <a:prstGeom prst="rect">
                <a:avLst/>
              </a:prstGeom>
              <a:blipFill>
                <a:blip r:embed="rId5"/>
                <a:stretch>
                  <a:fillRect l="-518" t="-8197" b="-24590"/>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178B7213-7EAD-E0FB-BA47-27336458C548}"/>
              </a:ext>
            </a:extLst>
          </p:cNvPr>
          <p:cNvSpPr txBox="1"/>
          <p:nvPr/>
        </p:nvSpPr>
        <p:spPr>
          <a:xfrm>
            <a:off x="7736619" y="1789739"/>
            <a:ext cx="4024456" cy="1477328"/>
          </a:xfrm>
          <a:prstGeom prst="rect">
            <a:avLst/>
          </a:prstGeom>
          <a:noFill/>
        </p:spPr>
        <p:txBody>
          <a:bodyPr wrap="square" rtlCol="0">
            <a:spAutoFit/>
          </a:bodyPr>
          <a:lstStyle/>
          <a:p>
            <a:r>
              <a:rPr lang="cs-CZ" dirty="0"/>
              <a:t>Pod zakřiveným povrchem kapaliny při stěnách nádoby, v kapilárách, u kapek a bublin, vzniká v kapalině přídavný tlak, který je způsoben pružností povrchové vrstvy. Tento tlak se nazývá </a:t>
            </a:r>
            <a:r>
              <a:rPr lang="cs-CZ" b="1" dirty="0"/>
              <a:t>kapilární tlak</a:t>
            </a:r>
            <a:r>
              <a:rPr lang="cs-CZ" dirty="0"/>
              <a:t>.</a:t>
            </a:r>
          </a:p>
        </p:txBody>
      </p:sp>
      <p:sp>
        <p:nvSpPr>
          <p:cNvPr id="5" name="TextovéPole 4">
            <a:extLst>
              <a:ext uri="{FF2B5EF4-FFF2-40B4-BE49-F238E27FC236}">
                <a16:creationId xmlns:a16="http://schemas.microsoft.com/office/drawing/2014/main" id="{C4B4C5F5-909F-F159-36C5-BC68267F8071}"/>
              </a:ext>
            </a:extLst>
          </p:cNvPr>
          <p:cNvSpPr txBox="1"/>
          <p:nvPr/>
        </p:nvSpPr>
        <p:spPr>
          <a:xfrm>
            <a:off x="7744571" y="3546977"/>
            <a:ext cx="4024456" cy="2308324"/>
          </a:xfrm>
          <a:prstGeom prst="rect">
            <a:avLst/>
          </a:prstGeom>
          <a:noFill/>
        </p:spPr>
        <p:txBody>
          <a:bodyPr wrap="square" rtlCol="0">
            <a:spAutoFit/>
          </a:bodyPr>
          <a:lstStyle/>
          <a:p>
            <a:r>
              <a:rPr lang="cs-CZ" dirty="0"/>
              <a:t>Pod dutým povrchem je vnitřní tlak ve srovnání s vnitřním tlakem pod vodorovným povrchem menší o kapilární tlak.</a:t>
            </a:r>
          </a:p>
          <a:p>
            <a:r>
              <a:rPr lang="cs-CZ" dirty="0"/>
              <a:t>Pod vypuklým povrchem kapaliny je naopak vnitřní tlak ve srovnání s vnitřním tlakem pod vodorovným povrchem větší o kapilární tlak.</a:t>
            </a:r>
          </a:p>
        </p:txBody>
      </p:sp>
      <p:sp>
        <p:nvSpPr>
          <p:cNvPr id="6" name="TextovéPole 5">
            <a:extLst>
              <a:ext uri="{FF2B5EF4-FFF2-40B4-BE49-F238E27FC236}">
                <a16:creationId xmlns:a16="http://schemas.microsoft.com/office/drawing/2014/main" id="{28A6B38E-4561-65EB-A190-F8CE5CAFD67A}"/>
              </a:ext>
            </a:extLst>
          </p:cNvPr>
          <p:cNvSpPr txBox="1"/>
          <p:nvPr/>
        </p:nvSpPr>
        <p:spPr>
          <a:xfrm>
            <a:off x="885245" y="1897473"/>
            <a:ext cx="874644" cy="261610"/>
          </a:xfrm>
          <a:prstGeom prst="rect">
            <a:avLst/>
          </a:prstGeom>
          <a:noFill/>
        </p:spPr>
        <p:txBody>
          <a:bodyPr wrap="square" rtlCol="0">
            <a:spAutoFit/>
          </a:bodyPr>
          <a:lstStyle/>
          <a:p>
            <a:r>
              <a:rPr lang="cs-CZ" sz="1100" dirty="0"/>
              <a:t>Dutý povrch</a:t>
            </a:r>
          </a:p>
        </p:txBody>
      </p:sp>
      <p:sp>
        <p:nvSpPr>
          <p:cNvPr id="9" name="TextovéPole 8">
            <a:extLst>
              <a:ext uri="{FF2B5EF4-FFF2-40B4-BE49-F238E27FC236}">
                <a16:creationId xmlns:a16="http://schemas.microsoft.com/office/drawing/2014/main" id="{405E4DDF-66AC-F984-6F87-9BE3E0A2C4CE}"/>
              </a:ext>
            </a:extLst>
          </p:cNvPr>
          <p:cNvSpPr txBox="1"/>
          <p:nvPr/>
        </p:nvSpPr>
        <p:spPr>
          <a:xfrm>
            <a:off x="1044977" y="3885531"/>
            <a:ext cx="1054873" cy="261610"/>
          </a:xfrm>
          <a:prstGeom prst="rect">
            <a:avLst/>
          </a:prstGeom>
          <a:noFill/>
        </p:spPr>
        <p:txBody>
          <a:bodyPr wrap="square" rtlCol="0">
            <a:spAutoFit/>
          </a:bodyPr>
          <a:lstStyle/>
          <a:p>
            <a:r>
              <a:rPr lang="cs-CZ" sz="1100" dirty="0"/>
              <a:t>Vypuklý povrch</a:t>
            </a:r>
          </a:p>
        </p:txBody>
      </p:sp>
    </p:spTree>
    <p:extLst>
      <p:ext uri="{BB962C8B-B14F-4D97-AF65-F5344CB8AC3E}">
        <p14:creationId xmlns:p14="http://schemas.microsoft.com/office/powerpoint/2010/main" val="1128029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3C640BCD-CF50-178B-DA6C-B52258D478E8}"/>
              </a:ext>
            </a:extLst>
          </p:cNvPr>
          <p:cNvSpPr txBox="1"/>
          <p:nvPr/>
        </p:nvSpPr>
        <p:spPr>
          <a:xfrm>
            <a:off x="430925" y="367862"/>
            <a:ext cx="3552678" cy="430887"/>
          </a:xfrm>
          <a:prstGeom prst="rect">
            <a:avLst/>
          </a:prstGeom>
          <a:noFill/>
        </p:spPr>
        <p:txBody>
          <a:bodyPr wrap="square" rtlCol="0">
            <a:spAutoFit/>
          </a:bodyPr>
          <a:lstStyle/>
          <a:p>
            <a:r>
              <a:rPr lang="cs-CZ" sz="2200" b="1" dirty="0">
                <a:latin typeface="+mj-lt"/>
                <a:ea typeface="+mj-ea"/>
                <a:cs typeface="+mj-cs"/>
              </a:rPr>
              <a:t>Kapilární tlak v kulové bublině</a:t>
            </a:r>
          </a:p>
        </p:txBody>
      </p:sp>
      <p:pic>
        <p:nvPicPr>
          <p:cNvPr id="4" name="Obrázek 3">
            <a:extLst>
              <a:ext uri="{FF2B5EF4-FFF2-40B4-BE49-F238E27FC236}">
                <a16:creationId xmlns:a16="http://schemas.microsoft.com/office/drawing/2014/main" id="{1AEAE2B1-CD62-53E6-3A78-8ECE430DE6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2582" y="184007"/>
            <a:ext cx="3880587" cy="2578306"/>
          </a:xfrm>
          <a:prstGeom prst="rect">
            <a:avLst/>
          </a:prstGeom>
        </p:spPr>
      </p:pic>
      <p:sp>
        <p:nvSpPr>
          <p:cNvPr id="5" name="TextovéPole 4">
            <a:extLst>
              <a:ext uri="{FF2B5EF4-FFF2-40B4-BE49-F238E27FC236}">
                <a16:creationId xmlns:a16="http://schemas.microsoft.com/office/drawing/2014/main" id="{3E9D3A4D-AC3F-2322-FC2E-487D5268406F}"/>
              </a:ext>
            </a:extLst>
          </p:cNvPr>
          <p:cNvSpPr txBox="1"/>
          <p:nvPr/>
        </p:nvSpPr>
        <p:spPr>
          <a:xfrm>
            <a:off x="6679096" y="1097964"/>
            <a:ext cx="842838" cy="461665"/>
          </a:xfrm>
          <a:prstGeom prst="rect">
            <a:avLst/>
          </a:prstGeom>
          <a:noFill/>
        </p:spPr>
        <p:txBody>
          <a:bodyPr wrap="square" rtlCol="0">
            <a:spAutoFit/>
          </a:bodyPr>
          <a:lstStyle/>
          <a:p>
            <a:pPr algn="ctr"/>
            <a:r>
              <a:rPr lang="cs-CZ" sz="1200" dirty="0"/>
              <a:t>Trojcestný</a:t>
            </a:r>
          </a:p>
          <a:p>
            <a:pPr algn="ctr"/>
            <a:r>
              <a:rPr lang="cs-CZ" sz="1200" dirty="0"/>
              <a:t>ventil</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8B1E1272-9E97-C251-B6C6-FFD89BFE6E57}"/>
                  </a:ext>
                </a:extLst>
              </p:cNvPr>
              <p:cNvSpPr txBox="1"/>
              <p:nvPr/>
            </p:nvSpPr>
            <p:spPr>
              <a:xfrm>
                <a:off x="8030817" y="1883306"/>
                <a:ext cx="421419"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r>
                            <a:rPr lang="cs-CZ" b="0" i="1" smtClean="0">
                              <a:latin typeface="Cambria Math" panose="02040503050406030204" pitchFamily="18" charset="0"/>
                            </a:rPr>
                            <m:t>2</m:t>
                          </m:r>
                        </m:sub>
                      </m:sSub>
                    </m:oMath>
                  </m:oMathPara>
                </a14:m>
                <a:endParaRPr lang="cs-CZ" dirty="0"/>
              </a:p>
            </p:txBody>
          </p:sp>
        </mc:Choice>
        <mc:Fallback xmlns="">
          <p:sp>
            <p:nvSpPr>
              <p:cNvPr id="6" name="TextovéPole 5">
                <a:extLst>
                  <a:ext uri="{FF2B5EF4-FFF2-40B4-BE49-F238E27FC236}">
                    <a16:creationId xmlns:a16="http://schemas.microsoft.com/office/drawing/2014/main" id="{8B1E1272-9E97-C251-B6C6-FFD89BFE6E57}"/>
                  </a:ext>
                </a:extLst>
              </p:cNvPr>
              <p:cNvSpPr txBox="1">
                <a:spLocks noRot="1" noChangeAspect="1" noMove="1" noResize="1" noEditPoints="1" noAdjustHandles="1" noChangeArrowheads="1" noChangeShapeType="1" noTextEdit="1"/>
              </p:cNvSpPr>
              <p:nvPr/>
            </p:nvSpPr>
            <p:spPr>
              <a:xfrm>
                <a:off x="8030817" y="1883306"/>
                <a:ext cx="421419" cy="369332"/>
              </a:xfrm>
              <a:prstGeom prst="rect">
                <a:avLst/>
              </a:prstGeom>
              <a:blipFill>
                <a:blip r:embed="rId3"/>
                <a:stretch>
                  <a:fillRect r="-10000" b="-491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111BCAC0-3329-53C1-F8C4-DB1C57B30AD4}"/>
                  </a:ext>
                </a:extLst>
              </p:cNvPr>
              <p:cNvSpPr txBox="1"/>
              <p:nvPr/>
            </p:nvSpPr>
            <p:spPr>
              <a:xfrm>
                <a:off x="5454420" y="1398676"/>
                <a:ext cx="421419"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r>
                            <a:rPr lang="cs-CZ" b="0" i="1" smtClean="0">
                              <a:latin typeface="Cambria Math" panose="02040503050406030204" pitchFamily="18" charset="0"/>
                            </a:rPr>
                            <m:t>1</m:t>
                          </m:r>
                        </m:sub>
                      </m:sSub>
                    </m:oMath>
                  </m:oMathPara>
                </a14:m>
                <a:endParaRPr lang="cs-CZ" dirty="0"/>
              </a:p>
            </p:txBody>
          </p:sp>
        </mc:Choice>
        <mc:Fallback xmlns="">
          <p:sp>
            <p:nvSpPr>
              <p:cNvPr id="7" name="TextovéPole 6">
                <a:extLst>
                  <a:ext uri="{FF2B5EF4-FFF2-40B4-BE49-F238E27FC236}">
                    <a16:creationId xmlns:a16="http://schemas.microsoft.com/office/drawing/2014/main" id="{111BCAC0-3329-53C1-F8C4-DB1C57B30AD4}"/>
                  </a:ext>
                </a:extLst>
              </p:cNvPr>
              <p:cNvSpPr txBox="1">
                <a:spLocks noRot="1" noChangeAspect="1" noMove="1" noResize="1" noEditPoints="1" noAdjustHandles="1" noChangeArrowheads="1" noChangeShapeType="1" noTextEdit="1"/>
              </p:cNvSpPr>
              <p:nvPr/>
            </p:nvSpPr>
            <p:spPr>
              <a:xfrm>
                <a:off x="5454420" y="1398676"/>
                <a:ext cx="421419" cy="369332"/>
              </a:xfrm>
              <a:prstGeom prst="rect">
                <a:avLst/>
              </a:prstGeom>
              <a:blipFill>
                <a:blip r:embed="rId4"/>
                <a:stretch>
                  <a:fillRect r="-10145" b="-655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1ECCA8C4-5352-2EA4-E1BC-7472B2EBBF3D}"/>
                  </a:ext>
                </a:extLst>
              </p:cNvPr>
              <p:cNvSpPr txBox="1"/>
              <p:nvPr/>
            </p:nvSpPr>
            <p:spPr>
              <a:xfrm>
                <a:off x="430925" y="2737267"/>
                <a:ext cx="11392665" cy="1200329"/>
              </a:xfrm>
              <a:prstGeom prst="rect">
                <a:avLst/>
              </a:prstGeom>
              <a:noFill/>
            </p:spPr>
            <p:txBody>
              <a:bodyPr wrap="square" rtlCol="0">
                <a:spAutoFit/>
              </a:bodyPr>
              <a:lstStyle/>
              <a:p>
                <a:r>
                  <a:rPr lang="cs-CZ" dirty="0"/>
                  <a:t>Na koncích skleněné trubičky opatřené trojcestným ventilem postupně vyfoukneme dvě mydlinové bubliny o různých poloměrech. Otevřeme-li pak ventil tak, aby obě bubliny byly propojeny, začne růst bublina s větším poloměrem a menší bublina se zmenšuje, až zanikne. To znamená, že na počátku děje je větší kapilární tlak v bublině s menším poloměrem</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r>
                            <a:rPr lang="cs-CZ" b="0" i="1" smtClean="0">
                              <a:latin typeface="Cambria Math" panose="02040503050406030204" pitchFamily="18" charset="0"/>
                            </a:rPr>
                            <m:t>1</m:t>
                          </m:r>
                        </m:sub>
                      </m:sSub>
                      <m:r>
                        <a:rPr lang="cs-CZ" i="1" smtClean="0">
                          <a:latin typeface="Cambria Math" panose="02040503050406030204" pitchFamily="18" charset="0"/>
                          <a:ea typeface="Cambria Math" panose="02040503050406030204" pitchFamily="18" charset="0"/>
                        </a:rPr>
                        <m:t>&gt;</m:t>
                      </m:r>
                      <m:sSub>
                        <m:sSubPr>
                          <m:ctrlPr>
                            <a:rPr lang="cs-CZ"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𝑝</m:t>
                          </m:r>
                        </m:e>
                        <m:sub>
                          <m:r>
                            <a:rPr lang="cs-CZ" b="0" i="1" smtClean="0">
                              <a:latin typeface="Cambria Math" panose="02040503050406030204" pitchFamily="18" charset="0"/>
                              <a:ea typeface="Cambria Math" panose="02040503050406030204" pitchFamily="18" charset="0"/>
                            </a:rPr>
                            <m:t>𝑘</m:t>
                          </m:r>
                          <m:r>
                            <a:rPr lang="cs-CZ" b="0" i="1" smtClean="0">
                              <a:latin typeface="Cambria Math" panose="02040503050406030204" pitchFamily="18" charset="0"/>
                              <a:ea typeface="Cambria Math" panose="02040503050406030204" pitchFamily="18" charset="0"/>
                            </a:rPr>
                            <m:t>2</m:t>
                          </m:r>
                        </m:sub>
                      </m:sSub>
                    </m:oMath>
                  </m:oMathPara>
                </a14:m>
                <a:endParaRPr lang="cs-CZ" dirty="0"/>
              </a:p>
            </p:txBody>
          </p:sp>
        </mc:Choice>
        <mc:Fallback xmlns="">
          <p:sp>
            <p:nvSpPr>
              <p:cNvPr id="8" name="TextovéPole 7">
                <a:extLst>
                  <a:ext uri="{FF2B5EF4-FFF2-40B4-BE49-F238E27FC236}">
                    <a16:creationId xmlns:a16="http://schemas.microsoft.com/office/drawing/2014/main" id="{1ECCA8C4-5352-2EA4-E1BC-7472B2EBBF3D}"/>
                  </a:ext>
                </a:extLst>
              </p:cNvPr>
              <p:cNvSpPr txBox="1">
                <a:spLocks noRot="1" noChangeAspect="1" noMove="1" noResize="1" noEditPoints="1" noAdjustHandles="1" noChangeArrowheads="1" noChangeShapeType="1" noTextEdit="1"/>
              </p:cNvSpPr>
              <p:nvPr/>
            </p:nvSpPr>
            <p:spPr>
              <a:xfrm>
                <a:off x="430925" y="2737267"/>
                <a:ext cx="11392665" cy="1200329"/>
              </a:xfrm>
              <a:prstGeom prst="rect">
                <a:avLst/>
              </a:prstGeom>
              <a:blipFill>
                <a:blip r:embed="rId5"/>
                <a:stretch>
                  <a:fillRect l="-482" t="-2538" r="-321" b="-152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2F2DF3CE-1293-DAFC-836F-D805EEF07872}"/>
                  </a:ext>
                </a:extLst>
              </p:cNvPr>
              <p:cNvSpPr txBox="1"/>
              <p:nvPr/>
            </p:nvSpPr>
            <p:spPr>
              <a:xfrm>
                <a:off x="430925" y="4000836"/>
                <a:ext cx="11290853" cy="2384499"/>
              </a:xfrm>
              <a:prstGeom prst="rect">
                <a:avLst/>
              </a:prstGeom>
              <a:noFill/>
            </p:spPr>
            <p:txBody>
              <a:bodyPr wrap="square" rtlCol="0">
                <a:spAutoFit/>
              </a:bodyPr>
              <a:lstStyle/>
              <a:p>
                <a:r>
                  <a:rPr lang="cs-CZ" dirty="0"/>
                  <a:t>Z měření a teoretického odvození vyplývá, že má-li povrch kapaliny tvar povrchu kulového vrchlíku (resp. Povrchu koule, například u kapky nebo bubliny) je kapilární tlak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sub>
                    </m:sSub>
                  </m:oMath>
                </a14:m>
                <a:r>
                  <a:rPr lang="cs-CZ" dirty="0"/>
                  <a:t> dán vztahem</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m:t>
                          </m:r>
                          <m:r>
                            <a:rPr lang="cs-CZ" b="0" i="1" smtClean="0">
                              <a:latin typeface="Cambria Math" panose="02040503050406030204" pitchFamily="18" charset="0"/>
                              <a:ea typeface="Cambria Math" panose="02040503050406030204" pitchFamily="18" charset="0"/>
                            </a:rPr>
                            <m:t>𝜎</m:t>
                          </m:r>
                        </m:num>
                        <m:den>
                          <m:r>
                            <a:rPr lang="cs-CZ" b="0" i="1" smtClean="0">
                              <a:latin typeface="Cambria Math" panose="02040503050406030204" pitchFamily="18" charset="0"/>
                            </a:rPr>
                            <m:t>𝑅</m:t>
                          </m:r>
                        </m:den>
                      </m:f>
                    </m:oMath>
                  </m:oMathPara>
                </a14:m>
                <a:endParaRPr lang="cs-CZ" dirty="0"/>
              </a:p>
              <a:p>
                <a:r>
                  <a:rPr lang="cs-CZ" dirty="0"/>
                  <a:t>kde </a:t>
                </a:r>
                <a14:m>
                  <m:oMath xmlns:m="http://schemas.openxmlformats.org/officeDocument/2006/math">
                    <m:r>
                      <a:rPr lang="cs-CZ" i="1" smtClean="0">
                        <a:latin typeface="Cambria Math" panose="02040503050406030204" pitchFamily="18" charset="0"/>
                        <a:ea typeface="Cambria Math" panose="02040503050406030204" pitchFamily="18" charset="0"/>
                      </a:rPr>
                      <m:t>𝜎</m:t>
                    </m:r>
                  </m:oMath>
                </a14:m>
                <a:r>
                  <a:rPr lang="cs-CZ" dirty="0"/>
                  <a:t> je povrchové napětí kapaliny a </a:t>
                </a:r>
                <a14:m>
                  <m:oMath xmlns:m="http://schemas.openxmlformats.org/officeDocument/2006/math">
                    <m:r>
                      <a:rPr lang="cs-CZ" i="1" dirty="0" smtClean="0">
                        <a:latin typeface="Cambria Math" panose="02040503050406030204" pitchFamily="18" charset="0"/>
                      </a:rPr>
                      <m:t>𝑅</m:t>
                    </m:r>
                  </m:oMath>
                </a14:m>
                <a:r>
                  <a:rPr lang="cs-CZ" dirty="0"/>
                  <a:t> je poloměr kulového povrchu. </a:t>
                </a:r>
              </a:p>
              <a:p>
                <a:endParaRPr lang="cs-CZ" sz="800" dirty="0"/>
              </a:p>
              <a:p>
                <a:r>
                  <a:rPr lang="cs-CZ" dirty="0"/>
                  <a:t>U tenké kulové bubliny s dvěma povrchy (vnitřní a vnější – například u mýdlové bubliny) o poloměru </a:t>
                </a:r>
                <a14:m>
                  <m:oMath xmlns:m="http://schemas.openxmlformats.org/officeDocument/2006/math">
                    <m:r>
                      <a:rPr lang="cs-CZ" i="1" dirty="0" smtClean="0">
                        <a:latin typeface="Cambria Math" panose="02040503050406030204" pitchFamily="18" charset="0"/>
                      </a:rPr>
                      <m:t>𝑅</m:t>
                    </m:r>
                  </m:oMath>
                </a14:m>
                <a:r>
                  <a:rPr lang="cs-CZ" dirty="0"/>
                  <a:t> je</a:t>
                </a:r>
              </a:p>
              <a:p>
                <a:pPr algn="ct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𝑘</m:t>
                          </m:r>
                        </m:sub>
                      </m:sSub>
                      <m:r>
                        <a:rPr lang="cs-CZ" i="1">
                          <a:latin typeface="Cambria Math" panose="02040503050406030204" pitchFamily="18" charset="0"/>
                        </a:rPr>
                        <m:t>=</m:t>
                      </m:r>
                      <m:r>
                        <a:rPr lang="cs-CZ" b="0" i="1" smtClean="0">
                          <a:latin typeface="Cambria Math" panose="02040503050406030204" pitchFamily="18" charset="0"/>
                        </a:rPr>
                        <m:t>2</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i="1">
                              <a:latin typeface="Cambria Math" panose="02040503050406030204" pitchFamily="18" charset="0"/>
                            </a:rPr>
                            <m:t>2</m:t>
                          </m:r>
                          <m:r>
                            <a:rPr lang="cs-CZ" i="1">
                              <a:latin typeface="Cambria Math" panose="02040503050406030204" pitchFamily="18" charset="0"/>
                              <a:ea typeface="Cambria Math" panose="02040503050406030204" pitchFamily="18" charset="0"/>
                            </a:rPr>
                            <m:t>𝜎</m:t>
                          </m:r>
                        </m:num>
                        <m:den>
                          <m:r>
                            <a:rPr lang="cs-CZ" b="0" i="1" smtClean="0">
                              <a:latin typeface="Cambria Math" panose="02040503050406030204" pitchFamily="18" charset="0"/>
                              <a:ea typeface="Cambria Math" panose="02040503050406030204" pitchFamily="18" charset="0"/>
                            </a:rPr>
                            <m:t>𝑅</m:t>
                          </m:r>
                        </m:den>
                      </m:f>
                      <m:r>
                        <a:rPr lang="cs-CZ" b="0" i="1" smtClean="0">
                          <a:latin typeface="Cambria Math" panose="02040503050406030204" pitchFamily="18" charset="0"/>
                          <a:ea typeface="Cambria Math" panose="02040503050406030204" pitchFamily="18" charset="0"/>
                        </a:rPr>
                        <m:t>=</m:t>
                      </m:r>
                      <m:f>
                        <m:fPr>
                          <m:ctrlPr>
                            <a:rPr lang="cs-CZ" i="1">
                              <a:latin typeface="Cambria Math" panose="02040503050406030204" pitchFamily="18" charset="0"/>
                            </a:rPr>
                          </m:ctrlPr>
                        </m:fPr>
                        <m:num>
                          <m:r>
                            <a:rPr lang="cs-CZ" b="0" i="1" smtClean="0">
                              <a:latin typeface="Cambria Math" panose="02040503050406030204" pitchFamily="18" charset="0"/>
                            </a:rPr>
                            <m:t>4</m:t>
                          </m:r>
                          <m:r>
                            <a:rPr lang="cs-CZ" i="1">
                              <a:latin typeface="Cambria Math" panose="02040503050406030204" pitchFamily="18" charset="0"/>
                              <a:ea typeface="Cambria Math" panose="02040503050406030204" pitchFamily="18" charset="0"/>
                            </a:rPr>
                            <m:t>𝜎</m:t>
                          </m:r>
                        </m:num>
                        <m:den>
                          <m:r>
                            <a:rPr lang="cs-CZ" i="1">
                              <a:latin typeface="Cambria Math" panose="02040503050406030204" pitchFamily="18" charset="0"/>
                            </a:rPr>
                            <m:t>𝑅</m:t>
                          </m:r>
                        </m:den>
                      </m:f>
                    </m:oMath>
                  </m:oMathPara>
                </a14:m>
                <a:endParaRPr lang="cs-CZ" dirty="0"/>
              </a:p>
            </p:txBody>
          </p:sp>
        </mc:Choice>
        <mc:Fallback xmlns="">
          <p:sp>
            <p:nvSpPr>
              <p:cNvPr id="9" name="TextovéPole 8">
                <a:extLst>
                  <a:ext uri="{FF2B5EF4-FFF2-40B4-BE49-F238E27FC236}">
                    <a16:creationId xmlns:a16="http://schemas.microsoft.com/office/drawing/2014/main" id="{2F2DF3CE-1293-DAFC-836F-D805EEF07872}"/>
                  </a:ext>
                </a:extLst>
              </p:cNvPr>
              <p:cNvSpPr txBox="1">
                <a:spLocks noRot="1" noChangeAspect="1" noMove="1" noResize="1" noEditPoints="1" noAdjustHandles="1" noChangeArrowheads="1" noChangeShapeType="1" noTextEdit="1"/>
              </p:cNvSpPr>
              <p:nvPr/>
            </p:nvSpPr>
            <p:spPr>
              <a:xfrm>
                <a:off x="430925" y="4000836"/>
                <a:ext cx="11290853" cy="2384499"/>
              </a:xfrm>
              <a:prstGeom prst="rect">
                <a:avLst/>
              </a:prstGeom>
              <a:blipFill>
                <a:blip r:embed="rId6"/>
                <a:stretch>
                  <a:fillRect l="-486" t="-1279" r="-594"/>
                </a:stretch>
              </a:blipFill>
            </p:spPr>
            <p:txBody>
              <a:bodyPr/>
              <a:lstStyle/>
              <a:p>
                <a:r>
                  <a:rPr lang="cs-CZ">
                    <a:noFill/>
                  </a:rPr>
                  <a:t> </a:t>
                </a:r>
              </a:p>
            </p:txBody>
          </p:sp>
        </mc:Fallback>
      </mc:AlternateContent>
    </p:spTree>
    <p:extLst>
      <p:ext uri="{BB962C8B-B14F-4D97-AF65-F5344CB8AC3E}">
        <p14:creationId xmlns:p14="http://schemas.microsoft.com/office/powerpoint/2010/main" val="3233521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09903" y="246977"/>
            <a:ext cx="5768260" cy="430887"/>
          </a:xfrm>
          <a:prstGeom prst="rect">
            <a:avLst/>
          </a:prstGeom>
          <a:noFill/>
        </p:spPr>
        <p:txBody>
          <a:bodyPr wrap="square" rtlCol="0">
            <a:spAutoFit/>
          </a:bodyPr>
          <a:lstStyle/>
          <a:p>
            <a:r>
              <a:rPr lang="cs-CZ" sz="2200" b="1" dirty="0">
                <a:latin typeface="+mj-lt"/>
                <a:ea typeface="+mj-ea"/>
                <a:cs typeface="+mj-cs"/>
              </a:rPr>
              <a:t>Kapilární jevy, kapilární elevace a kapilární deprese</a:t>
            </a:r>
          </a:p>
        </p:txBody>
      </p:sp>
      <p:sp>
        <p:nvSpPr>
          <p:cNvPr id="3" name="TextovéPole 2"/>
          <p:cNvSpPr txBox="1"/>
          <p:nvPr/>
        </p:nvSpPr>
        <p:spPr>
          <a:xfrm>
            <a:off x="409903" y="625558"/>
            <a:ext cx="6505903" cy="369332"/>
          </a:xfrm>
          <a:prstGeom prst="rect">
            <a:avLst/>
          </a:prstGeom>
          <a:noFill/>
        </p:spPr>
        <p:txBody>
          <a:bodyPr wrap="square" rtlCol="0">
            <a:spAutoFit/>
          </a:bodyPr>
          <a:lstStyle/>
          <a:p>
            <a:r>
              <a:rPr lang="cs-CZ" dirty="0"/>
              <a:t>Trubička s vnitřním poloměrem 1 mm a menším se nazývá </a:t>
            </a:r>
            <a:r>
              <a:rPr lang="cs-CZ" b="1" dirty="0"/>
              <a:t>kapilára</a:t>
            </a:r>
          </a:p>
        </p:txBody>
      </p:sp>
      <mc:AlternateContent xmlns:mc="http://schemas.openxmlformats.org/markup-compatibility/2006" xmlns:a14="http://schemas.microsoft.com/office/drawing/2010/main">
        <mc:Choice Requires="a14">
          <p:sp>
            <p:nvSpPr>
              <p:cNvPr id="4" name="TextovéPole 3"/>
              <p:cNvSpPr txBox="1"/>
              <p:nvPr/>
            </p:nvSpPr>
            <p:spPr>
              <a:xfrm>
                <a:off x="409903" y="964113"/>
                <a:ext cx="11235559" cy="2029402"/>
              </a:xfrm>
              <a:prstGeom prst="rect">
                <a:avLst/>
              </a:prstGeom>
              <a:noFill/>
            </p:spPr>
            <p:txBody>
              <a:bodyPr wrap="square" rtlCol="0">
                <a:spAutoFit/>
              </a:bodyPr>
              <a:lstStyle/>
              <a:p>
                <a:r>
                  <a:rPr lang="cs-CZ" dirty="0"/>
                  <a:t>Ponoříme-li kapiláru svisle do kapaliny v široké nádobě, pozorujeme zakřivení povrch kapaliny v kapiláře a její vystoupání nebo naopak snížení vzhledem k hladině v nádobě.</a:t>
                </a:r>
              </a:p>
              <a:p>
                <a:r>
                  <a:rPr lang="cs-CZ" dirty="0"/>
                  <a:t>Je-li kapilára ponořena do kapaliny, která </a:t>
                </a:r>
                <a:r>
                  <a:rPr lang="cs-CZ" b="1" dirty="0"/>
                  <a:t>smáčí</a:t>
                </a:r>
                <a:r>
                  <a:rPr lang="cs-CZ" dirty="0"/>
                  <a:t> její stěny </a:t>
                </a:r>
                <a14:m>
                  <m:oMath xmlns:m="http://schemas.openxmlformats.org/officeDocument/2006/math">
                    <m:d>
                      <m:dPr>
                        <m:ctrlPr>
                          <a:rPr lang="cs-CZ" i="1" smtClean="0">
                            <a:latin typeface="Cambria Math" panose="02040503050406030204" pitchFamily="18" charset="0"/>
                          </a:rPr>
                        </m:ctrlPr>
                      </m:dPr>
                      <m:e>
                        <m:r>
                          <a:rPr lang="cs-CZ" i="1" smtClean="0">
                            <a:latin typeface="Cambria Math"/>
                            <a:ea typeface="Cambria Math"/>
                          </a:rPr>
                          <m:t>𝜗</m:t>
                        </m:r>
                        <m:r>
                          <a:rPr lang="cs-CZ" i="1" smtClean="0">
                            <a:latin typeface="Cambria Math"/>
                            <a:ea typeface="Cambria Math"/>
                          </a:rPr>
                          <m:t>&lt;</m:t>
                        </m:r>
                        <m:f>
                          <m:fPr>
                            <m:ctrlPr>
                              <a:rPr lang="el-GR" i="1" smtClean="0">
                                <a:latin typeface="Cambria Math" panose="02040503050406030204" pitchFamily="18" charset="0"/>
                                <a:ea typeface="Cambria Math"/>
                              </a:rPr>
                            </m:ctrlPr>
                          </m:fPr>
                          <m:num>
                            <m:r>
                              <a:rPr lang="el-GR" i="1" smtClean="0">
                                <a:latin typeface="Cambria Math"/>
                                <a:ea typeface="Cambria Math"/>
                              </a:rPr>
                              <m:t>𝜋</m:t>
                            </m:r>
                          </m:num>
                          <m:den>
                            <m:r>
                              <a:rPr lang="el-GR" i="1" smtClean="0">
                                <a:latin typeface="Cambria Math"/>
                                <a:ea typeface="Cambria Math"/>
                              </a:rPr>
                              <m:t>2</m:t>
                            </m:r>
                          </m:den>
                        </m:f>
                      </m:e>
                    </m:d>
                  </m:oMath>
                </a14:m>
                <a:r>
                  <a:rPr lang="cs-CZ" dirty="0"/>
                  <a:t>, dojde k vystoupání hladiny v kapiláře. Tento jev nazýváme </a:t>
                </a:r>
                <a:r>
                  <a:rPr lang="cs-CZ" b="1" dirty="0"/>
                  <a:t>kapilární elevace, </a:t>
                </a:r>
                <a:r>
                  <a:rPr lang="cs-CZ" dirty="0"/>
                  <a:t>(</a:t>
                </a:r>
                <a:r>
                  <a:rPr lang="cs-CZ" dirty="0" err="1"/>
                  <a:t>elevo</a:t>
                </a:r>
                <a:r>
                  <a:rPr lang="cs-CZ" dirty="0"/>
                  <a:t> = výše zvedám),  obrázek a)</a:t>
                </a:r>
              </a:p>
              <a:p>
                <a:r>
                  <a:rPr lang="cs-CZ" dirty="0"/>
                  <a:t>Je-li kapilára ponořena do kapaliny, která </a:t>
                </a:r>
                <a:r>
                  <a:rPr lang="cs-CZ" b="1" dirty="0"/>
                  <a:t>nesmáčí</a:t>
                </a:r>
                <a:r>
                  <a:rPr lang="cs-CZ" dirty="0"/>
                  <a:t> její stěny </a:t>
                </a:r>
                <a14:m>
                  <m:oMath xmlns:m="http://schemas.openxmlformats.org/officeDocument/2006/math">
                    <m:d>
                      <m:dPr>
                        <m:ctrlPr>
                          <a:rPr lang="cs-CZ" i="1" smtClean="0">
                            <a:latin typeface="Cambria Math" panose="02040503050406030204" pitchFamily="18" charset="0"/>
                          </a:rPr>
                        </m:ctrlPr>
                      </m:dPr>
                      <m:e>
                        <m:r>
                          <a:rPr lang="cs-CZ" i="1" smtClean="0">
                            <a:latin typeface="Cambria Math"/>
                            <a:ea typeface="Cambria Math"/>
                          </a:rPr>
                          <m:t>𝜗</m:t>
                        </m:r>
                        <m:r>
                          <a:rPr lang="cs-CZ" i="1" smtClean="0">
                            <a:latin typeface="Cambria Math"/>
                            <a:ea typeface="Cambria Math"/>
                          </a:rPr>
                          <m:t>&gt;</m:t>
                        </m:r>
                        <m:f>
                          <m:fPr>
                            <m:ctrlPr>
                              <a:rPr lang="el-GR" i="1" smtClean="0">
                                <a:latin typeface="Cambria Math" panose="02040503050406030204" pitchFamily="18" charset="0"/>
                                <a:ea typeface="Cambria Math"/>
                              </a:rPr>
                            </m:ctrlPr>
                          </m:fPr>
                          <m:num>
                            <m:r>
                              <a:rPr lang="el-GR" i="1" smtClean="0">
                                <a:latin typeface="Cambria Math"/>
                                <a:ea typeface="Cambria Math"/>
                              </a:rPr>
                              <m:t>𝜋</m:t>
                            </m:r>
                          </m:num>
                          <m:den>
                            <m:r>
                              <a:rPr lang="el-GR" i="1" smtClean="0">
                                <a:latin typeface="Cambria Math"/>
                                <a:ea typeface="Cambria Math"/>
                              </a:rPr>
                              <m:t>2</m:t>
                            </m:r>
                          </m:den>
                        </m:f>
                      </m:e>
                    </m:d>
                  </m:oMath>
                </a14:m>
                <a:r>
                  <a:rPr lang="cs-CZ" dirty="0"/>
                  <a:t>, dojde ke snížení hladiny v kapiláře. Tento jev se nazývá </a:t>
                </a:r>
                <a:r>
                  <a:rPr lang="cs-CZ" b="1" dirty="0"/>
                  <a:t>kapilární deprese</a:t>
                </a:r>
                <a:r>
                  <a:rPr lang="cs-CZ" dirty="0"/>
                  <a:t> (</a:t>
                </a:r>
                <a:r>
                  <a:rPr lang="cs-CZ" dirty="0" err="1"/>
                  <a:t>deprimo</a:t>
                </a:r>
                <a:r>
                  <a:rPr lang="cs-CZ" dirty="0"/>
                  <a:t> = stlačuji), obrázek b)</a:t>
                </a:r>
              </a:p>
            </p:txBody>
          </p:sp>
        </mc:Choice>
        <mc:Fallback xmlns="">
          <p:sp>
            <p:nvSpPr>
              <p:cNvPr id="4" name="TextovéPole 3"/>
              <p:cNvSpPr txBox="1">
                <a:spLocks noRot="1" noChangeAspect="1" noMove="1" noResize="1" noEditPoints="1" noAdjustHandles="1" noChangeArrowheads="1" noChangeShapeType="1" noTextEdit="1"/>
              </p:cNvSpPr>
              <p:nvPr/>
            </p:nvSpPr>
            <p:spPr>
              <a:xfrm>
                <a:off x="409903" y="964113"/>
                <a:ext cx="11235559" cy="2029402"/>
              </a:xfrm>
              <a:prstGeom prst="rect">
                <a:avLst/>
              </a:prstGeom>
              <a:blipFill>
                <a:blip r:embed="rId2"/>
                <a:stretch>
                  <a:fillRect l="-434" t="-1502" b="-3904"/>
                </a:stretch>
              </a:blipFill>
            </p:spPr>
            <p:txBody>
              <a:bodyPr/>
              <a:lstStyle/>
              <a:p>
                <a:r>
                  <a:rPr lang="cs-CZ">
                    <a:noFill/>
                  </a:rPr>
                  <a:t> </a:t>
                </a:r>
              </a:p>
            </p:txBody>
          </p:sp>
        </mc:Fallback>
      </mc:AlternateContent>
      <p:grpSp>
        <p:nvGrpSpPr>
          <p:cNvPr id="7" name="Skupina 6">
            <a:extLst>
              <a:ext uri="{FF2B5EF4-FFF2-40B4-BE49-F238E27FC236}">
                <a16:creationId xmlns:a16="http://schemas.microsoft.com/office/drawing/2014/main" id="{801FDE54-444A-D756-36BC-8A2A77A68633}"/>
              </a:ext>
            </a:extLst>
          </p:cNvPr>
          <p:cNvGrpSpPr/>
          <p:nvPr/>
        </p:nvGrpSpPr>
        <p:grpSpPr>
          <a:xfrm>
            <a:off x="501755" y="3063240"/>
            <a:ext cx="5065986" cy="3374378"/>
            <a:chOff x="3563007" y="3317661"/>
            <a:chExt cx="5065986" cy="3374378"/>
          </a:xfrm>
        </p:grpSpPr>
        <p:pic>
          <p:nvPicPr>
            <p:cNvPr id="1026" name="Picture 2" descr="https://slideplayer.cz/slide/3416357/11/images/8/Kapil%C3%A1rn%C3%AD+elevace+a+deprese.jpg"/>
            <p:cNvPicPr>
              <a:picLocks noChangeAspect="1" noChangeArrowheads="1"/>
            </p:cNvPicPr>
            <p:nvPr/>
          </p:nvPicPr>
          <p:blipFill rotWithShape="1">
            <a:blip r:embed="rId3">
              <a:extLst>
                <a:ext uri="{28A0092B-C50C-407E-A947-70E740481C1C}">
                  <a14:useLocalDpi xmlns:a14="http://schemas.microsoft.com/office/drawing/2010/main" val="0"/>
                </a:ext>
              </a:extLst>
            </a:blip>
            <a:srcRect l="18988" t="52277" r="25610" b="3891"/>
            <a:stretch/>
          </p:blipFill>
          <p:spPr bwMode="auto">
            <a:xfrm>
              <a:off x="3563007" y="3317661"/>
              <a:ext cx="5065986" cy="3005958"/>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p:cNvSpPr txBox="1"/>
            <p:nvPr/>
          </p:nvSpPr>
          <p:spPr>
            <a:xfrm>
              <a:off x="4763813" y="6289706"/>
              <a:ext cx="488731" cy="369332"/>
            </a:xfrm>
            <a:prstGeom prst="rect">
              <a:avLst/>
            </a:prstGeom>
            <a:noFill/>
          </p:spPr>
          <p:txBody>
            <a:bodyPr wrap="square" rtlCol="0">
              <a:spAutoFit/>
            </a:bodyPr>
            <a:lstStyle/>
            <a:p>
              <a:r>
                <a:rPr lang="cs-CZ" dirty="0"/>
                <a:t>a)</a:t>
              </a:r>
            </a:p>
          </p:txBody>
        </p:sp>
        <p:sp>
          <p:nvSpPr>
            <p:cNvPr id="6" name="TextovéPole 5"/>
            <p:cNvSpPr txBox="1"/>
            <p:nvPr/>
          </p:nvSpPr>
          <p:spPr>
            <a:xfrm>
              <a:off x="7168054" y="6322707"/>
              <a:ext cx="430925" cy="369332"/>
            </a:xfrm>
            <a:prstGeom prst="rect">
              <a:avLst/>
            </a:prstGeom>
            <a:noFill/>
          </p:spPr>
          <p:txBody>
            <a:bodyPr wrap="square" rtlCol="0">
              <a:spAutoFit/>
            </a:bodyPr>
            <a:lstStyle/>
            <a:p>
              <a:r>
                <a:rPr lang="cs-CZ" dirty="0"/>
                <a:t>b)</a:t>
              </a:r>
            </a:p>
          </p:txBody>
        </p:sp>
      </p:gr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83C5E06C-4092-51EF-E0FD-4E327DC3C25E}"/>
                  </a:ext>
                </a:extLst>
              </p:cNvPr>
              <p:cNvSpPr txBox="1"/>
              <p:nvPr/>
            </p:nvSpPr>
            <p:spPr>
              <a:xfrm>
                <a:off x="5748794" y="2993515"/>
                <a:ext cx="6154309" cy="1754326"/>
              </a:xfrm>
              <a:prstGeom prst="rect">
                <a:avLst/>
              </a:prstGeom>
              <a:noFill/>
            </p:spPr>
            <p:txBody>
              <a:bodyPr wrap="square" rtlCol="0">
                <a:spAutoFit/>
              </a:bodyPr>
              <a:lstStyle/>
              <a:p>
                <a:r>
                  <a:rPr lang="cs-CZ" dirty="0"/>
                  <a:t>Změny výšky hladiny v kapiláře jsou spojeny s existencí kapilárního tlaku. Těsně pod dutým povrchem je vnitřní tlak menší o kapilární tlak než těsně pod rovinným povrchem kapaliny v okolí kapiláry. Proto kapalina vystoupí v kapiláře do takové výšky </a:t>
                </a:r>
                <a14:m>
                  <m:oMath xmlns:m="http://schemas.openxmlformats.org/officeDocument/2006/math">
                    <m:r>
                      <a:rPr lang="cs-CZ" i="1" dirty="0" smtClean="0">
                        <a:latin typeface="Cambria Math" panose="02040503050406030204" pitchFamily="18" charset="0"/>
                      </a:rPr>
                      <m:t>h</m:t>
                    </m:r>
                  </m:oMath>
                </a14:m>
                <a:r>
                  <a:rPr lang="cs-CZ" dirty="0"/>
                  <a:t>, aby hydrostatický tlak odpovídající tomuto sloupci kapaliny vyrovnal rozdíl vnitřních tlaků – obrázek a).</a:t>
                </a:r>
              </a:p>
            </p:txBody>
          </p:sp>
        </mc:Choice>
        <mc:Fallback xmlns="">
          <p:sp>
            <p:nvSpPr>
              <p:cNvPr id="8" name="TextovéPole 7">
                <a:extLst>
                  <a:ext uri="{FF2B5EF4-FFF2-40B4-BE49-F238E27FC236}">
                    <a16:creationId xmlns:a16="http://schemas.microsoft.com/office/drawing/2014/main" id="{83C5E06C-4092-51EF-E0FD-4E327DC3C25E}"/>
                  </a:ext>
                </a:extLst>
              </p:cNvPr>
              <p:cNvSpPr txBox="1">
                <a:spLocks noRot="1" noChangeAspect="1" noMove="1" noResize="1" noEditPoints="1" noAdjustHandles="1" noChangeArrowheads="1" noChangeShapeType="1" noTextEdit="1"/>
              </p:cNvSpPr>
              <p:nvPr/>
            </p:nvSpPr>
            <p:spPr>
              <a:xfrm>
                <a:off x="5748794" y="2993515"/>
                <a:ext cx="6154309" cy="1754326"/>
              </a:xfrm>
              <a:prstGeom prst="rect">
                <a:avLst/>
              </a:prstGeom>
              <a:blipFill>
                <a:blip r:embed="rId4"/>
                <a:stretch>
                  <a:fillRect l="-792" t="-1736" b="-4514"/>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B2C1F22B-F0C0-E183-8E24-6F4785B0DD9E}"/>
              </a:ext>
            </a:extLst>
          </p:cNvPr>
          <p:cNvSpPr txBox="1"/>
          <p:nvPr/>
        </p:nvSpPr>
        <p:spPr>
          <a:xfrm>
            <a:off x="1521347" y="3846745"/>
            <a:ext cx="874644" cy="246221"/>
          </a:xfrm>
          <a:prstGeom prst="rect">
            <a:avLst/>
          </a:prstGeom>
          <a:noFill/>
        </p:spPr>
        <p:txBody>
          <a:bodyPr wrap="square" rtlCol="0">
            <a:spAutoFit/>
          </a:bodyPr>
          <a:lstStyle/>
          <a:p>
            <a:r>
              <a:rPr lang="cs-CZ" sz="1000" dirty="0"/>
              <a:t>Dutý povrch</a:t>
            </a:r>
          </a:p>
        </p:txBody>
      </p:sp>
      <p:sp>
        <p:nvSpPr>
          <p:cNvPr id="10" name="TextovéPole 9">
            <a:extLst>
              <a:ext uri="{FF2B5EF4-FFF2-40B4-BE49-F238E27FC236}">
                <a16:creationId xmlns:a16="http://schemas.microsoft.com/office/drawing/2014/main" id="{390A75EF-1CFA-A35C-49B7-529F4C4FEC6E}"/>
              </a:ext>
            </a:extLst>
          </p:cNvPr>
          <p:cNvSpPr txBox="1"/>
          <p:nvPr/>
        </p:nvSpPr>
        <p:spPr>
          <a:xfrm>
            <a:off x="3974086" y="5213470"/>
            <a:ext cx="680455" cy="430887"/>
          </a:xfrm>
          <a:prstGeom prst="rect">
            <a:avLst/>
          </a:prstGeom>
          <a:noFill/>
        </p:spPr>
        <p:txBody>
          <a:bodyPr wrap="square" rtlCol="0">
            <a:spAutoFit/>
          </a:bodyPr>
          <a:lstStyle/>
          <a:p>
            <a:pPr algn="ctr"/>
            <a:r>
              <a:rPr lang="cs-CZ" sz="1100" dirty="0"/>
              <a:t>Vypuklý</a:t>
            </a:r>
          </a:p>
          <a:p>
            <a:pPr algn="ctr"/>
            <a:r>
              <a:rPr lang="cs-CZ" sz="1100" dirty="0"/>
              <a:t>povrch</a:t>
            </a:r>
          </a:p>
        </p:txBody>
      </p:sp>
      <mc:AlternateContent xmlns:mc="http://schemas.openxmlformats.org/markup-compatibility/2006" xmlns:a14="http://schemas.microsoft.com/office/drawing/2010/main">
        <mc:Choice Requires="a14">
          <p:sp>
            <p:nvSpPr>
              <p:cNvPr id="11" name="TextovéPole 10">
                <a:extLst>
                  <a:ext uri="{FF2B5EF4-FFF2-40B4-BE49-F238E27FC236}">
                    <a16:creationId xmlns:a16="http://schemas.microsoft.com/office/drawing/2014/main" id="{9284FDDC-12F9-88D0-04A4-432CC97304B4}"/>
                  </a:ext>
                </a:extLst>
              </p:cNvPr>
              <p:cNvSpPr txBox="1"/>
              <p:nvPr/>
            </p:nvSpPr>
            <p:spPr>
              <a:xfrm>
                <a:off x="5748794" y="4783575"/>
                <a:ext cx="6178163" cy="1477328"/>
              </a:xfrm>
              <a:prstGeom prst="rect">
                <a:avLst/>
              </a:prstGeom>
              <a:noFill/>
            </p:spPr>
            <p:txBody>
              <a:bodyPr wrap="square" rtlCol="0">
                <a:spAutoFit/>
              </a:bodyPr>
              <a:lstStyle/>
              <a:p>
                <a:r>
                  <a:rPr lang="cs-CZ" dirty="0"/>
                  <a:t>U kapilární deprese je tomu opačně. Těsně pod vypuklým povrchem v kapiláře je vnitřní tlak větší než pod rovným povrchem kapaliny v okolí kapiláry, a to o kapilární tlak. Proto kapalina klesne v kapiláře o takovou výšku </a:t>
                </a:r>
                <a14:m>
                  <m:oMath xmlns:m="http://schemas.openxmlformats.org/officeDocument/2006/math">
                    <m:r>
                      <a:rPr lang="cs-CZ" i="1" dirty="0" smtClean="0">
                        <a:latin typeface="Cambria Math" panose="02040503050406030204" pitchFamily="18" charset="0"/>
                      </a:rPr>
                      <m:t>h</m:t>
                    </m:r>
                  </m:oMath>
                </a14:m>
                <a:r>
                  <a:rPr lang="cs-CZ" dirty="0"/>
                  <a:t> – obrázek b), aby byl kapilární tlak vykompenzován.</a:t>
                </a:r>
              </a:p>
            </p:txBody>
          </p:sp>
        </mc:Choice>
        <mc:Fallback xmlns="">
          <p:sp>
            <p:nvSpPr>
              <p:cNvPr id="11" name="TextovéPole 10">
                <a:extLst>
                  <a:ext uri="{FF2B5EF4-FFF2-40B4-BE49-F238E27FC236}">
                    <a16:creationId xmlns:a16="http://schemas.microsoft.com/office/drawing/2014/main" id="{9284FDDC-12F9-88D0-04A4-432CC97304B4}"/>
                  </a:ext>
                </a:extLst>
              </p:cNvPr>
              <p:cNvSpPr txBox="1">
                <a:spLocks noRot="1" noChangeAspect="1" noMove="1" noResize="1" noEditPoints="1" noAdjustHandles="1" noChangeArrowheads="1" noChangeShapeType="1" noTextEdit="1"/>
              </p:cNvSpPr>
              <p:nvPr/>
            </p:nvSpPr>
            <p:spPr>
              <a:xfrm>
                <a:off x="5748794" y="4783575"/>
                <a:ext cx="6178163" cy="1477328"/>
              </a:xfrm>
              <a:prstGeom prst="rect">
                <a:avLst/>
              </a:prstGeom>
              <a:blipFill>
                <a:blip r:embed="rId5"/>
                <a:stretch>
                  <a:fillRect l="-789" t="-2479" b="-5785"/>
                </a:stretch>
              </a:blipFill>
            </p:spPr>
            <p:txBody>
              <a:bodyPr/>
              <a:lstStyle/>
              <a:p>
                <a:r>
                  <a:rPr lang="cs-CZ">
                    <a:noFill/>
                  </a:rPr>
                  <a:t> </a:t>
                </a:r>
              </a:p>
            </p:txBody>
          </p:sp>
        </mc:Fallback>
      </mc:AlternateContent>
    </p:spTree>
    <p:extLst>
      <p:ext uri="{BB962C8B-B14F-4D97-AF65-F5344CB8AC3E}">
        <p14:creationId xmlns:p14="http://schemas.microsoft.com/office/powerpoint/2010/main" val="3477091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643CF8B4-C5E4-9FC1-75ED-8E950F7F96FE}"/>
              </a:ext>
            </a:extLst>
          </p:cNvPr>
          <p:cNvSpPr txBox="1"/>
          <p:nvPr/>
        </p:nvSpPr>
        <p:spPr>
          <a:xfrm>
            <a:off x="409903" y="246977"/>
            <a:ext cx="4170048" cy="430887"/>
          </a:xfrm>
          <a:prstGeom prst="rect">
            <a:avLst/>
          </a:prstGeom>
          <a:noFill/>
        </p:spPr>
        <p:txBody>
          <a:bodyPr wrap="square" rtlCol="0">
            <a:spAutoFit/>
          </a:bodyPr>
          <a:lstStyle/>
          <a:p>
            <a:r>
              <a:rPr lang="cs-CZ" sz="2200" b="1" dirty="0">
                <a:latin typeface="+mj-lt"/>
                <a:ea typeface="+mj-ea"/>
                <a:cs typeface="+mj-cs"/>
              </a:rPr>
              <a:t>Výpočet výšky h při kapilární elevaci</a:t>
            </a:r>
          </a:p>
        </p:txBody>
      </p:sp>
      <p:pic>
        <p:nvPicPr>
          <p:cNvPr id="4" name="Obrázek 3">
            <a:extLst>
              <a:ext uri="{FF2B5EF4-FFF2-40B4-BE49-F238E27FC236}">
                <a16:creationId xmlns:a16="http://schemas.microsoft.com/office/drawing/2014/main" id="{F363AFDA-DE11-5091-E729-4D9414B207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514" y="771741"/>
            <a:ext cx="3069867" cy="3816162"/>
          </a:xfrm>
          <a:prstGeom prst="rect">
            <a:avLst/>
          </a:prstGeom>
        </p:spPr>
      </p:pic>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984BF622-32AB-AC55-C7E9-7163384C35A9}"/>
                  </a:ext>
                </a:extLst>
              </p:cNvPr>
              <p:cNvSpPr txBox="1"/>
              <p:nvPr/>
            </p:nvSpPr>
            <p:spPr>
              <a:xfrm>
                <a:off x="3538330" y="882595"/>
                <a:ext cx="8285259" cy="4657429"/>
              </a:xfrm>
              <a:prstGeom prst="rect">
                <a:avLst/>
              </a:prstGeom>
              <a:noFill/>
            </p:spPr>
            <p:txBody>
              <a:bodyPr wrap="square" rtlCol="0">
                <a:spAutoFit/>
              </a:bodyPr>
              <a:lstStyle/>
              <a:p>
                <a:r>
                  <a:rPr lang="cs-CZ" dirty="0"/>
                  <a:t>Má-li kapalina hustotu </a:t>
                </a:r>
                <a14:m>
                  <m:oMath xmlns:m="http://schemas.openxmlformats.org/officeDocument/2006/math">
                    <m:r>
                      <a:rPr lang="cs-CZ" i="1" smtClean="0">
                        <a:latin typeface="Cambria Math" panose="02040503050406030204" pitchFamily="18" charset="0"/>
                        <a:ea typeface="Cambria Math" panose="02040503050406030204" pitchFamily="18" charset="0"/>
                      </a:rPr>
                      <m:t>𝜌</m:t>
                    </m:r>
                  </m:oMath>
                </a14:m>
                <a:r>
                  <a:rPr lang="cs-CZ" dirty="0"/>
                  <a:t>, pak hydrostatický tlak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oMath>
                </a14:m>
                <a:r>
                  <a:rPr lang="cs-CZ" dirty="0"/>
                  <a:t> odpovídající výšce </a:t>
                </a:r>
                <a14:m>
                  <m:oMath xmlns:m="http://schemas.openxmlformats.org/officeDocument/2006/math">
                    <m:r>
                      <a:rPr lang="cs-CZ" i="1" dirty="0" smtClean="0">
                        <a:latin typeface="Cambria Math" panose="02040503050406030204" pitchFamily="18" charset="0"/>
                      </a:rPr>
                      <m:t>h</m:t>
                    </m:r>
                  </m:oMath>
                </a14:m>
                <a:r>
                  <a:rPr lang="cs-CZ" dirty="0"/>
                  <a:t> - viz obrázek, je roven</a:t>
                </a:r>
              </a:p>
              <a:p>
                <a:pPr/>
                <a14:m>
                  <m:oMathPara xmlns:m="http://schemas.openxmlformats.org/officeDocument/2006/math">
                    <m:oMathParaPr>
                      <m:jc m:val="centerGroup"/>
                    </m:oMathParaPr>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r>
                        <a:rPr lang="cs-CZ" b="0" i="1" smtClean="0">
                          <a:latin typeface="Cambria Math" panose="02040503050406030204" pitchFamily="18" charset="0"/>
                        </a:rPr>
                        <m:t>=</m:t>
                      </m:r>
                      <m:r>
                        <a:rPr lang="cs-CZ" b="0" i="1" smtClean="0">
                          <a:latin typeface="Cambria Math" panose="02040503050406030204" pitchFamily="18" charset="0"/>
                        </a:rPr>
                        <m:t>h</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𝑔</m:t>
                      </m:r>
                    </m:oMath>
                  </m:oMathPara>
                </a14:m>
                <a:endParaRPr lang="cs-CZ" dirty="0"/>
              </a:p>
              <a:p>
                <a:endParaRPr lang="cs-CZ" sz="800" dirty="0"/>
              </a:p>
              <a:p>
                <a:r>
                  <a:rPr lang="cs-CZ" dirty="0"/>
                  <a:t>Je-li vytvořený dutý povrch tvaru polokoule o poloměru </a:t>
                </a:r>
                <a14:m>
                  <m:oMath xmlns:m="http://schemas.openxmlformats.org/officeDocument/2006/math">
                    <m:r>
                      <a:rPr lang="cs-CZ" i="1" dirty="0" smtClean="0">
                        <a:latin typeface="Cambria Math" panose="02040503050406030204" pitchFamily="18" charset="0"/>
                      </a:rPr>
                      <m:t>𝑅</m:t>
                    </m:r>
                  </m:oMath>
                </a14:m>
                <a:r>
                  <a:rPr lang="cs-CZ" dirty="0"/>
                  <a:t> (kapalina dokonale smáčí vnitřek kapiláry), a tím </a:t>
                </a:r>
                <a14:m>
                  <m:oMath xmlns:m="http://schemas.openxmlformats.org/officeDocument/2006/math">
                    <m:r>
                      <a:rPr lang="cs-CZ" i="1" dirty="0" smtClean="0">
                        <a:latin typeface="Cambria Math" panose="02040503050406030204" pitchFamily="18" charset="0"/>
                      </a:rPr>
                      <m:t>𝑅</m:t>
                    </m:r>
                  </m:oMath>
                </a14:m>
                <a:r>
                  <a:rPr lang="cs-CZ" dirty="0"/>
                  <a:t> je i vnitřní poloměr kapiláry, pak podle vztahu – viz snímek 14, je kapilární tlak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𝑘</m:t>
                        </m:r>
                      </m:sub>
                    </m:sSub>
                  </m:oMath>
                </a14:m>
                <a:r>
                  <a:rPr lang="cs-CZ" dirty="0"/>
                  <a:t> </a:t>
                </a:r>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2 . </m:t>
                          </m:r>
                          <m:r>
                            <a:rPr lang="cs-CZ" b="0" i="1" smtClean="0">
                              <a:latin typeface="Cambria Math" panose="02040503050406030204" pitchFamily="18" charset="0"/>
                              <a:ea typeface="Cambria Math" panose="02040503050406030204" pitchFamily="18" charset="0"/>
                            </a:rPr>
                            <m:t>𝜎</m:t>
                          </m:r>
                        </m:num>
                        <m:den>
                          <m:r>
                            <a:rPr lang="cs-CZ" b="0" i="1" smtClean="0">
                              <a:latin typeface="Cambria Math" panose="02040503050406030204" pitchFamily="18" charset="0"/>
                            </a:rPr>
                            <m:t>𝑅</m:t>
                          </m:r>
                        </m:den>
                      </m:f>
                    </m:oMath>
                  </m:oMathPara>
                </a14:m>
                <a:endParaRPr lang="cs-CZ" dirty="0"/>
              </a:p>
              <a:p>
                <a:endParaRPr lang="cs-CZ" sz="800" dirty="0"/>
              </a:p>
              <a:p>
                <a:r>
                  <a:rPr lang="cs-CZ" dirty="0"/>
                  <a:t>Z rovnosti tlaků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h</m:t>
                        </m:r>
                      </m:sub>
                    </m:sSub>
                  </m:oMath>
                </a14:m>
                <a:r>
                  <a:rPr lang="cs-CZ" dirty="0"/>
                  <a:t> a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𝑘</m:t>
                        </m:r>
                      </m:sub>
                    </m:sSub>
                  </m:oMath>
                </a14:m>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rPr>
                        <m:t>h</m:t>
                      </m:r>
                      <m:r>
                        <a:rPr lang="cs-CZ" i="1">
                          <a:latin typeface="Cambria Math" panose="02040503050406030204" pitchFamily="18" charset="0"/>
                        </a:rPr>
                        <m:t> . </m:t>
                      </m:r>
                      <m:r>
                        <a:rPr lang="cs-CZ" i="1">
                          <a:latin typeface="Cambria Math" panose="02040503050406030204" pitchFamily="18" charset="0"/>
                          <a:ea typeface="Cambria Math" panose="02040503050406030204" pitchFamily="18" charset="0"/>
                        </a:rPr>
                        <m:t>𝜌</m:t>
                      </m:r>
                      <m:r>
                        <a:rPr lang="cs-CZ" i="1">
                          <a:latin typeface="Cambria Math" panose="02040503050406030204" pitchFamily="18" charset="0"/>
                          <a:ea typeface="Cambria Math" panose="02040503050406030204" pitchFamily="18" charset="0"/>
                        </a:rPr>
                        <m:t> . </m:t>
                      </m:r>
                      <m:r>
                        <a:rPr lang="cs-CZ" i="1">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2 . </m:t>
                          </m:r>
                          <m:r>
                            <a:rPr lang="cs-CZ" i="1">
                              <a:latin typeface="Cambria Math" panose="02040503050406030204" pitchFamily="18" charset="0"/>
                              <a:ea typeface="Cambria Math" panose="02040503050406030204" pitchFamily="18" charset="0"/>
                            </a:rPr>
                            <m:t>𝜎</m:t>
                          </m:r>
                        </m:num>
                        <m:den>
                          <m:r>
                            <a:rPr lang="cs-CZ" i="1">
                              <a:latin typeface="Cambria Math" panose="02040503050406030204" pitchFamily="18" charset="0"/>
                            </a:rPr>
                            <m:t>𝑅</m:t>
                          </m:r>
                        </m:den>
                      </m:f>
                    </m:oMath>
                  </m:oMathPara>
                </a14:m>
                <a:endParaRPr lang="cs-CZ" dirty="0"/>
              </a:p>
              <a:p>
                <a:endParaRPr lang="cs-CZ" sz="800" dirty="0"/>
              </a:p>
              <a:p>
                <a:r>
                  <a:rPr lang="cs-CZ" dirty="0"/>
                  <a:t>Vypočteme výšku kapilární elevace </a:t>
                </a:r>
                <a14:m>
                  <m:oMath xmlns:m="http://schemas.openxmlformats.org/officeDocument/2006/math">
                    <m:r>
                      <a:rPr lang="cs-CZ" i="1" dirty="0" smtClean="0">
                        <a:latin typeface="Cambria Math" panose="02040503050406030204" pitchFamily="18" charset="0"/>
                      </a:rPr>
                      <m:t>h</m:t>
                    </m:r>
                  </m:oMath>
                </a14:m>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2 . </m:t>
                          </m:r>
                          <m:r>
                            <a:rPr lang="cs-CZ" b="0" i="1" smtClean="0">
                              <a:latin typeface="Cambria Math" panose="02040503050406030204" pitchFamily="18" charset="0"/>
                              <a:ea typeface="Cambria Math" panose="02040503050406030204" pitchFamily="18" charset="0"/>
                            </a:rPr>
                            <m:t>𝜎</m:t>
                          </m:r>
                        </m:num>
                        <m:den>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𝑅</m:t>
                          </m:r>
                        </m:den>
                      </m:f>
                    </m:oMath>
                  </m:oMathPara>
                </a14:m>
                <a:endParaRPr lang="cs-CZ" dirty="0"/>
              </a:p>
            </p:txBody>
          </p:sp>
        </mc:Choice>
        <mc:Fallback xmlns="">
          <p:sp>
            <p:nvSpPr>
              <p:cNvPr id="5" name="TextovéPole 4">
                <a:extLst>
                  <a:ext uri="{FF2B5EF4-FFF2-40B4-BE49-F238E27FC236}">
                    <a16:creationId xmlns:a16="http://schemas.microsoft.com/office/drawing/2014/main" id="{984BF622-32AB-AC55-C7E9-7163384C35A9}"/>
                  </a:ext>
                </a:extLst>
              </p:cNvPr>
              <p:cNvSpPr txBox="1">
                <a:spLocks noRot="1" noChangeAspect="1" noMove="1" noResize="1" noEditPoints="1" noAdjustHandles="1" noChangeArrowheads="1" noChangeShapeType="1" noTextEdit="1"/>
              </p:cNvSpPr>
              <p:nvPr/>
            </p:nvSpPr>
            <p:spPr>
              <a:xfrm>
                <a:off x="3538330" y="882595"/>
                <a:ext cx="8285259" cy="4657429"/>
              </a:xfrm>
              <a:prstGeom prst="rect">
                <a:avLst/>
              </a:prstGeom>
              <a:blipFill>
                <a:blip r:embed="rId3"/>
                <a:stretch>
                  <a:fillRect l="-588" t="-785" r="-1029"/>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782E64EC-502F-5E81-E1BD-4D20502F2A1B}"/>
              </a:ext>
            </a:extLst>
          </p:cNvPr>
          <p:cNvSpPr txBox="1"/>
          <p:nvPr/>
        </p:nvSpPr>
        <p:spPr>
          <a:xfrm>
            <a:off x="485030" y="5439928"/>
            <a:ext cx="11338559" cy="646331"/>
          </a:xfrm>
          <a:prstGeom prst="rect">
            <a:avLst/>
          </a:prstGeom>
          <a:noFill/>
        </p:spPr>
        <p:txBody>
          <a:bodyPr wrap="square" rtlCol="0">
            <a:spAutoFit/>
          </a:bodyPr>
          <a:lstStyle/>
          <a:p>
            <a:r>
              <a:rPr lang="cs-CZ" dirty="0"/>
              <a:t>Ze vztahu pro výpočet kapilární elevace je vidět, že zvýšení hladiny v kapiláře vzhledem k rovinnému povrchu ve vnější nádobě je nepřímo úměrné vnitřnímu poloměru kapiláry.</a:t>
            </a:r>
          </a:p>
        </p:txBody>
      </p:sp>
    </p:spTree>
    <p:extLst>
      <p:ext uri="{BB962C8B-B14F-4D97-AF65-F5344CB8AC3E}">
        <p14:creationId xmlns:p14="http://schemas.microsoft.com/office/powerpoint/2010/main" val="3633827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950B48C-CDBF-6DAA-6B34-1F08105F5F3E}"/>
              </a:ext>
            </a:extLst>
          </p:cNvPr>
          <p:cNvSpPr txBox="1"/>
          <p:nvPr/>
        </p:nvSpPr>
        <p:spPr>
          <a:xfrm>
            <a:off x="286247" y="119269"/>
            <a:ext cx="1995778" cy="369332"/>
          </a:xfrm>
          <a:prstGeom prst="rect">
            <a:avLst/>
          </a:prstGeom>
          <a:noFill/>
        </p:spPr>
        <p:txBody>
          <a:bodyPr wrap="square" rtlCol="0">
            <a:spAutoFit/>
          </a:bodyPr>
          <a:lstStyle/>
          <a:p>
            <a:r>
              <a:rPr lang="cs-CZ" dirty="0"/>
              <a:t>Shrnutí učiva Fyz85</a:t>
            </a:r>
          </a:p>
        </p:txBody>
      </p:sp>
      <p:pic>
        <p:nvPicPr>
          <p:cNvPr id="4" name="Obrázek 3">
            <a:extLst>
              <a:ext uri="{FF2B5EF4-FFF2-40B4-BE49-F238E27FC236}">
                <a16:creationId xmlns:a16="http://schemas.microsoft.com/office/drawing/2014/main" id="{9FA7194C-AB27-81D4-A553-64233EB68492}"/>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932269" y="3269347"/>
            <a:ext cx="3962400" cy="3496056"/>
          </a:xfrm>
          <a:prstGeom prst="rect">
            <a:avLst/>
          </a:prstGeom>
        </p:spPr>
      </p:pic>
      <p:pic>
        <p:nvPicPr>
          <p:cNvPr id="6" name="Obrázek 5">
            <a:extLst>
              <a:ext uri="{FF2B5EF4-FFF2-40B4-BE49-F238E27FC236}">
                <a16:creationId xmlns:a16="http://schemas.microsoft.com/office/drawing/2014/main" id="{A9B265E2-D1CD-6C38-F773-DF2B3866A6E9}"/>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t="18231"/>
          <a:stretch>
            <a:fillRect/>
          </a:stretch>
        </p:blipFill>
        <p:spPr>
          <a:xfrm>
            <a:off x="1284136" y="592458"/>
            <a:ext cx="3971544" cy="1168893"/>
          </a:xfrm>
          <a:prstGeom prst="rect">
            <a:avLst/>
          </a:prstGeom>
        </p:spPr>
      </p:pic>
      <p:pic>
        <p:nvPicPr>
          <p:cNvPr id="8" name="Obrázek 7">
            <a:extLst>
              <a:ext uri="{FF2B5EF4-FFF2-40B4-BE49-F238E27FC236}">
                <a16:creationId xmlns:a16="http://schemas.microsoft.com/office/drawing/2014/main" id="{C5E43245-28C9-582D-F882-FDD469B10EA7}"/>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t="55067"/>
          <a:stretch>
            <a:fillRect/>
          </a:stretch>
        </p:blipFill>
        <p:spPr>
          <a:xfrm>
            <a:off x="5932269" y="595968"/>
            <a:ext cx="3971544" cy="2673379"/>
          </a:xfrm>
          <a:prstGeom prst="rect">
            <a:avLst/>
          </a:prstGeom>
        </p:spPr>
      </p:pic>
      <p:pic>
        <p:nvPicPr>
          <p:cNvPr id="9" name="Obrázek 8">
            <a:extLst>
              <a:ext uri="{FF2B5EF4-FFF2-40B4-BE49-F238E27FC236}">
                <a16:creationId xmlns:a16="http://schemas.microsoft.com/office/drawing/2014/main" id="{635036CA-3972-1C7A-963D-AE6AFE718FFA}"/>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b="44990"/>
          <a:stretch>
            <a:fillRect/>
          </a:stretch>
        </p:blipFill>
        <p:spPr>
          <a:xfrm>
            <a:off x="1284137" y="1761351"/>
            <a:ext cx="3970197" cy="3271825"/>
          </a:xfrm>
          <a:prstGeom prst="rect">
            <a:avLst/>
          </a:prstGeom>
        </p:spPr>
      </p:pic>
    </p:spTree>
    <p:extLst>
      <p:ext uri="{BB962C8B-B14F-4D97-AF65-F5344CB8AC3E}">
        <p14:creationId xmlns:p14="http://schemas.microsoft.com/office/powerpoint/2010/main" val="1856845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6"/>
            <a:ext cx="3954517" cy="391620"/>
          </a:xfrm>
        </p:spPr>
        <p:txBody>
          <a:bodyPr>
            <a:normAutofit fontScale="90000"/>
          </a:bodyPr>
          <a:lstStyle/>
          <a:p>
            <a:r>
              <a:rPr lang="cs-CZ" sz="2400" dirty="0"/>
              <a:t>A na závěr něco praktického….</a:t>
            </a:r>
          </a:p>
        </p:txBody>
      </p:sp>
      <p:sp>
        <p:nvSpPr>
          <p:cNvPr id="3" name="TextovéPole 2"/>
          <p:cNvSpPr txBox="1"/>
          <p:nvPr/>
        </p:nvSpPr>
        <p:spPr>
          <a:xfrm>
            <a:off x="935421" y="987972"/>
            <a:ext cx="10531365" cy="1477328"/>
          </a:xfrm>
          <a:prstGeom prst="rect">
            <a:avLst/>
          </a:prstGeom>
          <a:noFill/>
        </p:spPr>
        <p:txBody>
          <a:bodyPr wrap="square" rtlCol="0">
            <a:spAutoFit/>
          </a:bodyPr>
          <a:lstStyle/>
          <a:p>
            <a:r>
              <a:rPr lang="cs-CZ" dirty="0"/>
              <a:t>Kapilární jevy vysvětlují schopnost řady látek, například vaty, knotu, betonu či půdy vstřebávat (nasávat) vlhkost. Pro uchování spodní vody v půdě se v ní orbou nebo okopáním rozrušují kapiláry kterými by spodní vláha navzdory gravitaci vzlínala k povrchu a tam se odpařila. Stlačováním půdy, například válcováním se kapiláry v půdě vytvářejí. To umožňuje vzlínání  vody vytvořenými kapilárami k povrchu, k čerstvě zasetým semenům.</a:t>
            </a:r>
          </a:p>
        </p:txBody>
      </p:sp>
      <p:sp>
        <p:nvSpPr>
          <p:cNvPr id="4" name="TextovéPole 3"/>
          <p:cNvSpPr txBox="1"/>
          <p:nvPr/>
        </p:nvSpPr>
        <p:spPr>
          <a:xfrm>
            <a:off x="4976648" y="3636558"/>
            <a:ext cx="2238704" cy="923330"/>
          </a:xfrm>
          <a:prstGeom prst="rect">
            <a:avLst/>
          </a:prstGeom>
          <a:noFill/>
        </p:spPr>
        <p:txBody>
          <a:bodyPr wrap="square" rtlCol="0">
            <a:spAutoFit/>
          </a:bodyPr>
          <a:lstStyle/>
          <a:p>
            <a:r>
              <a:rPr lang="cs-CZ" sz="5400" dirty="0"/>
              <a:t>KONEC</a:t>
            </a:r>
          </a:p>
        </p:txBody>
      </p:sp>
    </p:spTree>
    <p:extLst>
      <p:ext uri="{BB962C8B-B14F-4D97-AF65-F5344CB8AC3E}">
        <p14:creationId xmlns:p14="http://schemas.microsoft.com/office/powerpoint/2010/main" val="594045136"/>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TotalTime>
  <Words>2724</Words>
  <Application>Microsoft Office PowerPoint</Application>
  <PresentationFormat>Širokoúhlá obrazovka</PresentationFormat>
  <Paragraphs>174</Paragraphs>
  <Slides>18</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18</vt:i4>
      </vt:variant>
    </vt:vector>
  </HeadingPairs>
  <TitlesOfParts>
    <vt:vector size="24" baseType="lpstr">
      <vt:lpstr>Arial</vt:lpstr>
      <vt:lpstr>Calibri</vt:lpstr>
      <vt:lpstr>Calibri Light</vt:lpstr>
      <vt:lpstr>Cambria Math</vt:lpstr>
      <vt:lpstr>Times New Roman</vt:lpstr>
      <vt:lpstr>Motiv Office</vt:lpstr>
      <vt:lpstr>Struktura a vlastnosti kapalin Fyz 87</vt:lpstr>
      <vt:lpstr>Co je to kapalina</vt:lpstr>
      <vt:lpstr>Prezentace aplikace PowerPoint</vt:lpstr>
      <vt:lpstr>Prezentace aplikace PowerPoint</vt:lpstr>
      <vt:lpstr>Povrchová vrstva kapaliny</vt:lpstr>
      <vt:lpstr>Prezentace aplikace PowerPoint</vt:lpstr>
      <vt:lpstr>Prezentace aplikace PowerPoint</vt:lpstr>
      <vt:lpstr>Povrchové napětí</vt:lpstr>
      <vt:lpstr>Prezentace aplikace PowerPoint</vt:lpstr>
      <vt:lpstr>Prezentace aplikace PowerPoint</vt:lpstr>
      <vt:lpstr>Jevy na rozhraní pevného tělesa a kapaliny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A na závěr něco praktického….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Struktura a vlastnosti kapalin Fyz 86</dc:title>
  <dc:creator>Karel Sixl</dc:creator>
  <cp:lastModifiedBy>Učebna Čtrnáctucitel</cp:lastModifiedBy>
  <cp:revision>23</cp:revision>
  <dcterms:created xsi:type="dcterms:W3CDTF">2025-07-28T17:55:16Z</dcterms:created>
  <dcterms:modified xsi:type="dcterms:W3CDTF">2026-05-07T08:22:41Z</dcterms:modified>
</cp:coreProperties>
</file>