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65" r:id="rId3"/>
    <p:sldId id="257" r:id="rId4"/>
    <p:sldId id="266" r:id="rId5"/>
    <p:sldId id="258" r:id="rId6"/>
    <p:sldId id="259" r:id="rId7"/>
    <p:sldId id="263" r:id="rId8"/>
    <p:sldId id="264" r:id="rId9"/>
    <p:sldId id="261" r:id="rId10"/>
    <p:sldId id="262" r:id="rId11"/>
    <p:sldId id="272" r:id="rId12"/>
    <p:sldId id="267" r:id="rId13"/>
    <p:sldId id="268" r:id="rId14"/>
    <p:sldId id="269" r:id="rId15"/>
    <p:sldId id="270" r:id="rId16"/>
    <p:sldId id="273" r:id="rId17"/>
    <p:sldId id="271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1531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68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607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1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63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854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15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060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203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623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778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3C2B07E4-CDF9-4C88-A2F3-04620E58224D}" type="datetimeFigureOut">
              <a:rPr lang="en-US" smtClean="0"/>
              <a:pPr/>
              <a:t>10/20/2022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EFE71E98-A417-4ECC-ACEB-C0490C20DB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849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0" r:id="rId6"/>
    <p:sldLayoutId id="2147483746" r:id="rId7"/>
    <p:sldLayoutId id="2147483747" r:id="rId8"/>
    <p:sldLayoutId id="2147483748" r:id="rId9"/>
    <p:sldLayoutId id="2147483749" r:id="rId10"/>
    <p:sldLayoutId id="2147483751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760E4C7-47B8-4356-ABCA-CC9C79E2D2B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astelová barva oranžová a modrá-zelená tvořící nebe">
            <a:extLst>
              <a:ext uri="{FF2B5EF4-FFF2-40B4-BE49-F238E27FC236}">
                <a16:creationId xmlns:a16="http://schemas.microsoft.com/office/drawing/2014/main" id="{3FA5665D-9BAA-466B-BDA7-D1289FF426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7253" b="7764"/>
          <a:stretch/>
        </p:blipFill>
        <p:spPr>
          <a:xfrm>
            <a:off x="20" y="1571"/>
            <a:ext cx="12191980" cy="6856429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898FA35-B55D-44B7-9A7D-57C57A4A643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1524000"/>
            <a:ext cx="9144000" cy="381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4B79963-01DD-4DE1-ABD4-6DAF2B164D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0" y="2320213"/>
            <a:ext cx="6095999" cy="1317493"/>
          </a:xfrm>
        </p:spPr>
        <p:txBody>
          <a:bodyPr anchor="b">
            <a:normAutofit/>
          </a:bodyPr>
          <a:lstStyle/>
          <a:p>
            <a:pPr algn="ctr"/>
            <a:r>
              <a:rPr lang="cs-CZ" sz="4000" dirty="0">
                <a:solidFill>
                  <a:schemeClr val="accent2"/>
                </a:solidFill>
              </a:rPr>
              <a:t>Mechanoterapie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14C5C93-B9E9-4392-ADCF-ABF21209DD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10422" y="396058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397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</p:spPr>
        <p:txBody>
          <a:bodyPr/>
          <a:lstStyle/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r>
              <a:rPr lang="cs-CZ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využití mechanické energie k terapeutickým účinkům</a:t>
            </a:r>
          </a:p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endParaRPr lang="cs-CZ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r>
              <a:rPr lang="cs-CZ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zevní mechanická síla (trakce, masáže)</a:t>
            </a:r>
          </a:p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endParaRPr lang="cs-CZ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r>
              <a:rPr lang="cs-CZ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působení proměnlivého tlaku (vakuově-kompresní terapie)</a:t>
            </a:r>
          </a:p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endParaRPr lang="cs-CZ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cs-CZ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elektrické generátory mechanické energie (ultrazvuk, rázová vlna)</a:t>
            </a:r>
            <a:endParaRPr lang="cs-CZ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41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  <a:endParaRPr lang="cs-CZ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PŘÍSTROJOVÁ TRAKCE</a:t>
            </a:r>
          </a:p>
          <a:p>
            <a:pPr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-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yužití při terapii pro oddálení jednotlivých částí pohybových segmentů</a:t>
            </a:r>
          </a:p>
          <a:p>
            <a:pPr lvl="0">
              <a:lnSpc>
                <a:spcPct val="115000"/>
              </a:lnSpc>
              <a:buFont typeface="Symbol" panose="05050102010706020507" pitchFamily="18" charset="2"/>
              <a:buChar char="-"/>
            </a:pP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dochází k protažení vaziva a snížení tlaku na kloubní chrupavku</a:t>
            </a:r>
            <a:endParaRPr lang="cs-CZ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-"/>
            </a:pP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při trakci lze využít závaží s převodním kladkovým systémem, nakloněné trakční stoly, speciální stoly s posuvnými segmenty</a:t>
            </a:r>
            <a:endParaRPr lang="cs-CZ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KLASICKÁ MASÁŽ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řada</a:t>
            </a:r>
            <a:r>
              <a:rPr lang="cs-CZ" sz="20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cs-CZ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mechanických podnětů prováděných na těle pacienta za léčebným účelem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kombinace masáže a jiné FYT je většinou kontraindikována</a:t>
            </a:r>
            <a:endParaRPr lang="cs-CZ" sz="20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ECCE8C6-AD11-4B62-B0F1-D70D28A2C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653" y="632590"/>
            <a:ext cx="2544097" cy="254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67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BF9C1B-01A8-4CCF-8CE4-52AC9C950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450972C-B7A0-4F43-B26F-013513B74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REFLEXNÍ MASÁŽ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léčebný zásah vedený především cestou nervových spojů v oblasti zvolených reflexních oblouků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plikuje se na povrch těl a v místě druhotných reflexně vyvolaných změn → místem zásahu  není primárně nemocná tkáň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je prováděna pouze na předpis lékaře, na sucho, maximálně pomalu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233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VAKUOVĚ-KOMPRESNÍ TERAPIE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podtlakově-přetlaková terapie, střídání přetlaku </a:t>
            </a:r>
            <a:r>
              <a:rPr lang="cs-CZ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vždy první!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(1-14 </a:t>
            </a:r>
            <a:r>
              <a:rPr lang="cs-CZ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kPa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a podtlaku (-1 až -15 </a:t>
            </a:r>
            <a:r>
              <a:rPr lang="cs-CZ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kPa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</a:t>
            </a:r>
            <a:endParaRPr lang="cs-CZ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r>
              <a:rPr lang="cs-CZ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trofotropní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(↑ prokrvení tkání v dané oblasti → podpora lokálního metabolismu) a </a:t>
            </a:r>
            <a:r>
              <a:rPr lang="cs-CZ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antiedematózní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(proti otokům) účinek</a:t>
            </a:r>
            <a:endParaRPr lang="cs-CZ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Calibri" panose="020F0502020204030204" pitchFamily="34" charset="0"/>
              <a:buChar char="-"/>
            </a:pPr>
            <a:r>
              <a:rPr lang="cs-CZ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 podtlakové fázi 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dochází ke zvětšení objemu končetiny a nasávání arteriální krve (zčervenání periferie)</a:t>
            </a:r>
            <a:endParaRPr lang="cs-CZ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cs-CZ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 přetlakové fázi 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zmenšuje končetina svůj objem a tím stimuluje tok žilní krve a lymfy</a:t>
            </a:r>
            <a:endParaRPr lang="cs-CZ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452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Průběh terapie: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střídání cyklů přetlaku a podtlaku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endParaRPr lang="cs-CZ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cs-CZ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arteriální prokrvení 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podtlak (-8kPa/30 s)</a:t>
            </a:r>
            <a:r>
              <a:rPr lang="cs-CZ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vyšší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než přetlak (4kPa/30s)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cs-CZ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zvýšení žilního a lymfatického odtoku 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podtlak (-4kPa/30s) </a:t>
            </a:r>
            <a:r>
              <a:rPr lang="cs-CZ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nižší </a:t>
            </a:r>
            <a:r>
              <a:rPr lang="cs-CZ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než přetlak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pic>
        <p:nvPicPr>
          <p:cNvPr id="4" name="Picture 2" descr="UŽIVATELSKÝ MANUÁL. Návod k obsluze. EXTREMITER 2010 edice Better Future -  PDF Free Download">
            <a:extLst>
              <a:ext uri="{FF2B5EF4-FFF2-40B4-BE49-F238E27FC236}">
                <a16:creationId xmlns:a16="http://schemas.microsoft.com/office/drawing/2014/main" id="{EEE5ED4E-88AF-445D-9710-DB0C9A4E3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995" y="494939"/>
            <a:ext cx="2918707" cy="393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86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</p:spPr>
        <p:txBody>
          <a:bodyPr/>
          <a:lstStyle/>
          <a:p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Indikace: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poruchy arteriálního prokrvení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polyneuropatie (</a:t>
            </a:r>
            <a:r>
              <a:rPr lang="cs-CZ" sz="2000" b="0" i="0" dirty="0">
                <a:solidFill>
                  <a:srgbClr val="2021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systémové postižení periferních nervů, která vznikají působením vnitřních a zevních vlivů)</a:t>
            </a: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poruchy žilní a lymfatické drenáže končetin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chronické posttraumatické stavy spojené s otokem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algoneurodystrofický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syndrom</a:t>
            </a:r>
          </a:p>
        </p:txBody>
      </p:sp>
    </p:spTree>
    <p:extLst>
      <p:ext uri="{BB962C8B-B14F-4D97-AF65-F5344CB8AC3E}">
        <p14:creationId xmlns:p14="http://schemas.microsoft.com/office/powerpoint/2010/main" val="141263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</p:spPr>
        <p:txBody>
          <a:bodyPr>
            <a:normAutofit/>
          </a:bodyPr>
          <a:lstStyle/>
          <a:p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Kontraindikace: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akutní trombóza a embolie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aneurysma, krvácivé choroby (hemofilie)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pokročilá nekróza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otoky kardiální etiologie</a:t>
            </a:r>
          </a:p>
        </p:txBody>
      </p:sp>
    </p:spTree>
    <p:extLst>
      <p:ext uri="{BB962C8B-B14F-4D97-AF65-F5344CB8AC3E}">
        <p14:creationId xmlns:p14="http://schemas.microsoft.com/office/powerpoint/2010/main" val="7677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  <a:noFill/>
        </p:spPr>
        <p:txBody>
          <a:bodyPr>
            <a:normAutofit lnSpcReduction="10000"/>
          </a:bodyPr>
          <a:lstStyle/>
          <a:p>
            <a:r>
              <a:rPr lang="cs-CZ" b="1" dirty="0">
                <a:latin typeface="Calibri" panose="020F0502020204030204" pitchFamily="34" charset="0"/>
                <a:cs typeface="Calibri" panose="020F0502020204030204" pitchFamily="34" charset="0"/>
              </a:rPr>
              <a:t>ULTRAZVUK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mechanické podélné vlnění hmotného prostředí o frekvenci vyšší než 20kHz (zvuk má frekvenci 16 – 20 </a:t>
            </a:r>
            <a:r>
              <a:rPr lang="cs-CZ" dirty="0" err="1">
                <a:latin typeface="Calibri" panose="020F0502020204030204" pitchFamily="34" charset="0"/>
                <a:cs typeface="Calibri" panose="020F0502020204030204" pitchFamily="34" charset="0"/>
              </a:rPr>
              <a:t>kMz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) – k terapii se používají frekvence 0,8 – 3 MHz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při aplikaci neprochází tkáněmi žádný elektrický proud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pro klinickou praxi mají největší význam tyto fyzikální aspekty UZ:</a:t>
            </a:r>
          </a:p>
          <a:p>
            <a:pPr marL="560070" lvl="1" indent="-285750">
              <a:buFont typeface="Wingdings 2" panose="05020102010507070707" pitchFamily="18" charset="2"/>
              <a:buChar char="P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800" b="0" dirty="0">
                <a:latin typeface="Calibri" panose="020F0502020204030204" pitchFamily="34" charset="0"/>
                <a:cs typeface="Calibri" panose="020F0502020204030204" pitchFamily="34" charset="0"/>
              </a:rPr>
              <a:t>lom a odraz</a:t>
            </a:r>
          </a:p>
          <a:p>
            <a:pPr marL="560070" lvl="1" indent="-285750">
              <a:buFont typeface="Wingdings 2" panose="05020102010507070707" pitchFamily="18" charset="2"/>
              <a:buChar char="P"/>
            </a:pP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800" b="0" dirty="0">
                <a:latin typeface="Calibri" panose="020F0502020204030204" pitchFamily="34" charset="0"/>
                <a:cs typeface="Calibri" panose="020F0502020204030204" pitchFamily="34" charset="0"/>
              </a:rPr>
              <a:t>absorpce, </a:t>
            </a:r>
            <a:r>
              <a:rPr lang="cs-CZ" sz="1800" b="0" dirty="0" err="1">
                <a:latin typeface="Calibri" panose="020F0502020204030204" pitchFamily="34" charset="0"/>
                <a:cs typeface="Calibri" panose="020F0502020204030204" pitchFamily="34" charset="0"/>
              </a:rPr>
              <a:t>polohloubka</a:t>
            </a:r>
            <a:r>
              <a:rPr lang="cs-CZ" sz="1800" b="0" dirty="0">
                <a:latin typeface="Calibri" panose="020F0502020204030204" pitchFamily="34" charset="0"/>
                <a:cs typeface="Calibri" panose="020F0502020204030204" pitchFamily="34" charset="0"/>
              </a:rPr>
              <a:t> a hloubka průniku</a:t>
            </a:r>
          </a:p>
          <a:p>
            <a:pPr marL="560070" lvl="1" indent="-285750">
              <a:buFont typeface="Wingdings 2" panose="05020102010507070707" pitchFamily="18" charset="2"/>
              <a:buChar char="P"/>
            </a:pPr>
            <a:r>
              <a:rPr lang="cs-CZ" sz="1800" b="0" dirty="0">
                <a:latin typeface="Calibri" panose="020F0502020204030204" pitchFamily="34" charset="0"/>
                <a:cs typeface="Calibri" panose="020F0502020204030204" pitchFamily="34" charset="0"/>
              </a:rPr>
              <a:t> frekvence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forma UZ – kontinuální nebo pulzní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intenzita UZ – ve wattech na centimetr čtvereční – obvykle 1,0 – 3,0 W/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cm</a:t>
            </a:r>
            <a:r>
              <a:rPr lang="cs-CZ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Symbol" panose="05050102010706020507" pitchFamily="18" charset="2"/>
              <a:buChar char="-"/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Fyzikální terapie - Rehabilitace plus Žatec">
            <a:extLst>
              <a:ext uri="{FF2B5EF4-FFF2-40B4-BE49-F238E27FC236}">
                <a16:creationId xmlns:a16="http://schemas.microsoft.com/office/drawing/2014/main" id="{CD25CE49-280B-4A31-8A1F-3A694C2B0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976" y="2899022"/>
            <a:ext cx="3225258" cy="215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69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474237"/>
            <a:ext cx="9238434" cy="5159827"/>
          </a:xfrm>
        </p:spPr>
        <p:txBody>
          <a:bodyPr>
            <a:normAutofit/>
          </a:bodyPr>
          <a:lstStyle/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mechanismus účinku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 kmitání se přenese z hlavice na tkáně  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formou podélného vlnění se šíří do hloubky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dochází k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mikromasáži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a k přeměně mechanické energie na energii </a:t>
            </a:r>
            <a:r>
              <a:rPr lang="cs-CZ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tepelnou</a:t>
            </a:r>
          </a:p>
          <a:p>
            <a:pPr lvl="2">
              <a:buFont typeface="Wingdings 2" panose="05020102010507070707" pitchFamily="18" charset="2"/>
              <a:buChar char="P"/>
            </a:pP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obecné účinky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zlepšení lokální cirkulace a tím i zlepšení metabolismu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vazodilatace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analgézie</a:t>
            </a: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94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33475" y="453262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9566" y="1436914"/>
            <a:ext cx="9238434" cy="4659086"/>
          </a:xfrm>
        </p:spPr>
        <p:txBody>
          <a:bodyPr/>
          <a:lstStyle/>
          <a:p>
            <a:pPr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způsob aplikace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 statický – hlavice upevněna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semistatický</a:t>
            </a: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 – pomalý pohyb hlavicí, velikost ošetřované plochy malá</a:t>
            </a:r>
          </a:p>
          <a:p>
            <a:pPr lvl="2">
              <a:buFont typeface="Wingdings 2" panose="05020102010507070707" pitchFamily="18" charset="2"/>
              <a:buChar char="P"/>
            </a:pP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 dynamický – rychlejší pohyb hlavicí, velikost ošetřované plochy velká</a:t>
            </a:r>
          </a:p>
          <a:p>
            <a:endParaRPr lang="cs-CZ" dirty="0"/>
          </a:p>
        </p:txBody>
      </p:sp>
      <p:pic>
        <p:nvPicPr>
          <p:cNvPr id="4" name="Picture 2" descr="Ultrazvuková terapie | BTL zdravotnická technika, a.s.">
            <a:extLst>
              <a:ext uri="{FF2B5EF4-FFF2-40B4-BE49-F238E27FC236}">
                <a16:creationId xmlns:a16="http://schemas.microsoft.com/office/drawing/2014/main" id="{DE8C260D-ED0B-4717-A63C-4B2177714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538" y="3306795"/>
            <a:ext cx="4426844" cy="355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278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</p:spPr>
        <p:txBody>
          <a:bodyPr>
            <a:normAutofit/>
          </a:bodyPr>
          <a:lstStyle/>
          <a:p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Indikace: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myalgie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lumbago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myogelózy</a:t>
            </a: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 stavy po distorzích, kontuzích, luxacích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entezopatie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cs-CZ" sz="2000" b="0" i="0" dirty="0">
                <a:solidFill>
                  <a:srgbClr val="212529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bolestivé syndromy zapříčiněné </a:t>
            </a:r>
            <a:r>
              <a:rPr lang="cs-CZ" sz="2000" dirty="0">
                <a:solidFill>
                  <a:srgbClr val="2125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zánětlivými</a:t>
            </a:r>
            <a:r>
              <a:rPr lang="cs-CZ" sz="2000" b="0" i="0" dirty="0">
                <a:solidFill>
                  <a:srgbClr val="212529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+ degenerativními procesy v oblasti úponů šlach, vazů a kloubních pouzder)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2125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 err="1">
                <a:solidFill>
                  <a:srgbClr val="2125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Sudeckův</a:t>
            </a:r>
            <a:r>
              <a:rPr lang="cs-CZ" sz="2000" dirty="0">
                <a:solidFill>
                  <a:srgbClr val="2125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 err="1">
                <a:solidFill>
                  <a:srgbClr val="2125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</a:t>
            </a:r>
            <a:r>
              <a:rPr lang="cs-CZ" sz="2000" dirty="0">
                <a:solidFill>
                  <a:srgbClr val="2125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cs-CZ" sz="2000" dirty="0" err="1">
                <a:solidFill>
                  <a:srgbClr val="2125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Dupuytrenova</a:t>
            </a:r>
            <a:r>
              <a:rPr lang="cs-CZ" sz="2000" dirty="0">
                <a:solidFill>
                  <a:srgbClr val="21252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kontraktura</a:t>
            </a: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Ultrasound Therapy - Palermo Physical Therapy">
            <a:extLst>
              <a:ext uri="{FF2B5EF4-FFF2-40B4-BE49-F238E27FC236}">
                <a16:creationId xmlns:a16="http://schemas.microsoft.com/office/drawing/2014/main" id="{C035E950-298F-4D73-99B5-3F8A68E94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09" y="923718"/>
            <a:ext cx="3490452" cy="213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8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425820"/>
          </a:xfrm>
        </p:spPr>
        <p:txBody>
          <a:bodyPr>
            <a:normAutofit/>
          </a:bodyPr>
          <a:lstStyle/>
          <a:p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Kontraindikace: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aplikace na epifýzy rostoucích kostí – poškození růstové chrupavky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aplikace na gonády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stavy po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laminektomii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7821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1670180"/>
            <a:ext cx="9238434" cy="4826414"/>
          </a:xfrm>
        </p:spPr>
        <p:txBody>
          <a:bodyPr>
            <a:normAutofit/>
          </a:bodyPr>
          <a:lstStyle/>
          <a:p>
            <a:r>
              <a:rPr lang="cs-CZ" b="1" dirty="0">
                <a:latin typeface="Calibri" panose="020F0502020204030204" pitchFamily="34" charset="0"/>
                <a:cs typeface="Calibri" panose="020F0502020204030204" pitchFamily="34" charset="0"/>
              </a:rPr>
              <a:t>KOMBINOVANÁ TERAPIE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současná aplikace UZV a kontaktní elektroterapie (hlavice působí jako elektroda)</a:t>
            </a:r>
          </a:p>
          <a:p>
            <a:pPr>
              <a:buFont typeface="Symbol" panose="05050102010706020507" pitchFamily="18" charset="2"/>
              <a:buChar char="-"/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b="1" dirty="0">
                <a:latin typeface="Calibri" panose="020F0502020204030204" pitchFamily="34" charset="0"/>
                <a:cs typeface="Calibri" panose="020F0502020204030204" pitchFamily="34" charset="0"/>
              </a:rPr>
              <a:t>RÁZOVÁ VLNA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akustická vlna, která vzniká při pohybu objektu v hmotném prostředí, kterým může být kapalina nebo vzduch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vlna působí po průniku měkkými tkáněmi destruktivně na cíl (konkrement), okolní tkáně nejsou poškozeny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využití je přínosem pro různá odvětví medicíny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názory na využití ve fyzioterapii je diskutabilní</a:t>
            </a: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13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65731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A6D80C-0119-4B1A-965C-3EB3ED64B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6783" y="923290"/>
            <a:ext cx="9238434" cy="5692114"/>
          </a:xfrm>
        </p:spPr>
        <p:txBody>
          <a:bodyPr>
            <a:normAutofit/>
          </a:bodyPr>
          <a:lstStyle/>
          <a:p>
            <a:endParaRPr lang="cs-CZ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Mechanismus 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účinku: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fyzikální – rozklad pevných struktur konkrementů či kalcifikací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biologický – analgezie, metabolický účinek,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cytoproliferační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 (novotvorba buněk) </a:t>
            </a:r>
            <a:r>
              <a:rPr lang="cs-CZ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účinek</a:t>
            </a:r>
          </a:p>
          <a:p>
            <a:pPr lvl="2">
              <a:buFont typeface="Wingdings" panose="05000000000000000000" pitchFamily="2" charset="2"/>
              <a:buChar char="ü"/>
            </a:pP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Indikace: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chronické záněty v oblasti svalových úponů, šlach, kloubních vazů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patní ostruhy, záněty a bolesti Achillovy šlachy,….</a:t>
            </a:r>
          </a:p>
          <a:p>
            <a:pPr marL="0" indent="0">
              <a:buNone/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2">
              <a:buFont typeface="Wingdings" panose="05000000000000000000" pitchFamily="2" charset="2"/>
              <a:buChar char="ü"/>
            </a:pPr>
            <a:endParaRPr lang="cs-CZ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2">
              <a:buFont typeface="Wingdings" panose="05000000000000000000" pitchFamily="2" charset="2"/>
              <a:buChar char="ü"/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09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68309" y="244256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9566" y="1341120"/>
            <a:ext cx="9238434" cy="4754880"/>
          </a:xfrm>
        </p:spPr>
        <p:txBody>
          <a:bodyPr/>
          <a:lstStyle/>
          <a:p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Kontraindikace: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poruchy krevní srážlivosti, antikoagulační terapie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systémová zánětlivá onemocnění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polyneuropatie</a:t>
            </a:r>
            <a:endParaRPr lang="cs-CZ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2">
              <a:buFont typeface="Wingdings" panose="05000000000000000000" pitchFamily="2" charset="2"/>
              <a:buChar char="ü"/>
            </a:pP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Vedlejší účinky: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přechodný lokální otok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přechodné podráždění, hematom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přechodné zvýšení bolestivosti v okolí aplikace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8305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73D5FE-3374-4BC4-A343-4116D8F82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268" y="494939"/>
            <a:ext cx="9238434" cy="857559"/>
          </a:xfrm>
        </p:spPr>
        <p:txBody>
          <a:bodyPr/>
          <a:lstStyle/>
          <a:p>
            <a:r>
              <a:rPr lang="cs-CZ" cap="none" dirty="0">
                <a:latin typeface="Arial" panose="020B0604020202020204" pitchFamily="34" charset="0"/>
                <a:cs typeface="Arial" panose="020B0604020202020204" pitchFamily="34" charset="0"/>
              </a:rPr>
              <a:t>Mechanoterapie</a:t>
            </a:r>
          </a:p>
        </p:txBody>
      </p:sp>
      <p:pic>
        <p:nvPicPr>
          <p:cNvPr id="4098" name="Picture 2" descr="Ortopedická ambulance, MUDr. Jiří Lubojacký">
            <a:extLst>
              <a:ext uri="{FF2B5EF4-FFF2-40B4-BE49-F238E27FC236}">
                <a16:creationId xmlns:a16="http://schemas.microsoft.com/office/drawing/2014/main" id="{DCE3FEE0-F7AE-4597-B448-29C0EED1A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984" y="1301524"/>
            <a:ext cx="6570244" cy="555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96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alVT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Earth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0E0D5035-C7F2-4607-91F4-D5D5F886A15A}" vid="{EAFF3D8B-AC13-4E90-80A9-182200FBC86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581</Words>
  <Application>Microsoft Office PowerPoint</Application>
  <PresentationFormat>Širokoúhlá obrazovka</PresentationFormat>
  <Paragraphs>116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6" baseType="lpstr">
      <vt:lpstr>Arial</vt:lpstr>
      <vt:lpstr>Calibri</vt:lpstr>
      <vt:lpstr>Symbol</vt:lpstr>
      <vt:lpstr>Times New Roman</vt:lpstr>
      <vt:lpstr>Trade Gothic Next Cond</vt:lpstr>
      <vt:lpstr>Trade Gothic Next Light</vt:lpstr>
      <vt:lpstr>Wingdings</vt:lpstr>
      <vt:lpstr>Wingdings 2</vt:lpstr>
      <vt:lpstr>PortalVTI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  <vt:lpstr>Mechanoterapie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Mechanoterapie</dc:title>
  <dc:creator>Jana Hlinecká</dc:creator>
  <cp:lastModifiedBy>hlinecka</cp:lastModifiedBy>
  <cp:revision>10</cp:revision>
  <dcterms:created xsi:type="dcterms:W3CDTF">2021-09-06T19:29:45Z</dcterms:created>
  <dcterms:modified xsi:type="dcterms:W3CDTF">2022-10-20T17:16:44Z</dcterms:modified>
</cp:coreProperties>
</file>