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399" r:id="rId3"/>
    <p:sldId id="400" r:id="rId4"/>
    <p:sldId id="401" r:id="rId5"/>
    <p:sldId id="402" r:id="rId6"/>
    <p:sldId id="403" r:id="rId7"/>
    <p:sldId id="404" r:id="rId8"/>
    <p:sldId id="414" r:id="rId9"/>
    <p:sldId id="413" r:id="rId10"/>
    <p:sldId id="406" r:id="rId11"/>
    <p:sldId id="410" r:id="rId12"/>
    <p:sldId id="411" r:id="rId13"/>
    <p:sldId id="416" r:id="rId14"/>
    <p:sldId id="287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F97C77-CC06-4169-8A4B-DE6D6947F969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65FE6E-87DE-4BAD-97B2-F8C690C49CA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8751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963195-0FBE-568A-FA91-09DC62971C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22637DF-26C0-DDFF-5343-4C783747B1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130ECBE-B1B3-7559-39EC-E61F74AED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639845A-9AE3-880D-18BE-69F52F598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2626C91-238F-A76F-AEAC-58100CC68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1848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074EFA-3F7B-7791-600D-0212203F6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00BE6E6-5CB3-0878-3294-F0AD073712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73C9FC4-5233-0A80-6D6F-75A0BBF32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4AF2C12-590E-75E8-6D7D-DED80511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FD9C6E0-5353-FB76-F79C-E85B21FDE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3482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32964C7-0616-593E-0F6A-C109626E96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CBAE442-AFF2-D7DD-2A7D-001511598D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685D1B-F60A-853A-3208-9228DE2652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D4F4253-F50E-D1CB-AF9F-5B56B4F20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5E15AE-CC54-EB51-85A8-12F9D1004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043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ACD9AD-EDE1-F166-BE96-41184EECE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7880A58-40A0-C052-5F12-3CC6814FC7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5BF4DC1-70E4-7D78-EB2D-B6ABCFDFB7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A7E6DBF-0414-198C-FADF-CE75D58A7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E9267C0-0D02-B291-69FA-CE5E7A6CF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0C407CA-E67A-D532-BDF2-736476D14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603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C0AA2E-7FBD-42B5-DBF6-C2C36A8D5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78A5B99-14AB-C490-2389-85B9C425D6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98DB358-0046-5AC8-A518-57C6DDD666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4159D79-66B3-E42D-0CDB-3AF3D70848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C1FD52F-550B-EEBF-0D5C-C7D89AF45D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C9DAC7F-35BB-7A76-8B63-62884854A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4EE492E-0096-FBEC-F801-9F3A7DC5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9061790-F617-A306-ACCC-7A08C8C81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6686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3578F1E-B29E-23D7-589E-5366843F0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FB1717E4-D687-19AF-EABB-7285B0131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E7ABFFE-E9D5-4972-CEE1-118613E2F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E32B847C-C637-D7D7-9FFC-24BCF52CA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59427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0614EFA5-88E4-E5D3-B0F8-6B05617FF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7832293C-B155-F792-4EBA-18F682FF9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6A9CD33-ADD7-106E-4F6F-D3C52EA3A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8785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CC471E-5E63-0096-6E2F-EDF2281C1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DC05609-E5D4-5904-32F2-9D5648711D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3DB063D-B5AE-EFAC-5402-13CA4B8145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1FF35AD-2E59-EE8D-078A-9F4983E4CD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D4BC6EA-8800-F73D-A4B5-56E34BB37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FD15E52-CEC7-F273-5F53-1A3F6B9149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7820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E6D310-49A2-939A-8DE0-A8AD9C8FB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C5316EC8-15FB-51F6-0A25-AE915B82518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3540B51-4C97-DB0C-0A3D-D6FEDB9211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EDD6655-45EE-9836-4CB5-A8432C284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5CD61D9-D333-CEEE-64FD-483A29369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F759300-1455-9653-04A1-7BCE784E1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258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04EC34-C204-0939-A683-132407F10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CBEE204-79C5-C901-4EAA-3A25921813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B80EA18-EB80-83FF-85A3-D4AFAD0DD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363FA4A-9223-C91E-23B2-FB13A1FC4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8CC001D-1F57-8FED-4DD6-CEE434F5C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3357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1C4786A5-DB2E-4F26-BF02-4058740832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FD48CB1-44CD-632F-0717-6D0A22D356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C35911D-AC39-F106-10A3-8A0AA6E5A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4452F9F-05EF-409C-45AB-4BBF5D2AD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AF3AE4A-8C15-FBEE-2BE5-74B5A744C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7247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EB94FB3-2F75-A9FF-DDE0-262CBA096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F4AC401-1747-A0A1-901E-D3E191F68B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4CF70A6-43D7-65D0-5828-D229DC156B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F0661C-C59A-4B6B-9C6D-F78F901A7E3C}" type="datetimeFigureOut">
              <a:rPr lang="cs-CZ" smtClean="0"/>
              <a:t>17.05.2026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6DDA718-5D1C-0D69-BE56-0B844B076B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CAB8E22-736D-8491-0B3E-3D4A4BF2F3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D3D33-E06C-4F0C-93AD-2A64D78D94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4895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6.jpg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1.xml"/><Relationship Id="rId6" Type="http://schemas.openxmlformats.org/officeDocument/2006/relationships/image" Target="NULL"/><Relationship Id="rId5" Type="http://schemas.openxmlformats.org/officeDocument/2006/relationships/image" Target="../media/image17.jpg"/><Relationship Id="rId4" Type="http://schemas.openxmlformats.org/officeDocument/2006/relationships/image" Target="NUL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16CEE8-1D16-00D0-F2E0-DC0BE2352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2198558"/>
            <a:ext cx="9144000" cy="1230442"/>
          </a:xfrm>
        </p:spPr>
        <p:txBody>
          <a:bodyPr>
            <a:normAutofit/>
          </a:bodyPr>
          <a:lstStyle/>
          <a:p>
            <a:r>
              <a:rPr lang="cs-CZ" sz="4000" dirty="0"/>
              <a:t>Deformace pevného tělesa</a:t>
            </a:r>
            <a:br>
              <a:rPr lang="cs-CZ" sz="4000" dirty="0"/>
            </a:br>
            <a:r>
              <a:rPr lang="cs-CZ" sz="4000" dirty="0" err="1"/>
              <a:t>Fyz</a:t>
            </a:r>
            <a:r>
              <a:rPr lang="cs-CZ" sz="4000" dirty="0"/>
              <a:t> 86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724458C-13D8-409B-84F5-5655574C46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46938" y="3893695"/>
            <a:ext cx="5498123" cy="1871002"/>
          </a:xfrm>
        </p:spPr>
        <p:txBody>
          <a:bodyPr>
            <a:normAutofit/>
          </a:bodyPr>
          <a:lstStyle/>
          <a:p>
            <a:pPr lvl="0"/>
            <a:r>
              <a:rPr lang="cs-CZ" dirty="0"/>
              <a:t>Deformace pevného tělesa</a:t>
            </a:r>
          </a:p>
          <a:p>
            <a:pPr lvl="0"/>
            <a:r>
              <a:rPr lang="cs-CZ" dirty="0"/>
              <a:t>Síla pružnosti</a:t>
            </a:r>
          </a:p>
          <a:p>
            <a:pPr lvl="0"/>
            <a:r>
              <a:rPr lang="cs-CZ" dirty="0"/>
              <a:t>Normálové napětí</a:t>
            </a:r>
          </a:p>
          <a:p>
            <a:pPr lvl="0"/>
            <a:r>
              <a:rPr lang="cs-CZ" dirty="0"/>
              <a:t>Hookův zákon pro pružnou deformaci těles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B68C755-D39D-2901-B7BA-D80CD95E60D5}"/>
              </a:ext>
            </a:extLst>
          </p:cNvPr>
          <p:cNvSpPr txBox="1"/>
          <p:nvPr/>
        </p:nvSpPr>
        <p:spPr>
          <a:xfrm>
            <a:off x="492369" y="6213231"/>
            <a:ext cx="1359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17. 6. 2026</a:t>
            </a: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4DEBE132-30CB-8857-BFF2-3D0DB187CD06}"/>
              </a:ext>
            </a:extLst>
          </p:cNvPr>
          <p:cNvGrpSpPr/>
          <p:nvPr/>
        </p:nvGrpSpPr>
        <p:grpSpPr>
          <a:xfrm>
            <a:off x="4295998" y="692329"/>
            <a:ext cx="3600001" cy="900000"/>
            <a:chOff x="5375920" y="674864"/>
            <a:chExt cx="4750522" cy="113058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760CEC06-81F5-DB6A-76B7-5DF632CB8D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E3ACBAA9-D13A-C962-D165-0FD0CA65F0D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0173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ovéPole 1">
            <a:extLst>
              <a:ext uri="{FF2B5EF4-FFF2-40B4-BE49-F238E27FC236}">
                <a16:creationId xmlns:a16="http://schemas.microsoft.com/office/drawing/2014/main" id="{9894B966-A072-D0B9-DDD5-376B65E5B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323" y="377825"/>
            <a:ext cx="31686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Deformace pevného tělesa</a:t>
            </a:r>
          </a:p>
        </p:txBody>
      </p:sp>
      <p:sp>
        <p:nvSpPr>
          <p:cNvPr id="10243" name="TextovéPole 2">
            <a:extLst>
              <a:ext uri="{FF2B5EF4-FFF2-40B4-BE49-F238E27FC236}">
                <a16:creationId xmlns:a16="http://schemas.microsoft.com/office/drawing/2014/main" id="{E2E7B371-612D-3E26-07E0-FD9EDE5749F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662" y="765176"/>
            <a:ext cx="1175467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Pevná tělesa si zachovávají tvar díky vazbám mezi částicemi. Ke změně tvaru je třeba vynaložit práci vnějších sil. Působením vnějších sil se částice v pevném tělesa mohou od sebe oddálit, přiblížit, mohou se pootočit a mohou se od sebe odtrhnout. Deformací pevného tělesa nemusí dojít pouze ke změně tvaru, ale i ke změně rozměrů a tím i ke změně objemu (tepelná roztažnost látek).</a:t>
            </a:r>
          </a:p>
        </p:txBody>
      </p:sp>
      <p:sp>
        <p:nvSpPr>
          <p:cNvPr id="10244" name="TextovéPole 3">
            <a:extLst>
              <a:ext uri="{FF2B5EF4-FFF2-40B4-BE49-F238E27FC236}">
                <a16:creationId xmlns:a16="http://schemas.microsoft.com/office/drawing/2014/main" id="{8ED35D48-64EA-D79C-6D0D-00046830AF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019" y="2164408"/>
            <a:ext cx="10129962" cy="369332"/>
          </a:xfrm>
          <a:prstGeom prst="rect">
            <a:avLst/>
          </a:prstGeom>
          <a:noFill/>
          <a:ln w="19050">
            <a:solidFill>
              <a:srgbClr val="FF00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Deformace pevného tělesa je změna rozměrů, tvaru nebo objemu tohoto tělesa způsobená vnějšími silami.</a:t>
            </a:r>
          </a:p>
        </p:txBody>
      </p:sp>
      <p:sp>
        <p:nvSpPr>
          <p:cNvPr id="10245" name="TextovéPole 4">
            <a:extLst>
              <a:ext uri="{FF2B5EF4-FFF2-40B4-BE49-F238E27FC236}">
                <a16:creationId xmlns:a16="http://schemas.microsoft.com/office/drawing/2014/main" id="{FE09D05E-F848-BB4B-8D03-1D58FDACC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662" y="2826589"/>
            <a:ext cx="11754677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Pružná deformace </a:t>
            </a:r>
            <a:r>
              <a:rPr lang="cs-CZ" altLang="cs-CZ" dirty="0"/>
              <a:t>je deformace, která vymizí (těleso nabyde původní tvar a rozměry), přestanou-li vnější síly na těleso působit. Tato deformace se také nazývá </a:t>
            </a:r>
            <a:r>
              <a:rPr lang="cs-CZ" altLang="cs-CZ" b="1" dirty="0"/>
              <a:t>elastická</a:t>
            </a:r>
            <a:r>
              <a:rPr lang="cs-CZ" altLang="cs-CZ" dirty="0"/>
              <a:t>.</a:t>
            </a:r>
          </a:p>
          <a:p>
            <a:pPr eaLnBrk="1" hangingPunct="1"/>
            <a:endParaRPr lang="cs-CZ" altLang="cs-CZ" sz="800" dirty="0"/>
          </a:p>
          <a:p>
            <a:pPr eaLnBrk="1" hangingPunct="1"/>
            <a:r>
              <a:rPr lang="cs-CZ" altLang="cs-CZ" b="1" dirty="0"/>
              <a:t>Tvárná deformace </a:t>
            </a:r>
            <a:r>
              <a:rPr lang="cs-CZ" altLang="cs-CZ" dirty="0"/>
              <a:t>je deformace která přetrvá, přestanou-li deformující síly působit. Tato deformace se také nazývá </a:t>
            </a:r>
            <a:r>
              <a:rPr lang="cs-CZ" altLang="cs-CZ" b="1" dirty="0"/>
              <a:t>plastická</a:t>
            </a:r>
            <a:r>
              <a:rPr lang="cs-CZ" altLang="cs-CZ" dirty="0"/>
              <a:t>.</a:t>
            </a:r>
          </a:p>
        </p:txBody>
      </p:sp>
      <p:sp>
        <p:nvSpPr>
          <p:cNvPr id="10246" name="TextovéPole 5">
            <a:extLst>
              <a:ext uri="{FF2B5EF4-FFF2-40B4-BE49-F238E27FC236}">
                <a16:creationId xmlns:a16="http://schemas.microsoft.com/office/drawing/2014/main" id="{9009E04F-FCB0-C87E-F537-E1FA1CF5E5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180" y="3981212"/>
            <a:ext cx="1175467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Podle toho, jakým způsobem působí na pevné těleso deformující síly, rozeznáváme pět jednoduchých deformací:</a:t>
            </a:r>
          </a:p>
        </p:txBody>
      </p:sp>
      <p:sp>
        <p:nvSpPr>
          <p:cNvPr id="10247" name="TextovéPole 6">
            <a:extLst>
              <a:ext uri="{FF2B5EF4-FFF2-40B4-BE49-F238E27FC236}">
                <a16:creationId xmlns:a16="http://schemas.microsoft.com/office/drawing/2014/main" id="{F4C60507-B0B9-72A9-B55B-F410C9C615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68119" y="4549447"/>
            <a:ext cx="16557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AutoNum type="arabicPeriod"/>
            </a:pPr>
            <a:r>
              <a:rPr lang="cs-CZ" altLang="cs-CZ" dirty="0"/>
              <a:t>Tahem</a:t>
            </a:r>
          </a:p>
          <a:p>
            <a:pPr eaLnBrk="1" hangingPunct="1">
              <a:buFontTx/>
              <a:buAutoNum type="arabicPeriod"/>
            </a:pPr>
            <a:r>
              <a:rPr lang="cs-CZ" altLang="cs-CZ" dirty="0"/>
              <a:t>Tlakem</a:t>
            </a:r>
          </a:p>
          <a:p>
            <a:pPr eaLnBrk="1" hangingPunct="1">
              <a:buFontTx/>
              <a:buAutoNum type="arabicPeriod"/>
            </a:pPr>
            <a:r>
              <a:rPr lang="cs-CZ" altLang="cs-CZ" dirty="0"/>
              <a:t>Ohybem</a:t>
            </a:r>
          </a:p>
          <a:p>
            <a:pPr eaLnBrk="1" hangingPunct="1">
              <a:buFontTx/>
              <a:buAutoNum type="arabicPeriod"/>
            </a:pPr>
            <a:r>
              <a:rPr lang="cs-CZ" altLang="cs-CZ" dirty="0"/>
              <a:t>Smykem</a:t>
            </a:r>
          </a:p>
          <a:p>
            <a:pPr eaLnBrk="1" hangingPunct="1">
              <a:buFontTx/>
              <a:buAutoNum type="arabicPeriod"/>
            </a:pPr>
            <a:r>
              <a:rPr lang="cs-CZ" altLang="cs-CZ" dirty="0"/>
              <a:t>Kroucením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ovéPole 1">
            <a:extLst>
              <a:ext uri="{FF2B5EF4-FFF2-40B4-BE49-F238E27FC236}">
                <a16:creationId xmlns:a16="http://schemas.microsoft.com/office/drawing/2014/main" id="{9161148C-2E80-69EB-8D66-C8ABE57CD5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388" y="392948"/>
            <a:ext cx="3168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Deformace tahem a tlakem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76B0294A-A5A1-B649-638F-2E255764DC8A}"/>
                  </a:ext>
                </a:extLst>
              </p:cNvPr>
              <p:cNvSpPr txBox="1"/>
              <p:nvPr/>
            </p:nvSpPr>
            <p:spPr>
              <a:xfrm>
                <a:off x="587388" y="2636912"/>
                <a:ext cx="10957906" cy="31393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Působí-li na těleso dvě stejně velké síly opačné orientace ve směru ven z tělesa, vniká </a:t>
                </a:r>
                <a:r>
                  <a:rPr lang="cs-CZ" b="1" dirty="0">
                    <a:solidFill>
                      <a:srgbClr val="0070C0"/>
                    </a:solidFill>
                  </a:rPr>
                  <a:t>deformace tahem</a:t>
                </a:r>
                <a:r>
                  <a:rPr lang="cs-CZ" dirty="0"/>
                  <a:t>. Při této deformaci se objem tělesa zvětšuje.</a:t>
                </a:r>
              </a:p>
              <a:p>
                <a:endParaRPr lang="cs-CZ" dirty="0"/>
              </a:p>
              <a:p>
                <a:r>
                  <a:rPr lang="cs-CZ" dirty="0"/>
                  <a:t>Působí-li na těleso dvě stejně velké síly opačné orientace ve směru dovnitř tělesa, vzniká </a:t>
                </a:r>
                <a:r>
                  <a:rPr lang="cs-CZ" b="1" dirty="0">
                    <a:solidFill>
                      <a:srgbClr val="FF0000"/>
                    </a:solidFill>
                  </a:rPr>
                  <a:t>deformace tlakem</a:t>
                </a:r>
                <a:r>
                  <a:rPr lang="cs-CZ" dirty="0"/>
                  <a:t>. Při této deformaci se objem tělesa zmenšuje.</a:t>
                </a:r>
              </a:p>
              <a:p>
                <a:endParaRPr lang="cs-CZ" dirty="0"/>
              </a:p>
              <a:p>
                <a:r>
                  <a:rPr lang="cs-CZ" dirty="0"/>
                  <a:t>Síly působí na stejné nositelce – </a:t>
                </a:r>
                <a:r>
                  <a:rPr lang="cs-CZ" b="1" dirty="0"/>
                  <a:t>vektorové přímce. </a:t>
                </a:r>
                <a:r>
                  <a:rPr lang="cs-CZ" dirty="0"/>
                  <a:t>Označíme-li 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 pak pro ně platí</a:t>
                </a:r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𝑭</m:t>
                              </m:r>
                            </m:e>
                            <m:sub>
                              <m:r>
                                <a:rPr lang="cs-CZ" b="1" i="1" smtClean="0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76B0294A-A5A1-B649-638F-2E255764DC8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388" y="2636912"/>
                <a:ext cx="10957906" cy="3139321"/>
              </a:xfrm>
              <a:prstGeom prst="rect">
                <a:avLst/>
              </a:prstGeom>
              <a:blipFill>
                <a:blip r:embed="rId2"/>
                <a:stretch>
                  <a:fillRect l="-445" t="-1165" r="-5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Obrázek 3">
            <a:extLst>
              <a:ext uri="{FF2B5EF4-FFF2-40B4-BE49-F238E27FC236}">
                <a16:creationId xmlns:a16="http://schemas.microsoft.com/office/drawing/2014/main" id="{4B2DCB8D-2749-8FC4-4AD8-B5F175C838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2" t="13913" r="33278" b="61550"/>
          <a:stretch>
            <a:fillRect/>
          </a:stretch>
        </p:blipFill>
        <p:spPr>
          <a:xfrm>
            <a:off x="2744526" y="761248"/>
            <a:ext cx="6702949" cy="168275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ovéPole 1">
            <a:extLst>
              <a:ext uri="{FF2B5EF4-FFF2-40B4-BE49-F238E27FC236}">
                <a16:creationId xmlns:a16="http://schemas.microsoft.com/office/drawing/2014/main" id="{5F7E216D-9160-E9CA-9C23-8B025B5AD8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92" y="313011"/>
            <a:ext cx="216024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Deformace ohybem</a:t>
            </a:r>
          </a:p>
        </p:txBody>
      </p:sp>
      <p:sp>
        <p:nvSpPr>
          <p:cNvPr id="12292" name="TextovéPole 4">
            <a:extLst>
              <a:ext uri="{FF2B5EF4-FFF2-40B4-BE49-F238E27FC236}">
                <a16:creationId xmlns:a16="http://schemas.microsoft.com/office/drawing/2014/main" id="{61A84B5E-F7D1-DCD5-B559-1BC4CB90CB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392" y="3530912"/>
            <a:ext cx="507769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dirty="0"/>
              <a:t>Deformace ohybem nastává například u tyče podepřené na obou koncích. Působí-li na ní síla kolmá k podélné ose.</a:t>
            </a:r>
          </a:p>
          <a:p>
            <a:pPr eaLnBrk="1" hangingPunct="1"/>
            <a:endParaRPr lang="cs-CZ" altLang="cs-CZ" dirty="0"/>
          </a:p>
          <a:p>
            <a:pPr eaLnBrk="1" hangingPunct="1"/>
            <a:r>
              <a:rPr lang="cs-CZ" altLang="cs-CZ" dirty="0"/>
              <a:t>Horní vrstva materiálu tyče je namáhána tlakem, proto se zkracuje a spodní vrstva je namáhána tahem a proto se natahuje. </a:t>
            </a:r>
          </a:p>
          <a:p>
            <a:pPr eaLnBrk="1" hangingPunct="1"/>
            <a:r>
              <a:rPr lang="cs-CZ" altLang="cs-CZ" dirty="0"/>
              <a:t>Střední (též neutrální) vrstva ležící mezi horní a dolní vrstvou nemění svou délku a není namáhána působící silou.</a:t>
            </a:r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5F2D076D-E036-1D13-7B93-38991FBA5A22}"/>
              </a:ext>
            </a:extLst>
          </p:cNvPr>
          <p:cNvGrpSpPr/>
          <p:nvPr/>
        </p:nvGrpSpPr>
        <p:grpSpPr>
          <a:xfrm>
            <a:off x="542257" y="1183909"/>
            <a:ext cx="5302250" cy="2143180"/>
            <a:chOff x="3007161" y="1120299"/>
            <a:chExt cx="5302250" cy="2143180"/>
          </a:xfrm>
        </p:grpSpPr>
        <p:pic>
          <p:nvPicPr>
            <p:cNvPr id="12291" name="Obrázek 3">
              <a:extLst>
                <a:ext uri="{FF2B5EF4-FFF2-40B4-BE49-F238E27FC236}">
                  <a16:creationId xmlns:a16="http://schemas.microsoft.com/office/drawing/2014/main" id="{FFE0366C-0765-D244-D605-4BE67F2476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3644"/>
            <a:stretch>
              <a:fillRect/>
            </a:stretch>
          </p:blipFill>
          <p:spPr bwMode="auto">
            <a:xfrm>
              <a:off x="3007161" y="1202904"/>
              <a:ext cx="5302250" cy="2060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293" name="TextovéPole 5">
              <a:extLst>
                <a:ext uri="{FF2B5EF4-FFF2-40B4-BE49-F238E27FC236}">
                  <a16:creationId xmlns:a16="http://schemas.microsoft.com/office/drawing/2014/main" id="{361D5C72-EAE7-118A-1EC2-12A856A705E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03838" y="1120299"/>
              <a:ext cx="1439862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r>
                <a:rPr lang="cs-CZ" altLang="cs-CZ"/>
                <a:t>Horní vrstva</a:t>
              </a:r>
            </a:p>
          </p:txBody>
        </p:sp>
        <p:sp>
          <p:nvSpPr>
            <p:cNvPr id="12294" name="TextovéPole 6">
              <a:extLst>
                <a:ext uri="{FF2B5EF4-FFF2-40B4-BE49-F238E27FC236}">
                  <a16:creationId xmlns:a16="http://schemas.microsoft.com/office/drawing/2014/main" id="{3673C669-B94C-63DC-8CE8-B95DD4C4A6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82988" y="2704624"/>
              <a:ext cx="1439862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r>
                <a:rPr lang="cs-CZ" altLang="cs-CZ"/>
                <a:t>Spodní vrstva</a:t>
              </a:r>
            </a:p>
          </p:txBody>
        </p:sp>
        <p:sp>
          <p:nvSpPr>
            <p:cNvPr id="12295" name="TextovéPole 7">
              <a:extLst>
                <a:ext uri="{FF2B5EF4-FFF2-40B4-BE49-F238E27FC236}">
                  <a16:creationId xmlns:a16="http://schemas.microsoft.com/office/drawing/2014/main" id="{977F4187-03FC-4C81-0970-4F214E3FDB4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96001" y="2704624"/>
              <a:ext cx="1800225" cy="369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/>
              <a:r>
                <a:rPr lang="cs-CZ" altLang="cs-CZ"/>
                <a:t>Neutrální vrstva</a:t>
              </a:r>
            </a:p>
          </p:txBody>
        </p:sp>
        <p:cxnSp>
          <p:nvCxnSpPr>
            <p:cNvPr id="10" name="Přímá spojnice se šipkou 9">
              <a:extLst>
                <a:ext uri="{FF2B5EF4-FFF2-40B4-BE49-F238E27FC236}">
                  <a16:creationId xmlns:a16="http://schemas.microsoft.com/office/drawing/2014/main" id="{7D36EB09-550A-4788-E271-F964CE6464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48301" y="1490187"/>
              <a:ext cx="576263" cy="495300"/>
            </a:xfrm>
            <a:prstGeom prst="straightConnector1">
              <a:avLst/>
            </a:prstGeom>
            <a:ln w="38100">
              <a:solidFill>
                <a:srgbClr val="FF006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se šipkou 11">
              <a:extLst>
                <a:ext uri="{FF2B5EF4-FFF2-40B4-BE49-F238E27FC236}">
                  <a16:creationId xmlns:a16="http://schemas.microsoft.com/office/drawing/2014/main" id="{EB59936A-407F-3A0D-86F3-E6D498A4B9E1}"/>
                </a:ext>
              </a:extLst>
            </p:cNvPr>
            <p:cNvCxnSpPr/>
            <p:nvPr/>
          </p:nvCxnSpPr>
          <p:spPr>
            <a:xfrm flipV="1">
              <a:off x="4295776" y="2201388"/>
              <a:ext cx="504825" cy="503237"/>
            </a:xfrm>
            <a:prstGeom prst="straightConnector1">
              <a:avLst/>
            </a:prstGeom>
            <a:ln w="38100">
              <a:solidFill>
                <a:srgbClr val="FF006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Přímá spojnice se šipkou 13">
              <a:extLst>
                <a:ext uri="{FF2B5EF4-FFF2-40B4-BE49-F238E27FC236}">
                  <a16:creationId xmlns:a16="http://schemas.microsoft.com/office/drawing/2014/main" id="{A55717BF-A9F3-05D6-ED13-E4A3CA0D62F6}"/>
                </a:ext>
              </a:extLst>
            </p:cNvPr>
            <p:cNvCxnSpPr>
              <a:stCxn id="12295" idx="0"/>
            </p:cNvCxnSpPr>
            <p:nvPr/>
          </p:nvCxnSpPr>
          <p:spPr>
            <a:xfrm flipH="1" flipV="1">
              <a:off x="6527801" y="2128362"/>
              <a:ext cx="468313" cy="576262"/>
            </a:xfrm>
            <a:prstGeom prst="straightConnector1">
              <a:avLst/>
            </a:prstGeom>
            <a:ln w="38100">
              <a:solidFill>
                <a:srgbClr val="FF0066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Obrázek 3">
            <a:extLst>
              <a:ext uri="{FF2B5EF4-FFF2-40B4-BE49-F238E27FC236}">
                <a16:creationId xmlns:a16="http://schemas.microsoft.com/office/drawing/2014/main" id="{62CAB0D3-EB64-DFAA-081C-B390F5A5EF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7495" y="616801"/>
            <a:ext cx="5040000" cy="3360000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E7AAED7D-8A1F-B98B-183A-B91A4E92D573}"/>
              </a:ext>
            </a:extLst>
          </p:cNvPr>
          <p:cNvSpPr txBox="1"/>
          <p:nvPr/>
        </p:nvSpPr>
        <p:spPr>
          <a:xfrm>
            <a:off x="6549076" y="4253947"/>
            <a:ext cx="46368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Deska poličky je namáhána vahou knih ohybem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ovéPole 1">
            <a:extLst>
              <a:ext uri="{FF2B5EF4-FFF2-40B4-BE49-F238E27FC236}">
                <a16:creationId xmlns:a16="http://schemas.microsoft.com/office/drawing/2014/main" id="{EA078CFB-9C2A-6F0D-9E30-7843F3B45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356866"/>
            <a:ext cx="31686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Deformace smykem</a:t>
            </a:r>
          </a:p>
        </p:txBody>
      </p:sp>
      <p:pic>
        <p:nvPicPr>
          <p:cNvPr id="13315" name="Obrázek 3">
            <a:extLst>
              <a:ext uri="{FF2B5EF4-FFF2-40B4-BE49-F238E27FC236}">
                <a16:creationId xmlns:a16="http://schemas.microsoft.com/office/drawing/2014/main" id="{28C1F46D-3475-4BEF-2D20-8836E76FF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226" y="1227566"/>
            <a:ext cx="440055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D576B74-930C-65D2-DEA7-6C0578F15A86}"/>
                  </a:ext>
                </a:extLst>
              </p:cNvPr>
              <p:cNvSpPr txBox="1"/>
              <p:nvPr/>
            </p:nvSpPr>
            <p:spPr>
              <a:xfrm>
                <a:off x="648354" y="2938333"/>
                <a:ext cx="5537761" cy="23083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Deformace smykem nastává, působí-li na horní a dolní podstavu deformovaného hranolu tečné síly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–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v rovinách těchto podstav. Síly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–</m:t>
                    </m:r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nepůsobí na stejné nositelce sil.</a:t>
                </a:r>
              </a:p>
              <a:p>
                <a:endParaRPr lang="cs-CZ" dirty="0"/>
              </a:p>
              <a:p>
                <a:r>
                  <a:rPr lang="cs-CZ" dirty="0"/>
                  <a:t>Tečné síly způsobují vzájemné posunutí jednotlivých vrstev, přičemž se vzájemná vertikální vzdálenost těchto sil nemění, nevzniká tahové a tlakové namáhání tělesa.</a:t>
                </a:r>
              </a:p>
            </p:txBody>
          </p:sp>
        </mc:Choice>
        <mc:Fallback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D576B74-930C-65D2-DEA7-6C0578F15A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354" y="2938333"/>
                <a:ext cx="5537761" cy="2308324"/>
              </a:xfrm>
              <a:prstGeom prst="rect">
                <a:avLst/>
              </a:prstGeom>
              <a:blipFill>
                <a:blip r:embed="rId3"/>
                <a:stretch>
                  <a:fillRect l="-880" t="-1319" b="-316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extLst>
              <a:ext uri="{FF2B5EF4-FFF2-40B4-BE49-F238E27FC236}">
                <a16:creationId xmlns:a16="http://schemas.microsoft.com/office/drawing/2014/main" id="{CFFCE5FC-CD98-748F-ACD3-745CB14B9D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238" y="3267987"/>
            <a:ext cx="3600000" cy="240000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C647CFC1-3A82-AEC9-70D3-2C31C27295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238" y="541016"/>
            <a:ext cx="3600000" cy="2401563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AAC7BE1D-E5C4-1167-7AA2-DD442551D2D8}"/>
              </a:ext>
            </a:extLst>
          </p:cNvPr>
          <p:cNvSpPr txBox="1"/>
          <p:nvPr/>
        </p:nvSpPr>
        <p:spPr>
          <a:xfrm>
            <a:off x="7404653" y="2551285"/>
            <a:ext cx="3600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Smykem je namáhán například nýt.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8530DF73-871F-46D1-FE2B-C3178E381D05}"/>
              </a:ext>
            </a:extLst>
          </p:cNvPr>
          <p:cNvSpPr txBox="1"/>
          <p:nvPr/>
        </p:nvSpPr>
        <p:spPr>
          <a:xfrm>
            <a:off x="7644570" y="5483321"/>
            <a:ext cx="31201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Smykem působí nůžky na papír.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Skupina 15">
            <a:extLst>
              <a:ext uri="{FF2B5EF4-FFF2-40B4-BE49-F238E27FC236}">
                <a16:creationId xmlns:a16="http://schemas.microsoft.com/office/drawing/2014/main" id="{745D74DA-F838-EA9E-09BD-FD449182284B}"/>
              </a:ext>
            </a:extLst>
          </p:cNvPr>
          <p:cNvGrpSpPr/>
          <p:nvPr/>
        </p:nvGrpSpPr>
        <p:grpSpPr>
          <a:xfrm>
            <a:off x="222636" y="0"/>
            <a:ext cx="11016864" cy="6858000"/>
            <a:chOff x="222636" y="0"/>
            <a:chExt cx="11016864" cy="6858000"/>
          </a:xfrm>
        </p:grpSpPr>
        <p:pic>
          <p:nvPicPr>
            <p:cNvPr id="13" name="Obrázek 12">
              <a:extLst>
                <a:ext uri="{FF2B5EF4-FFF2-40B4-BE49-F238E27FC236}">
                  <a16:creationId xmlns:a16="http://schemas.microsoft.com/office/drawing/2014/main" id="{34FB9AD5-9A02-E278-4DEC-906B17A826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2500" y="0"/>
              <a:ext cx="10287000" cy="6858000"/>
            </a:xfrm>
            <a:prstGeom prst="rect">
              <a:avLst/>
            </a:prstGeom>
          </p:spPr>
        </p:pic>
        <p:pic>
          <p:nvPicPr>
            <p:cNvPr id="15" name="Obrázek 14">
              <a:extLst>
                <a:ext uri="{FF2B5EF4-FFF2-40B4-BE49-F238E27FC236}">
                  <a16:creationId xmlns:a16="http://schemas.microsoft.com/office/drawing/2014/main" id="{ED21B8AE-BAA9-ADE4-677B-8F5559030E1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636" y="1343773"/>
              <a:ext cx="1800000" cy="219454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ovéPole 1">
            <a:extLst>
              <a:ext uri="{FF2B5EF4-FFF2-40B4-BE49-F238E27FC236}">
                <a16:creationId xmlns:a16="http://schemas.microsoft.com/office/drawing/2014/main" id="{E1AB0287-384F-A3E2-851D-9CEAEF080C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2980" y="203102"/>
            <a:ext cx="427780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cs-CZ" altLang="cs-CZ" b="1" dirty="0"/>
              <a:t>Síla pružnosti z pohledu molekulové fyziky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04B27D8-4FDE-F52E-B912-08CD51AA30BF}"/>
              </a:ext>
            </a:extLst>
          </p:cNvPr>
          <p:cNvSpPr txBox="1"/>
          <p:nvPr/>
        </p:nvSpPr>
        <p:spPr>
          <a:xfrm>
            <a:off x="492980" y="2534105"/>
            <a:ext cx="1134783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Když na těleso působí tah nebo tlak, částice materiálu se od sebe vzdalují nebo přibližují.</a:t>
            </a:r>
            <a:br>
              <a:rPr lang="cs-CZ" dirty="0"/>
            </a:br>
            <a:r>
              <a:rPr lang="cs-CZ" dirty="0"/>
              <a:t>Mezi částicemi ale působí síly, které se snaží vrátit těleso do původního tvaru. Tyto síly nazýváme </a:t>
            </a:r>
            <a:r>
              <a:rPr lang="cs-CZ" b="1" dirty="0"/>
              <a:t>síly pružnosti</a:t>
            </a:r>
            <a:r>
              <a:rPr lang="cs-CZ" dirty="0"/>
              <a:t>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při </a:t>
            </a:r>
            <a:r>
              <a:rPr lang="cs-CZ" b="1" dirty="0"/>
              <a:t>tahu</a:t>
            </a:r>
            <a:r>
              <a:rPr lang="cs-CZ" dirty="0"/>
              <a:t> se částice od sebe vzdalují → vznikají přitažlivé síly,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cs-CZ" dirty="0"/>
              <a:t>při </a:t>
            </a:r>
            <a:r>
              <a:rPr lang="cs-CZ" b="1" dirty="0"/>
              <a:t>tlaku</a:t>
            </a:r>
            <a:r>
              <a:rPr lang="cs-CZ" dirty="0"/>
              <a:t> se částice přibližují → vznikají odpudivé síly. </a:t>
            </a:r>
          </a:p>
          <a:p>
            <a:pPr>
              <a:buNone/>
            </a:pPr>
            <a:r>
              <a:rPr lang="cs-CZ" dirty="0"/>
              <a:t>Uvnitř tělesa tak vzniká </a:t>
            </a:r>
            <a:r>
              <a:rPr lang="cs-CZ" b="1" dirty="0"/>
              <a:t>normálové napětí</a:t>
            </a:r>
            <a:r>
              <a:rPr lang="cs-CZ" dirty="0"/>
              <a:t> – vnitřní síla působící na určitou plochu materiálu.</a:t>
            </a:r>
          </a:p>
          <a:p>
            <a:pPr>
              <a:buNone/>
            </a:pPr>
            <a:r>
              <a:rPr lang="cs-CZ" dirty="0"/>
              <a:t>Čím větší je působící síla nebo menší plocha průřezu, tím větší je normálové napětí.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D8B1EE20-6DAA-5353-D965-B62515B937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80" b="57913"/>
          <a:stretch>
            <a:fillRect/>
          </a:stretch>
        </p:blipFill>
        <p:spPr>
          <a:xfrm>
            <a:off x="2580695" y="4432467"/>
            <a:ext cx="7030610" cy="2146059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7C32EAEF-5DA3-72F8-DC6D-718648418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6377" b="28042"/>
          <a:stretch>
            <a:fillRect/>
          </a:stretch>
        </p:blipFill>
        <p:spPr>
          <a:xfrm>
            <a:off x="952500" y="717026"/>
            <a:ext cx="10287000" cy="175432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5F6CA-4590-B387-9BA9-EDFF386EFA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335E1E72-8391-4038-D547-4EB83C826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5343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5785B7-95FE-8028-A41C-051636227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60623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374904" y="384048"/>
                <a:ext cx="11530584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Jaký průměr musí mít lano jeřábu, aby při rovnoměrném, přímočarém zvedání břemene o hmotnosti 2,5 t nepřekročilo normálové napětí v libovolném příčném řezu hodnotu 60 </a:t>
                </a:r>
                <a:r>
                  <a:rPr lang="cs-CZ" dirty="0" err="1"/>
                  <a:t>Mpa</a:t>
                </a:r>
                <a:r>
                  <a:rPr lang="cs-CZ" dirty="0"/>
                  <a:t>? Hmotnost lana zanedbejte.</a:t>
                </a:r>
              </a:p>
              <a:p>
                <a:endParaRPr lang="cs-CZ" dirty="0"/>
              </a:p>
              <a:p>
                <a:r>
                  <a:rPr lang="cs-CZ" dirty="0"/>
                  <a:t>Řešení: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𝑚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=2,5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t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=2500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kg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sym typeface="Symbol" panose="05050102010706020507" pitchFamily="18" charset="2"/>
                          </a:rPr>
                          <m:t>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=60 .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6 </m:t>
                        </m:r>
                      </m:sup>
                    </m:sSup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Pa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𝑔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=10 </m:t>
                    </m:r>
                    <m:sSup>
                      <m:sSup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=?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904" y="384048"/>
                <a:ext cx="11530584" cy="1200329"/>
              </a:xfrm>
              <a:prstGeom prst="rect">
                <a:avLst/>
              </a:prstGeom>
              <a:blipFill>
                <a:blip r:embed="rId2"/>
                <a:stretch>
                  <a:fillRect l="-476" t="-2538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 flipV="1">
            <a:off x="310896" y="1609344"/>
            <a:ext cx="116677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374904" y="85044"/>
            <a:ext cx="987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10896" y="1764344"/>
                <a:ext cx="7295249" cy="46002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Lano je deformováno jen tíhovou silou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která se rovná síle pružnosti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sub>
                    </m:sSub>
                  </m:oMath>
                </a14:m>
                <a:r>
                  <a:rPr lang="cs-CZ" dirty="0"/>
                  <a:t> působící na libovolný příčný řez o obsahu 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𝑆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Podle vztahu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𝑝</m:t>
                              </m:r>
                            </m:sub>
                          </m:sSub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𝑆</m:t>
                          </m:r>
                        </m:den>
                      </m:f>
                    </m:oMath>
                  </m:oMathPara>
                </a14:m>
                <a:endParaRPr lang="cs-CZ" dirty="0"/>
              </a:p>
              <a:p>
                <a:r>
                  <a:rPr lang="cs-CZ" dirty="0"/>
                  <a:t>je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. </m:t>
                              </m:r>
                              <m:sSup>
                                <m:sSup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𝑑</m:t>
                                  </m:r>
                                </m:e>
                                <m:sup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Odtud, vyjádříme vztah pro výpočet průměru lana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𝑑</m:t>
                    </m:r>
                  </m:oMath>
                </a14:m>
                <a:r>
                  <a:rPr lang="cs-CZ" dirty="0"/>
                  <a:t>:</a:t>
                </a:r>
              </a:p>
              <a:p>
                <a:endParaRPr lang="cs-CZ" sz="800" dirty="0"/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 . 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𝑔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𝜋</m:t>
                            </m:r>
                            <m:r>
                              <a:rPr lang="cs-CZ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 . </m:t>
                            </m:r>
                            <m:sSub>
                              <m:sSub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𝜎</m:t>
                                </m:r>
                              </m:e>
                              <m:sub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𝑛</m:t>
                                </m:r>
                              </m:sub>
                            </m:sSub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</a:rPr>
                      <m:t>=2</m:t>
                    </m:r>
                    <m:rad>
                      <m:radPr>
                        <m:degHide m:val="on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2500 . 10</m:t>
                            </m:r>
                          </m:num>
                          <m:den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3,14 . 60 . </m:t>
                            </m:r>
                            <m:sSup>
                              <m:sSupPr>
                                <m:ctrlP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10</m:t>
                                </m:r>
                              </m:e>
                              <m:sup>
                                <m:r>
                                  <a:rPr lang="cs-CZ" b="0" i="1" smtClean="0">
                                    <a:latin typeface="Cambria Math" panose="02040503050406030204" pitchFamily="18" charset="0"/>
                                  </a:rPr>
                                  <m:t>6</m:t>
                                </m:r>
                              </m:sup>
                            </m:sSup>
                          </m:den>
                        </m:f>
                      </m:e>
                    </m:rad>
                    <m:r>
                      <a:rPr lang="cs-CZ" b="0" i="1" smtClean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≈2,4 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cm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0896" y="1764344"/>
                <a:ext cx="7295249" cy="4600234"/>
              </a:xfrm>
              <a:prstGeom prst="rect">
                <a:avLst/>
              </a:prstGeom>
              <a:blipFill>
                <a:blip r:embed="rId3"/>
                <a:stretch>
                  <a:fillRect l="-668" t="-6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ovéPole 7"/>
          <p:cNvSpPr txBox="1"/>
          <p:nvPr/>
        </p:nvSpPr>
        <p:spPr>
          <a:xfrm>
            <a:off x="310896" y="6364578"/>
            <a:ext cx="4064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Závěsné lano musí mít průměr asi 2,4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8558784" y="1826123"/>
                <a:ext cx="3346704" cy="447667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Podrobně: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4 . 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cs-CZ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sSup>
                            <m:sSupPr>
                              <m:ctrlP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𝑑</m:t>
                              </m:r>
                            </m:e>
                            <m:sup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π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=4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𝑚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.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𝑔</m:t>
                      </m:r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4 . 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𝑔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𝜋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𝜎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4 . 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 . 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 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 panose="02040503050406030204" pitchFamily="18" charset="0"/>
                        </a:rPr>
                        <m:t>𝑑</m:t>
                      </m:r>
                      <m:r>
                        <a:rPr lang="cs-CZ" i="1">
                          <a:latin typeface="Cambria Math" panose="02040503050406030204" pitchFamily="18" charset="0"/>
                        </a:rPr>
                        <m:t>=2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f>
                            <m:fPr>
                              <m:ctrlPr>
                                <a:rPr lang="cs-CZ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 . 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</a:rPr>
                                <m:t>𝑔</m:t>
                              </m:r>
                            </m:num>
                            <m:den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𝜋</m:t>
                              </m:r>
                              <m:r>
                                <a:rPr lang="cs-CZ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. </m:t>
                              </m:r>
                              <m:sSub>
                                <m:sSubPr>
                                  <m:ctrlP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𝜎</m:t>
                                  </m:r>
                                </m:e>
                                <m:sub>
                                  <m:r>
                                    <a:rPr lang="cs-CZ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𝑛</m:t>
                                  </m:r>
                                </m:sub>
                              </m:sSub>
                            </m:den>
                          </m:f>
                        </m:e>
                      </m:ra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58784" y="1826123"/>
                <a:ext cx="3346704" cy="4476675"/>
              </a:xfrm>
              <a:prstGeom prst="rect">
                <a:avLst/>
              </a:prstGeom>
              <a:blipFill>
                <a:blip r:embed="rId4"/>
                <a:stretch>
                  <a:fillRect l="-1268" t="-678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se šipkou 10"/>
          <p:cNvCxnSpPr/>
          <p:nvPr/>
        </p:nvCxnSpPr>
        <p:spPr>
          <a:xfrm flipV="1">
            <a:off x="5440680" y="2331720"/>
            <a:ext cx="3026664" cy="2935224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346BC69-57EF-B37B-8971-56A99167BA5F}"/>
                  </a:ext>
                </a:extLst>
              </p:cNvPr>
              <p:cNvSpPr txBox="1"/>
              <p:nvPr/>
            </p:nvSpPr>
            <p:spPr>
              <a:xfrm>
                <a:off x="282269" y="99172"/>
                <a:ext cx="1150553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Stav deformovaného tělesa tahem můžeme popsat normálovým napětím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. Působením deformujících sil se uvažované těleso, například drát, tyč apod. současně prodlouží z původní délky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na délku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𝑙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E346BC69-57EF-B37B-8971-56A99167BA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269" y="99172"/>
                <a:ext cx="11505537" cy="646331"/>
              </a:xfrm>
              <a:prstGeom prst="rect">
                <a:avLst/>
              </a:prstGeom>
              <a:blipFill>
                <a:blip r:embed="rId2"/>
                <a:stretch>
                  <a:fillRect l="-424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extLst>
              <a:ext uri="{FF2B5EF4-FFF2-40B4-BE49-F238E27FC236}">
                <a16:creationId xmlns:a16="http://schemas.microsoft.com/office/drawing/2014/main" id="{DF74CFE5-08DA-79CD-FAC4-4D62733C7A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69" y="861371"/>
            <a:ext cx="3980206" cy="188445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726080D5-20E6-CFCC-7F45-3B248131C9E7}"/>
                  </a:ext>
                </a:extLst>
              </p:cNvPr>
              <p:cNvSpPr txBox="1"/>
              <p:nvPr/>
            </p:nvSpPr>
            <p:spPr>
              <a:xfrm>
                <a:off x="4707171" y="861371"/>
                <a:ext cx="6694998" cy="201779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Veličinu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  <m:r>
                      <a:rPr lang="cs-CZ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nazýváme </a:t>
                </a:r>
                <a:r>
                  <a:rPr lang="cs-CZ" b="1" dirty="0"/>
                  <a:t>prodloužení</a:t>
                </a:r>
                <a:r>
                  <a:rPr lang="cs-CZ" dirty="0"/>
                  <a:t>. Prodloužení je závislé na počáteční délce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𝑙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tělesa. Proto je zavedena veličina </a:t>
                </a:r>
                <a:r>
                  <a:rPr lang="cs-CZ" b="1" dirty="0"/>
                  <a:t>relativní (poměrné) prodloužení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𝜺</m:t>
                    </m:r>
                  </m:oMath>
                </a14:m>
                <a:r>
                  <a:rPr lang="cs-CZ" dirty="0"/>
                  <a:t> (epsilon), která je definována vztahem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</m:t>
                          </m:r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Relativní prodloužení je bezrozměrná veličina.</a:t>
                </a:r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726080D5-20E6-CFCC-7F45-3B248131C9E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7171" y="861371"/>
                <a:ext cx="6694998" cy="2017796"/>
              </a:xfrm>
              <a:prstGeom prst="rect">
                <a:avLst/>
              </a:prstGeom>
              <a:blipFill>
                <a:blip r:embed="rId4"/>
                <a:stretch>
                  <a:fillRect l="-729" t="-1511" b="-39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D06C3A36-F08C-7702-82FE-2E16F13E3B22}"/>
              </a:ext>
            </a:extLst>
          </p:cNvPr>
          <p:cNvCxnSpPr>
            <a:cxnSpLocks/>
          </p:cNvCxnSpPr>
          <p:nvPr/>
        </p:nvCxnSpPr>
        <p:spPr>
          <a:xfrm>
            <a:off x="247815" y="2879167"/>
            <a:ext cx="1169636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Obrázek 11">
            <a:extLst>
              <a:ext uri="{FF2B5EF4-FFF2-40B4-BE49-F238E27FC236}">
                <a16:creationId xmlns:a16="http://schemas.microsoft.com/office/drawing/2014/main" id="{0DECF117-FA0A-2351-35D0-2FD2AEC1E7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89" y="3574110"/>
            <a:ext cx="3592825" cy="182738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F9623F99-3DC8-8ABA-B15B-15F54B7B46C1}"/>
                  </a:ext>
                </a:extLst>
              </p:cNvPr>
              <p:cNvSpPr txBox="1"/>
              <p:nvPr/>
            </p:nvSpPr>
            <p:spPr>
              <a:xfrm>
                <a:off x="4647535" y="2967335"/>
                <a:ext cx="7140271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Zvětšujeme-li postupně velikost sil, které deformují zkoumané těleso tahem, můžeme experimentálně sledovat závislost normálového napětí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 na relativním prodloužení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cs-CZ" dirty="0"/>
                  <a:t>. Z pokusu bychom zjistili, že:</a:t>
                </a:r>
              </a:p>
            </p:txBody>
          </p:sp>
        </mc:Choice>
        <mc:Fallback xmlns="">
          <p:sp>
            <p:nvSpPr>
              <p:cNvPr id="13" name="TextovéPole 12">
                <a:extLst>
                  <a:ext uri="{FF2B5EF4-FFF2-40B4-BE49-F238E27FC236}">
                    <a16:creationId xmlns:a16="http://schemas.microsoft.com/office/drawing/2014/main" id="{F9623F99-3DC8-8ABA-B15B-15F54B7B46C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7535" y="2967335"/>
                <a:ext cx="7140271" cy="923330"/>
              </a:xfrm>
              <a:prstGeom prst="rect">
                <a:avLst/>
              </a:prstGeom>
              <a:blipFill>
                <a:blip r:embed="rId6"/>
                <a:stretch>
                  <a:fillRect l="-683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7381CF0-91B1-DE87-E2E1-1FE83F503F01}"/>
                  </a:ext>
                </a:extLst>
              </p:cNvPr>
              <p:cNvSpPr txBox="1"/>
              <p:nvPr/>
            </p:nvSpPr>
            <p:spPr>
              <a:xfrm>
                <a:off x="4707171" y="3978832"/>
                <a:ext cx="7021001" cy="129266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 pružné deformaci tahem je normálové napětí přímo úměrné relativnímu prodloužení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40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24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𝜎</m:t>
                          </m:r>
                        </m:e>
                        <m:sub>
                          <m:r>
                            <a:rPr lang="cs-CZ" sz="24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</a:rPr>
                        <m:t> . </m:t>
                      </m:r>
                      <m:r>
                        <a:rPr lang="cs-CZ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</m:oMath>
                  </m:oMathPara>
                </a14:m>
                <a:endParaRPr lang="cs-CZ" sz="2400" dirty="0"/>
              </a:p>
              <a:p>
                <a:r>
                  <a:rPr lang="cs-CZ" dirty="0"/>
                  <a:t>kde konstanta úměrnosti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cs-CZ" dirty="0"/>
                  <a:t> je </a:t>
                </a:r>
                <a:r>
                  <a:rPr lang="cs-CZ" b="1" dirty="0"/>
                  <a:t>modul pružnosti v tahu</a:t>
                </a:r>
                <a:r>
                  <a:rPr lang="cs-CZ" dirty="0"/>
                  <a:t>.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𝐸</m:t>
                        </m:r>
                      </m:e>
                    </m:d>
                  </m:oMath>
                </a14:m>
                <a:r>
                  <a:rPr lang="cs-CZ" dirty="0"/>
                  <a:t>=Pa (pascal)</a:t>
                </a:r>
              </a:p>
            </p:txBody>
          </p:sp>
        </mc:Choice>
        <mc:Fallback xmlns="">
          <p:sp>
            <p:nvSpPr>
              <p:cNvPr id="14" name="TextovéPole 13">
                <a:extLst>
                  <a:ext uri="{FF2B5EF4-FFF2-40B4-BE49-F238E27FC236}">
                    <a16:creationId xmlns:a16="http://schemas.microsoft.com/office/drawing/2014/main" id="{17381CF0-91B1-DE87-E2E1-1FE83F503F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7171" y="3978832"/>
                <a:ext cx="7021001" cy="1292662"/>
              </a:xfrm>
              <a:prstGeom prst="rect">
                <a:avLst/>
              </a:prstGeom>
              <a:blipFill>
                <a:blip r:embed="rId7"/>
                <a:stretch>
                  <a:fillRect l="-606" t="-2326" b="-5581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>
            <a:extLst>
              <a:ext uri="{FF2B5EF4-FFF2-40B4-BE49-F238E27FC236}">
                <a16:creationId xmlns:a16="http://schemas.microsoft.com/office/drawing/2014/main" id="{9468E896-CD1A-E84F-718D-0BAFD0454517}"/>
              </a:ext>
            </a:extLst>
          </p:cNvPr>
          <p:cNvSpPr txBox="1"/>
          <p:nvPr/>
        </p:nvSpPr>
        <p:spPr>
          <a:xfrm>
            <a:off x="4707171" y="5478449"/>
            <a:ext cx="70806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Tento poznatek objevil v roce 1676 anglický fyzik ROBERT HOOK  (</a:t>
            </a:r>
            <a:r>
              <a:rPr lang="cs-CZ" dirty="0" err="1"/>
              <a:t>húk</a:t>
            </a:r>
            <a:r>
              <a:rPr lang="cs-CZ" dirty="0"/>
              <a:t>), který žil v letech 1635 – 1702, a nazývá se </a:t>
            </a:r>
            <a:r>
              <a:rPr lang="cs-CZ" b="1" dirty="0"/>
              <a:t>HOOKŮV ZÁKON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162FFE80-0174-E68D-F361-656ACAD0DE0B}"/>
                  </a:ext>
                </a:extLst>
              </p:cNvPr>
              <p:cNvSpPr txBox="1"/>
              <p:nvPr/>
            </p:nvSpPr>
            <p:spPr>
              <a:xfrm>
                <a:off x="373048" y="5401503"/>
                <a:ext cx="3889427" cy="4001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000" dirty="0"/>
                  <a:t>Drát vedený přes kladku je zatěžován, a tím je změněna velikost deformující síly. Prodloužení </a:t>
                </a:r>
                <a14:m>
                  <m:oMath xmlns:m="http://schemas.openxmlformats.org/officeDocument/2006/math">
                    <m:r>
                      <a:rPr lang="cs-CZ" sz="10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cs-CZ" sz="1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𝑙</m:t>
                    </m:r>
                  </m:oMath>
                </a14:m>
                <a:r>
                  <a:rPr lang="cs-CZ" sz="1000" dirty="0"/>
                  <a:t> se měří indikátorovými hodinkami H.</a:t>
                </a:r>
              </a:p>
            </p:txBody>
          </p:sp>
        </mc:Choice>
        <mc:Fallback xmlns="">
          <p:sp>
            <p:nvSpPr>
              <p:cNvPr id="17" name="TextovéPole 16">
                <a:extLst>
                  <a:ext uri="{FF2B5EF4-FFF2-40B4-BE49-F238E27FC236}">
                    <a16:creationId xmlns:a16="http://schemas.microsoft.com/office/drawing/2014/main" id="{162FFE80-0174-E68D-F361-656ACAD0DE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3048" y="5401503"/>
                <a:ext cx="3889427" cy="400103"/>
              </a:xfrm>
              <a:prstGeom prst="rect">
                <a:avLst/>
              </a:prstGeom>
              <a:blipFill>
                <a:blip r:embed="rId8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TextovéPole 1">
            <a:extLst>
              <a:ext uri="{FF2B5EF4-FFF2-40B4-BE49-F238E27FC236}">
                <a16:creationId xmlns:a16="http://schemas.microsoft.com/office/drawing/2014/main" id="{674B6D61-1FD0-0B65-4968-609890149D4A}"/>
              </a:ext>
            </a:extLst>
          </p:cNvPr>
          <p:cNvSpPr txBox="1"/>
          <p:nvPr/>
        </p:nvSpPr>
        <p:spPr>
          <a:xfrm>
            <a:off x="513389" y="3029447"/>
            <a:ext cx="165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Hookův zákon</a:t>
            </a:r>
          </a:p>
        </p:txBody>
      </p:sp>
    </p:spTree>
    <p:extLst>
      <p:ext uri="{BB962C8B-B14F-4D97-AF65-F5344CB8AC3E}">
        <p14:creationId xmlns:p14="http://schemas.microsoft.com/office/powerpoint/2010/main" val="21842315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DC327E4-B1C1-D5BE-3732-EC292BC82852}"/>
                  </a:ext>
                </a:extLst>
              </p:cNvPr>
              <p:cNvSpPr txBox="1"/>
              <p:nvPr/>
            </p:nvSpPr>
            <p:spPr>
              <a:xfrm>
                <a:off x="351182" y="816875"/>
                <a:ext cx="11330609" cy="21504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Vztah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18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sz="18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b>
                        <m:r>
                          <a:rPr lang="cs-CZ" sz="18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cs-CZ" sz="1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sz="1800" b="0" i="1" smtClean="0">
                        <a:latin typeface="Cambria Math" panose="02040503050406030204" pitchFamily="18" charset="0"/>
                      </a:rPr>
                      <m:t>𝐸</m:t>
                    </m:r>
                    <m:r>
                      <a:rPr lang="cs-CZ" sz="1800" b="0" i="1" smtClean="0">
                        <a:latin typeface="Cambria Math" panose="02040503050406030204" pitchFamily="18" charset="0"/>
                      </a:rPr>
                      <m:t> . </m:t>
                    </m:r>
                    <m:r>
                      <a:rPr lang="cs-CZ" sz="1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cs-CZ" dirty="0"/>
                  <a:t> platí také pro pružnou deformaci </a:t>
                </a:r>
                <a:r>
                  <a:rPr lang="cs-CZ" b="1" dirty="0"/>
                  <a:t>tlakem</a:t>
                </a:r>
                <a:r>
                  <a:rPr lang="cs-CZ" dirty="0"/>
                  <a:t>. V tomto případě 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𝜀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e>
                          </m:d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dirty="0"/>
                  <a:t>je </a:t>
                </a:r>
                <a:r>
                  <a:rPr lang="cs-CZ" b="1" dirty="0"/>
                  <a:t>relativní zkrácení</a:t>
                </a:r>
                <a:r>
                  <a:rPr lang="cs-CZ" dirty="0"/>
                  <a:t> a veličina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 panose="02040503050406030204" pitchFamily="18" charset="0"/>
                      </a:rPr>
                      <m:t>𝐸</m:t>
                    </m:r>
                  </m:oMath>
                </a14:m>
                <a:r>
                  <a:rPr lang="cs-CZ" dirty="0"/>
                  <a:t> se nazývá </a:t>
                </a:r>
                <a:r>
                  <a:rPr lang="cs-CZ" b="1" dirty="0"/>
                  <a:t>modul pružnosti v tlaku</a:t>
                </a:r>
                <a:r>
                  <a:rPr lang="cs-CZ" dirty="0"/>
                  <a:t>.</a:t>
                </a:r>
              </a:p>
              <a:p>
                <a:r>
                  <a:rPr lang="cs-CZ" dirty="0"/>
                  <a:t>Pro většinu látek jsou moduly pružnosti v tlaku a tahu stejné.</a:t>
                </a:r>
              </a:p>
              <a:p>
                <a:endParaRPr lang="cs-CZ" sz="800" dirty="0"/>
              </a:p>
              <a:p>
                <a:r>
                  <a:rPr lang="cs-CZ" dirty="0"/>
                  <a:t>Některé důležité látky ve stavebnictví, například beton, litina, žula, se však </a:t>
                </a:r>
                <a:r>
                  <a:rPr lang="cs-CZ" dirty="0" err="1"/>
                  <a:t>Hookeovým</a:t>
                </a:r>
                <a:r>
                  <a:rPr lang="cs-CZ" dirty="0"/>
                  <a:t> zákonem neřídí.</a:t>
                </a:r>
              </a:p>
            </p:txBody>
          </p:sp>
        </mc:Choice>
        <mc:Fallback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BDC327E4-B1C1-D5BE-3732-EC292BC828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182" y="816875"/>
                <a:ext cx="11330609" cy="2150460"/>
              </a:xfrm>
              <a:prstGeom prst="rect">
                <a:avLst/>
              </a:prstGeom>
              <a:blipFill>
                <a:blip r:embed="rId2"/>
                <a:stretch>
                  <a:fillRect l="-484" t="-1416" b="-33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ovéPole 4">
            <a:extLst>
              <a:ext uri="{FF2B5EF4-FFF2-40B4-BE49-F238E27FC236}">
                <a16:creationId xmlns:a16="http://schemas.microsoft.com/office/drawing/2014/main" id="{F3B45DE9-6A2A-6D9E-7E7A-8361C40393A2}"/>
              </a:ext>
            </a:extLst>
          </p:cNvPr>
          <p:cNvSpPr txBox="1"/>
          <p:nvPr/>
        </p:nvSpPr>
        <p:spPr>
          <a:xfrm>
            <a:off x="351182" y="3074893"/>
            <a:ext cx="11489635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dirty="0"/>
              <a:t>Hookeův zákon popisuje, jak se materiál prodlužuje nebo zkracuje při působení síly.</a:t>
            </a:r>
            <a:br>
              <a:rPr lang="cs-CZ" dirty="0"/>
            </a:br>
            <a:r>
              <a:rPr lang="cs-CZ" dirty="0"/>
              <a:t>Pomocí tohoto zákona můžeme vypočítat normálové napětí v materiálu, pokud známe jeho pružnost.</a:t>
            </a:r>
          </a:p>
          <a:p>
            <a:r>
              <a:rPr lang="cs-CZ" dirty="0"/>
              <a:t>Dokud je napětí menší než mez pružnosti, materiál se po odstranění síly vrátí do původního tvaru – deformace je pružná.</a:t>
            </a:r>
          </a:p>
          <a:p>
            <a:pPr>
              <a:spcAft>
                <a:spcPts val="600"/>
              </a:spcAft>
            </a:pPr>
            <a:r>
              <a:rPr lang="cs-CZ" dirty="0"/>
              <a:t>Například ocel je pružná jen do určitého prodloužení. Když se prodlouží více, začne se trvale deformovat – vzniká plastická deformace a Hookeův zákon už neplatí.</a:t>
            </a:r>
          </a:p>
          <a:p>
            <a:pPr>
              <a:spcAft>
                <a:spcPts val="600"/>
              </a:spcAft>
            </a:pPr>
            <a:r>
              <a:rPr lang="cs-CZ" dirty="0"/>
              <a:t>Při dalším zvyšování napětí se materiál dostane až k mezi pevnosti. Po jejím překročení dojde k porušení materiálu, například k přetržení nebo prasknutí. U oceli je rozdíl mezi mezí pružnosti a mezí pevnosti poměrně velký.</a:t>
            </a:r>
            <a:br>
              <a:rPr lang="cs-CZ" dirty="0"/>
            </a:br>
            <a:r>
              <a:rPr lang="cs-CZ" dirty="0"/>
              <a:t>Křehké materiály, například sklo nebo porcelán, mají tyto meze blízko sebe, a proto se po malém překročení pružnosti rychle rozbijí.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CBDCA302-3F5D-666B-2547-75FCB663F304}"/>
              </a:ext>
            </a:extLst>
          </p:cNvPr>
          <p:cNvSpPr txBox="1"/>
          <p:nvPr/>
        </p:nvSpPr>
        <p:spPr>
          <a:xfrm>
            <a:off x="351182" y="339985"/>
            <a:ext cx="1657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Hookův zákon</a:t>
            </a:r>
          </a:p>
        </p:txBody>
      </p:sp>
    </p:spTree>
    <p:extLst>
      <p:ext uri="{BB962C8B-B14F-4D97-AF65-F5344CB8AC3E}">
        <p14:creationId xmlns:p14="http://schemas.microsoft.com/office/powerpoint/2010/main" val="31557026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55809813-EC21-FEDA-388E-1506889E4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885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>
            <a:extLst>
              <a:ext uri="{FF2B5EF4-FFF2-40B4-BE49-F238E27FC236}">
                <a16:creationId xmlns:a16="http://schemas.microsoft.com/office/drawing/2014/main" id="{E6A2FB90-74B6-6904-0F75-329CB02B4D51}"/>
              </a:ext>
            </a:extLst>
          </p:cNvPr>
          <p:cNvSpPr txBox="1"/>
          <p:nvPr/>
        </p:nvSpPr>
        <p:spPr>
          <a:xfrm>
            <a:off x="5030525" y="2969963"/>
            <a:ext cx="21309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Konec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3858D51A-484B-9481-9354-D34780554664}"/>
              </a:ext>
            </a:extLst>
          </p:cNvPr>
          <p:cNvSpPr txBox="1"/>
          <p:nvPr/>
        </p:nvSpPr>
        <p:spPr>
          <a:xfrm>
            <a:off x="8653089" y="5073386"/>
            <a:ext cx="30956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Jestliže se Vám prezentace líbí, řekněte to ostatním.</a:t>
            </a:r>
          </a:p>
          <a:p>
            <a:r>
              <a:rPr lang="cs-CZ" sz="1200" dirty="0"/>
              <a:t>Jestliže máte připomínky, které by mohli prezentaci vylepšit napište to prosím mě</a:t>
            </a:r>
          </a:p>
          <a:p>
            <a:endParaRPr lang="cs-CZ" sz="1200" dirty="0"/>
          </a:p>
          <a:p>
            <a:pPr algn="ctr"/>
            <a:r>
              <a:rPr lang="cs-CZ" sz="1200" dirty="0"/>
              <a:t>karel.sixl@pb.cz</a:t>
            </a:r>
          </a:p>
        </p:txBody>
      </p:sp>
    </p:spTree>
    <p:extLst>
      <p:ext uri="{BB962C8B-B14F-4D97-AF65-F5344CB8AC3E}">
        <p14:creationId xmlns:p14="http://schemas.microsoft.com/office/powerpoint/2010/main" val="21809959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460</TotalTime>
  <Words>1097</Words>
  <Application>Microsoft Office PowerPoint</Application>
  <PresentationFormat>Širokoúhlá obrazovka</PresentationFormat>
  <Paragraphs>107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Cambria Math</vt:lpstr>
      <vt:lpstr>Wingdings</vt:lpstr>
      <vt:lpstr>Motiv Office</vt:lpstr>
      <vt:lpstr>Deformace pevného tělesa Fyz 86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Struktura a deformace pevných látek Fyz84</dc:title>
  <dc:creator>Karel Sixl</dc:creator>
  <cp:lastModifiedBy>Karel Sixl</cp:lastModifiedBy>
  <cp:revision>26</cp:revision>
  <dcterms:created xsi:type="dcterms:W3CDTF">2025-07-28T17:52:28Z</dcterms:created>
  <dcterms:modified xsi:type="dcterms:W3CDTF">2026-05-17T13:35:20Z</dcterms:modified>
</cp:coreProperties>
</file>