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1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E3A1DB-36DC-2FAA-D4D4-02987785E8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9A6FA6-84A0-937B-CEE7-4E96607177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B6FE93-A4BE-5BA0-31CA-E430D3A2B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8F3A369-4E8B-60A8-28EA-B50587347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CA0295-F4F3-40B2-4BEC-E28718C36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54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BF051E-E30C-A74D-3F51-49595226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9B459F-9982-5D33-E970-AB359BAC7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5293DDB-B32F-0E8E-DE15-3F743A12F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83A020F-248A-611C-092D-F2B294A0D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0E21472-EE29-FD23-3000-78AEE74C7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151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5C7AF3-632F-6689-53FD-2D617775A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5A00A92-A6C3-0950-360A-A4C73EB979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AC27D5-8C56-0C15-8B64-A005BAEB2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12847AE-E7AC-EB09-F6AA-FBA0D58DB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2B6A93-2587-FBED-7B13-648CE693F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204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66C209-6DE4-9820-33FA-042A5DA68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DDAEE20-64D9-0ECE-F729-841F731E96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BC6DD92-6C03-CC20-6999-B77785CC02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5926266-62AE-D1C0-7E49-1CFA0C455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871CCD7-6A93-0061-46B8-6CE2C82C2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861D43B-61A6-EB52-730C-AB8747211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375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2FA75A-A3FC-7E6D-98A0-11146308F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3F2C5CF-C11A-8670-C547-24E08D154C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33D27F-E3D3-6CD2-023E-B10E705BA2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60ABF7D-744E-4D42-B631-00C466F2F3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CA71A9A-A029-BE8C-7884-6ADBB61752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1B26976-5A2E-86E2-B7CC-C868562BD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69AF590-2765-72EF-0958-C9FE9D965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0BEDF3F-6970-BFCB-1E37-DF53CBA79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919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B415A5-6C93-09D5-CD5E-B3C8E3B52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76C0230-BB0D-4B8E-10F1-325402A7B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F8323C4-C07C-726B-B9DE-FD1C0FD9F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71A6F10-80BC-A494-E3A3-197EC0CEE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082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BDA28F2-4C2F-6D0E-9C76-6A5C8206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D5F9D12-FF49-1EEA-F9B7-7C057C6BD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DE2E525-2F29-E503-F982-55D8D16D3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67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E81F95-FD8C-1444-8D59-F9F6FBD44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361F922-611A-3A83-21FA-8439EA009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04E1E1D-2610-6C9D-8BF9-B5E2B604B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A256FA8-254B-3990-B4C9-7F63DC2C1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E6E0A3-8052-1276-2098-FA4B03517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A6A5664-33C3-81A3-B749-5A7A889D1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019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546813-9B3E-BECA-30F7-E65D8B13C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E371C9B-A09C-2F3F-3A4C-C57F7F6037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450795-FFED-EFFE-9823-9E8C8379A3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8F6DD97-53D7-EA8C-958F-FF5976113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3CDD2F-C6F3-4AC7-0CAB-433195C4A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325CD64-9C89-2AE7-1FC5-BE68967CC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80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969016-9B90-3B99-BB78-38824B8B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9211FFD-C2B8-8F0D-E293-CD59D7B2CE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39B742-1AC1-B45C-E7C6-05BB7A0F4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0705EA3-C0BF-0C84-F163-0F6A08B55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9C0DDF-D411-30FE-2C74-DD71C19B0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464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E2B95947-FB9E-F4EC-AA60-27AF1E304F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2CFC594-19C8-FCDA-C885-16396E8A0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7DFF0B8-56C4-E102-07B3-371BE203F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27AA90-0F3C-7E5F-5AFA-0CFC765DD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8D34B89-1A00-10EA-CFFC-60B06F0B9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5219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401E8EB-78F5-0C06-9889-4B2222BA9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3B39F32-CCE8-38DB-CB38-D0CA448C6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9A97BB0-C29F-B72A-9127-0A4A2D8012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D4F2D-8755-4B62-ADCF-D1CE820D23A1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F42E78-165E-74B0-71DB-C97E4423F5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CFDF09-6EB8-539D-A1ED-F5251FFC08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BCA10-231E-42A2-9351-F3E2F59B2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861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eskatelevize.cz/porady/10319921345-rande-s-fyzikou/211563230150007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CD40D3-6AAA-8151-7D16-6B7265DB8B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41305" y="2623930"/>
            <a:ext cx="3909391" cy="862180"/>
          </a:xfrm>
        </p:spPr>
        <p:txBody>
          <a:bodyPr>
            <a:normAutofit fontScale="90000"/>
          </a:bodyPr>
          <a:lstStyle/>
          <a:p>
            <a:r>
              <a:rPr lang="cs-CZ" dirty="0"/>
              <a:t>Dynamika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02DCA41-D7A3-66E6-DECB-5CE9F6D8B8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0188" y="3602038"/>
            <a:ext cx="2891624" cy="524689"/>
          </a:xfrm>
        </p:spPr>
        <p:txBody>
          <a:bodyPr/>
          <a:lstStyle/>
          <a:p>
            <a:r>
              <a:rPr lang="cs-CZ" dirty="0"/>
              <a:t>Valivý odpor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ACC1B60-31AD-5436-9705-4D7397794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611" y="870089"/>
            <a:ext cx="1188777" cy="1130585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D24EC98-D95B-3B30-AF3A-5A5C4C352E55}"/>
              </a:ext>
            </a:extLst>
          </p:cNvPr>
          <p:cNvSpPr txBox="1"/>
          <p:nvPr/>
        </p:nvSpPr>
        <p:spPr>
          <a:xfrm>
            <a:off x="850789" y="5605670"/>
            <a:ext cx="1383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26. </a:t>
            </a:r>
            <a:r>
              <a:rPr lang="cs-CZ" dirty="0"/>
              <a:t>11. 2025</a:t>
            </a:r>
          </a:p>
        </p:txBody>
      </p:sp>
    </p:spTree>
    <p:extLst>
      <p:ext uri="{BB962C8B-B14F-4D97-AF65-F5344CB8AC3E}">
        <p14:creationId xmlns:p14="http://schemas.microsoft.com/office/powerpoint/2010/main" val="3544835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0C4E0931-2888-887C-8B43-94D4271F3B10}"/>
                  </a:ext>
                </a:extLst>
              </p:cNvPr>
              <p:cNvSpPr txBox="1"/>
              <p:nvPr/>
            </p:nvSpPr>
            <p:spPr>
              <a:xfrm>
                <a:off x="341906" y="508883"/>
                <a:ext cx="11410122" cy="27942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Valivý odpor vzniká, když se pevné těleso kruhového průřezu valí po pevné podložce. Působením normálové síly se těleso i podložka mírně deformují. Tím vzniká odporová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cs-CZ" dirty="0"/>
                  <a:t> proti směru pohybu tělesa.</a:t>
                </a:r>
              </a:p>
              <a:p>
                <a:r>
                  <a:rPr lang="cs-CZ" dirty="0"/>
                  <a:t>Její velikost je přímo úměrná velikosti normálové síly a nepřímo úměrná průměru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 tělesa: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</a:rPr>
                        <m:t>ξ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Konstanta úměrnosti </a:t>
                </a:r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 (řecké písmeno ksí) je rameno valivého odporu. Hodnota ramene valivého odporu je určena experimentálně a hodnoty pro různé materiály jsou uvedeny na Internetu nebo v tabulkách.</a:t>
                </a:r>
              </a:p>
              <a:p>
                <a:endParaRPr lang="cs-CZ" sz="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b="0" i="1" smtClean="0">
                              <a:latin typeface="Cambria Math" panose="02040503050406030204" pitchFamily="18" charset="0"/>
                            </a:rPr>
                            <m:t>ξ</m:t>
                          </m:r>
                        </m:e>
                      </m:d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0C4E0931-2888-887C-8B43-94D4271F3B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06" y="508883"/>
                <a:ext cx="11410122" cy="2794291"/>
              </a:xfrm>
              <a:prstGeom prst="rect">
                <a:avLst/>
              </a:prstGeom>
              <a:blipFill>
                <a:blip r:embed="rId2"/>
                <a:stretch>
                  <a:fillRect l="-427" t="-1089" r="-748" b="-8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B65AF90C-97E1-1679-3391-48BAEC1768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9" t="17161" r="4352" b="6073"/>
          <a:stretch>
            <a:fillRect/>
          </a:stretch>
        </p:blipFill>
        <p:spPr bwMode="auto">
          <a:xfrm>
            <a:off x="446465" y="3398712"/>
            <a:ext cx="5104738" cy="254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A115EBA4-BC97-754C-562E-8E18DC99CC6C}"/>
              </a:ext>
            </a:extLst>
          </p:cNvPr>
          <p:cNvSpPr txBox="1"/>
          <p:nvPr/>
        </p:nvSpPr>
        <p:spPr>
          <a:xfrm>
            <a:off x="446465" y="5946781"/>
            <a:ext cx="5053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Rozložení reakcí na zatížený válec v klidu a při valení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AF5C28A-8155-F067-EC31-4CD76AF2E54B}"/>
              </a:ext>
            </a:extLst>
          </p:cNvPr>
          <p:cNvSpPr txBox="1"/>
          <p:nvPr/>
        </p:nvSpPr>
        <p:spPr>
          <a:xfrm>
            <a:off x="5979381" y="3638457"/>
            <a:ext cx="57726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Platí, že odporová síla při valení tělesa je za srovnatelných podmínek mnohem menší než třecí síla při smýkání.</a:t>
            </a:r>
          </a:p>
          <a:p>
            <a:r>
              <a:rPr lang="cs-CZ" dirty="0"/>
              <a:t>Sud nebudeme sunout po podstavě, ale pokud je to možné, budeme ho valit. Pokud bednu postavíme na spoustu skleněných kuliček, budeme s ní snadněji manipulovat oproti samotnému smýkání. Při stěhování si těžká břemena podkládáme válečky nebo kolečky. Pro uložení hřídele používáme válečková či kuličková ložiska.  </a:t>
            </a:r>
          </a:p>
        </p:txBody>
      </p:sp>
    </p:spTree>
    <p:extLst>
      <p:ext uri="{BB962C8B-B14F-4D97-AF65-F5344CB8AC3E}">
        <p14:creationId xmlns:p14="http://schemas.microsoft.com/office/powerpoint/2010/main" val="2391342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D3FE2D-9BBE-3FCC-463E-6F3E9FED8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508" t="22100" r="15802" b="27081"/>
          <a:stretch>
            <a:fillRect/>
          </a:stretch>
        </p:blipFill>
        <p:spPr>
          <a:xfrm>
            <a:off x="3935895" y="924454"/>
            <a:ext cx="7745211" cy="4436827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B49BC8B-95E7-07EF-F4E8-D168029CE7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192" y="715617"/>
            <a:ext cx="2832300" cy="3534203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2881257D-D897-8A2C-33F6-3AED718AF72B}"/>
              </a:ext>
            </a:extLst>
          </p:cNvPr>
          <p:cNvSpPr txBox="1"/>
          <p:nvPr/>
        </p:nvSpPr>
        <p:spPr>
          <a:xfrm>
            <a:off x="639192" y="4480176"/>
            <a:ext cx="2832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Dotisk 4. vydání, strana 161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E28C747-7EC3-CD21-A04D-016A291232A8}"/>
              </a:ext>
            </a:extLst>
          </p:cNvPr>
          <p:cNvSpPr txBox="1"/>
          <p:nvPr/>
        </p:nvSpPr>
        <p:spPr>
          <a:xfrm>
            <a:off x="3935895" y="530951"/>
            <a:ext cx="734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Tabulka vybraných hodnot ramene valivého odporu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ξ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milimetrech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Obdélník 1"/>
              <p:cNvSpPr/>
              <p:nvPr/>
            </p:nvSpPr>
            <p:spPr>
              <a:xfrm>
                <a:off x="639192" y="5361281"/>
                <a:ext cx="11407806" cy="13858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 smtClean="0"/>
                  <a:t>V tabulkách jsou hodnoty valivého ramene </a:t>
                </a:r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 uváděny v milimetrech. Abychom nemuseli provádět přepočet těchto hodnot na metry (základní délkovou jednotku), dosadíme do vztahu velikost poloměru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𝑟</m:t>
                    </m:r>
                  </m:oMath>
                </a14:m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také v 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milimetrech (viz snímek 5).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cs-CZ" sz="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l-GR" i="1">
                                  <a:latin typeface="Cambria Math" panose="02040503050406030204" pitchFamily="18" charset="0"/>
                                </a:rPr>
                                <m:t>ξ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mm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192" y="5361281"/>
                <a:ext cx="11407806" cy="1385829"/>
              </a:xfrm>
              <a:prstGeom prst="rect">
                <a:avLst/>
              </a:prstGeom>
              <a:blipFill>
                <a:blip r:embed="rId5"/>
                <a:stretch>
                  <a:fillRect l="-481" t="-2632" r="-4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6388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BF4B57B-CDFD-927A-C994-541D73F4E970}"/>
              </a:ext>
            </a:extLst>
          </p:cNvPr>
          <p:cNvSpPr txBox="1"/>
          <p:nvPr/>
        </p:nvSpPr>
        <p:spPr>
          <a:xfrm>
            <a:off x="389614" y="359055"/>
            <a:ext cx="2226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Jednoduché</a:t>
            </a:r>
            <a:r>
              <a:rPr lang="cs-CZ" dirty="0"/>
              <a:t> </a:t>
            </a:r>
            <a:r>
              <a:rPr lang="cs-CZ" b="1" dirty="0"/>
              <a:t>příklady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3DD3C7F-C6B2-0ED2-268B-9A1DAA44C724}"/>
                  </a:ext>
                </a:extLst>
              </p:cNvPr>
              <p:cNvSpPr txBox="1"/>
              <p:nvPr/>
            </p:nvSpPr>
            <p:spPr>
              <a:xfrm>
                <a:off x="389614" y="898497"/>
                <a:ext cx="11195436" cy="7931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1)  Vypočítej valivý odpor ocelového válce o poloměru 30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i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a hmotnosti 100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který se valí po podložce z oceli.</a:t>
                </a:r>
              </a:p>
              <a:p>
                <a:endParaRPr lang="cs-CZ" sz="800" dirty="0"/>
              </a:p>
              <a:p>
                <a:r>
                  <a:rPr lang="cs-CZ" dirty="0"/>
                  <a:t>      Řešení: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=300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el-GR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</a:t>
                </a:r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</m:t>
                    </m:r>
                  </m:oMath>
                </a14:m>
                <a:r>
                  <a:rPr lang="cs-CZ" dirty="0"/>
                  <a:t>,03 mm (viz snímek 3),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,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3DD3C7F-C6B2-0ED2-268B-9A1DAA44C7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4" y="898497"/>
                <a:ext cx="11195436" cy="793102"/>
              </a:xfrm>
              <a:prstGeom prst="rect">
                <a:avLst/>
              </a:prstGeom>
              <a:blipFill>
                <a:blip r:embed="rId2"/>
                <a:stretch>
                  <a:fillRect l="-490" t="-3846" b="-8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678DF0E2-D30A-E760-7DF4-DAB45D43E5B9}"/>
              </a:ext>
            </a:extLst>
          </p:cNvPr>
          <p:cNvCxnSpPr/>
          <p:nvPr/>
        </p:nvCxnSpPr>
        <p:spPr>
          <a:xfrm>
            <a:off x="389614" y="1677725"/>
            <a:ext cx="1119543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BB89F49-6ECA-017A-AAB5-51433183DB00}"/>
                  </a:ext>
                </a:extLst>
              </p:cNvPr>
              <p:cNvSpPr txBox="1"/>
              <p:nvPr/>
            </p:nvSpPr>
            <p:spPr>
              <a:xfrm>
                <a:off x="389614" y="1691599"/>
                <a:ext cx="11123875" cy="18010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Pro výpočet použijeme vztah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l-GR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</a:t>
                </a:r>
                <a14:m>
                  <m:oMath xmlns:m="http://schemas.openxmlformats.org/officeDocument/2006/math">
                    <m:r>
                      <a:rPr lang="el-GR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l-GR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l-GR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</m:sub>
                        </m:sSub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Výpočet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cs-CZ" dirty="0"/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=100 . 10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=1000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Výpočet valivého odporu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cs-CZ" dirty="0"/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l-GR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</a:t>
                </a:r>
                <a14:m>
                  <m:oMath xmlns:m="http://schemas.openxmlformats.org/officeDocument/2006/math">
                    <m:r>
                      <a:rPr lang="el-GR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l-GR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l-GR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</m:sub>
                        </m:sSub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=0,03∙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1000</m:t>
                        </m:r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300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=0,1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Valivý odpor má hodnotu 0,1 N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BB89F49-6ECA-017A-AAB5-51433183DB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4" y="1691599"/>
                <a:ext cx="11123875" cy="1801070"/>
              </a:xfrm>
              <a:prstGeom prst="rect">
                <a:avLst/>
              </a:prstGeom>
              <a:blipFill>
                <a:blip r:embed="rId3"/>
                <a:stretch>
                  <a:fillRect l="-493" b="-43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4FDE15D-3ADD-EE75-E22D-E4B5493946CF}"/>
                  </a:ext>
                </a:extLst>
              </p:cNvPr>
              <p:cNvSpPr txBox="1"/>
              <p:nvPr/>
            </p:nvSpPr>
            <p:spPr>
              <a:xfrm>
                <a:off x="389614" y="3713259"/>
                <a:ext cx="11513489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 startAt="2"/>
                </a:pPr>
                <a:r>
                  <a:rPr lang="cs-CZ" dirty="0" smtClean="0"/>
                  <a:t>Vypočítej valivý odpor pryžového kola (pneumatiky), valícího se po asfaltové silnici. Kolo je zatíženo hmotností 500 kg a  má poloměr 55 cm.</a:t>
                </a:r>
              </a:p>
              <a:p>
                <a:endParaRPr lang="cs-CZ" sz="800" dirty="0"/>
              </a:p>
              <a:p>
                <a:r>
                  <a:rPr lang="cs-CZ" dirty="0"/>
                  <a:t>       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=550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nor/>
                      </m:rPr>
                      <a:rPr lang="el-GR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ξ</m:t>
                    </m:r>
                    <m:r>
                      <m:rPr>
                        <m:nor/>
                      </m:rPr>
                      <a:rPr lang="cs-CZ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cs-CZ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cs-CZ" dirty="0"/>
                      <m:t>,</m:t>
                    </m:r>
                    <m:r>
                      <m:rPr>
                        <m:nor/>
                      </m:rPr>
                      <a:rPr lang="cs-CZ" b="0" i="0" dirty="0" smtClean="0"/>
                      <m:t>6</m:t>
                    </m:r>
                    <m:r>
                      <m:rPr>
                        <m:nor/>
                      </m:rPr>
                      <a:rPr lang="cs-CZ" dirty="0"/>
                      <m:t> </m:t>
                    </m:r>
                    <m:r>
                      <m:rPr>
                        <m:nor/>
                      </m:rPr>
                      <a:rPr lang="cs-CZ" dirty="0"/>
                      <m:t>mm</m:t>
                    </m:r>
                    <m:r>
                      <m:rPr>
                        <m:nor/>
                      </m:rPr>
                      <a:rPr lang="cs-CZ" dirty="0"/>
                      <m:t> (</m:t>
                    </m:r>
                    <m:r>
                      <m:rPr>
                        <m:nor/>
                      </m:rPr>
                      <a:rPr lang="cs-CZ" dirty="0"/>
                      <m:t>viz</m:t>
                    </m:r>
                    <m:r>
                      <m:rPr>
                        <m:nor/>
                      </m:rPr>
                      <a:rPr lang="cs-CZ" dirty="0"/>
                      <m:t> </m:t>
                    </m:r>
                    <m:r>
                      <m:rPr>
                        <m:nor/>
                      </m:rPr>
                      <a:rPr lang="cs-CZ" dirty="0"/>
                      <m:t>sn</m:t>
                    </m:r>
                    <m:r>
                      <m:rPr>
                        <m:nor/>
                      </m:rPr>
                      <a:rPr lang="cs-CZ" dirty="0"/>
                      <m:t>í</m:t>
                    </m:r>
                    <m:r>
                      <m:rPr>
                        <m:nor/>
                      </m:rPr>
                      <a:rPr lang="cs-CZ" dirty="0"/>
                      <m:t>mek</m:t>
                    </m:r>
                    <m:r>
                      <m:rPr>
                        <m:nor/>
                      </m:rPr>
                      <a:rPr lang="cs-CZ" dirty="0"/>
                      <m:t> 3),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,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4FDE15D-3ADD-EE75-E22D-E4B5493946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4" y="3713259"/>
                <a:ext cx="11513489" cy="1046440"/>
              </a:xfrm>
              <a:prstGeom prst="rect">
                <a:avLst/>
              </a:prstGeom>
              <a:blipFill>
                <a:blip r:embed="rId4"/>
                <a:stretch>
                  <a:fillRect l="-476" t="-2907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FCB71CA9-A926-CDDD-BEF0-2F27424290F6}"/>
              </a:ext>
            </a:extLst>
          </p:cNvPr>
          <p:cNvCxnSpPr/>
          <p:nvPr/>
        </p:nvCxnSpPr>
        <p:spPr>
          <a:xfrm>
            <a:off x="294198" y="4751746"/>
            <a:ext cx="11196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6B69A0FB-B02A-D481-B991-709FF61111AA}"/>
                  </a:ext>
                </a:extLst>
              </p:cNvPr>
              <p:cNvSpPr txBox="1"/>
              <p:nvPr/>
            </p:nvSpPr>
            <p:spPr>
              <a:xfrm>
                <a:off x="485030" y="4929809"/>
                <a:ext cx="11028459" cy="1443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dirty="0" smtClean="0"/>
                  <a:t>Výpočet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cs-CZ" dirty="0"/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=500 . 10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=5000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Výpočet valivého odporu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cs-CZ" dirty="0"/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l-GR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</a:t>
                </a:r>
                <a14:m>
                  <m:oMath xmlns:m="http://schemas.openxmlformats.org/officeDocument/2006/math">
                    <m:r>
                      <a:rPr lang="el-GR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l-GR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l-GR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</m:sub>
                        </m:sSub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=1,6∙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5000</m:t>
                        </m:r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550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=14,5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pPr marL="342900" indent="-342900">
                  <a:buAutoNum type="alphaLcParenR"/>
                </a:pPr>
                <a:endParaRPr lang="cs-CZ" dirty="0"/>
              </a:p>
              <a:p>
                <a:pPr algn="ctr"/>
                <a:r>
                  <a:rPr lang="cs-CZ" b="1" dirty="0"/>
                  <a:t>Valivý odpor má hodnotu 14,5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𝐍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6B69A0FB-B02A-D481-B991-709FF61111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030" y="4929809"/>
                <a:ext cx="11028459" cy="1443793"/>
              </a:xfrm>
              <a:prstGeom prst="rect">
                <a:avLst/>
              </a:prstGeom>
              <a:blipFill>
                <a:blip r:embed="rId5"/>
                <a:stretch>
                  <a:fillRect l="-498" t="-2532" b="-59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116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BF4B57B-CDFD-927A-C994-541D73F4E970}"/>
              </a:ext>
            </a:extLst>
          </p:cNvPr>
          <p:cNvSpPr txBox="1"/>
          <p:nvPr/>
        </p:nvSpPr>
        <p:spPr>
          <a:xfrm>
            <a:off x="389614" y="359055"/>
            <a:ext cx="2226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Příklad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9614" y="728387"/>
            <a:ext cx="11416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Urči v jakých jednotkách se udává součinitel valivého odporu (nazývaný také rameno valivého odporu).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89614" y="1097719"/>
                <a:ext cx="10679836" cy="26654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Valivý odpor vypočítáme ze vzorce </a:t>
                </a:r>
                <a:endParaRPr lang="cs-CZ" sz="1600" i="1" dirty="0" smtClean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l-GR" sz="1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</a:t>
                </a:r>
                <a14:m>
                  <m:oMath xmlns:m="http://schemas.openxmlformats.org/officeDocument/2006/math">
                    <m:r>
                      <a:rPr lang="el-GR" sz="16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l-GR" sz="16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l-GR" sz="16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</m:sub>
                        </m:sSub>
                      </m:num>
                      <m:den>
                        <m:r>
                          <a:rPr lang="cs-CZ" sz="16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den>
                    </m:f>
                  </m:oMath>
                </a14:m>
                <a:endParaRPr lang="cs-CZ" sz="1600" dirty="0" smtClean="0"/>
              </a:p>
              <a:p>
                <a:pPr algn="ctr"/>
                <a:endParaRPr lang="cs-CZ" sz="1600" dirty="0"/>
              </a:p>
              <a:p>
                <a:r>
                  <a:rPr lang="cs-CZ" sz="1600" dirty="0" smtClean="0"/>
                  <a:t>Ze vzorce pro valivý odpor vyjádříme součinitel valivého odporu“</a:t>
                </a:r>
              </a:p>
              <a:p>
                <a:endParaRPr lang="cs-CZ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l-GR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ξ</m:t>
                      </m:r>
                      <m:r>
                        <m:rPr>
                          <m:nor/>
                        </m:rPr>
                        <a:rPr lang="cs-CZ" sz="16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 = </m:t>
                      </m:r>
                      <m:f>
                        <m:fPr>
                          <m:ctrlP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. </m:t>
                          </m:r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</m:t>
                          </m:r>
                        </m:num>
                        <m:den>
                          <m:sSub>
                            <m:sSubPr>
                              <m:ctrlP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sub>
                          </m:sSub>
                        </m:den>
                      </m:f>
                      <m:r>
                        <a:rPr lang="cs-CZ" sz="16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           </m:t>
                      </m:r>
                      <m:r>
                        <a:rPr lang="cs-CZ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→    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el-GR" sz="16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ξ</m:t>
                          </m:r>
                        </m:e>
                      </m:d>
                      <m:r>
                        <a:rPr lang="cs-CZ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1600" b="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</m:t>
                          </m:r>
                          <m:r>
                            <a:rPr lang="cs-CZ" sz="1600" b="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600" b="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1600" b="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</m:t>
                          </m:r>
                        </m:den>
                      </m:f>
                      <m:r>
                        <a:rPr lang="cs-CZ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1600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m</m:t>
                      </m:r>
                    </m:oMath>
                  </m:oMathPara>
                </a14:m>
                <a:endParaRPr lang="cs-CZ" sz="1600" b="0" dirty="0" smtClean="0"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cs-CZ" sz="1600" dirty="0" smtClean="0"/>
              </a:p>
              <a:p>
                <a:r>
                  <a:rPr lang="cs-CZ" sz="1600" dirty="0" smtClean="0"/>
                  <a:t>Měrnou jednotkou součinitele valivého odporu </a:t>
                </a:r>
                <a:r>
                  <a:rPr lang="el-GR" sz="1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ξ</a:t>
                </a:r>
                <a:r>
                  <a:rPr lang="cs-CZ" sz="1600" dirty="0" smtClean="0"/>
                  <a:t> je délková jednotka metr. Hodnoty součinitele valivého odporu jsou v tabulkách uvedeny v milimetrech. Tomu je nutné upravit měrnou jednotku poloměru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sz="1600" dirty="0" smtClean="0"/>
                  <a:t> valícího se tělesa.  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4" y="1097719"/>
                <a:ext cx="10679836" cy="2665473"/>
              </a:xfrm>
              <a:prstGeom prst="rect">
                <a:avLst/>
              </a:prstGeom>
              <a:blipFill>
                <a:blip r:embed="rId2"/>
                <a:stretch>
                  <a:fillRect l="-342" t="-686" b="-20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5BF4B57B-CDFD-927A-C994-541D73F4E970}"/>
              </a:ext>
            </a:extLst>
          </p:cNvPr>
          <p:cNvSpPr txBox="1"/>
          <p:nvPr/>
        </p:nvSpPr>
        <p:spPr>
          <a:xfrm>
            <a:off x="389614" y="3820122"/>
            <a:ext cx="2226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Příklad</a:t>
            </a:r>
            <a:endParaRPr lang="cs-CZ" b="1" dirty="0"/>
          </a:p>
        </p:txBody>
      </p:sp>
      <p:sp>
        <p:nvSpPr>
          <p:cNvPr id="8" name="Obdélník 7"/>
          <p:cNvSpPr/>
          <p:nvPr/>
        </p:nvSpPr>
        <p:spPr>
          <a:xfrm>
            <a:off x="389614" y="4189454"/>
            <a:ext cx="11416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Urči </a:t>
            </a:r>
            <a:r>
              <a:rPr lang="cs-CZ" dirty="0" smtClean="0"/>
              <a:t>součinitel </a:t>
            </a:r>
            <a:r>
              <a:rPr lang="cs-CZ" dirty="0"/>
              <a:t>valivého odporu pro pohyb automobilu na asfaltové silnici, pokud je na vodorovné silnici možné roztlačit automobil o hmotnosti 1600 kg již silou 300 N. Průměr kol je 60 cm.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61818" y="4891210"/>
                <a:ext cx="1134448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Síla, kterou automobil roztlačujeme se musí rovnat valivému odporu kol automobilu.  </a:t>
                </a:r>
              </a:p>
              <a:p>
                <a:r>
                  <a:rPr lang="cs-CZ" sz="1600" dirty="0" smtClean="0"/>
                  <a:t>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e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š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en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í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=300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=1600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=0,3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m:rPr>
                        <m:nor/>
                      </m:rPr>
                      <a:rPr lang="el-GR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ξ</m:t>
                    </m:r>
                    <m:r>
                      <m:rPr>
                        <m:nor/>
                      </m:rPr>
                      <a:rPr lang="cs-CZ" sz="1600" b="0" i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=?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18" y="4891210"/>
                <a:ext cx="11344480" cy="584775"/>
              </a:xfrm>
              <a:prstGeom prst="rect">
                <a:avLst/>
              </a:prstGeom>
              <a:blipFill>
                <a:blip r:embed="rId3"/>
                <a:stretch>
                  <a:fillRect l="-322" t="-3125"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 flipV="1">
            <a:off x="389614" y="5523343"/>
            <a:ext cx="1141668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61818" y="5577834"/>
                <a:ext cx="11344480" cy="598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sz="160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sz="16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l-GR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ξ</m:t>
                      </m:r>
                      <m:r>
                        <m:rPr>
                          <m:nor/>
                        </m:rPr>
                        <a:rPr lang="cs-CZ" sz="16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cs-CZ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6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sub>
                          </m:sSub>
                        </m:num>
                        <m:den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</m:t>
                          </m:r>
                        </m:den>
                      </m:f>
                      <m:r>
                        <a:rPr lang="cs-CZ" sz="1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     →</m:t>
                      </m:r>
                      <m:r>
                        <m:rPr>
                          <m:nor/>
                        </m:rPr>
                        <a:rPr lang="cs-CZ" sz="1600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     </m:t>
                      </m:r>
                      <m:r>
                        <m:rPr>
                          <m:nor/>
                        </m:rPr>
                        <a:rPr lang="el-GR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ξ</m:t>
                      </m:r>
                      <m:r>
                        <m:rPr>
                          <m:nor/>
                        </m:rPr>
                        <a:rPr lang="cs-CZ" sz="16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 = </m:t>
                      </m:r>
                      <m:f>
                        <m:fPr>
                          <m:ctrlP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. </m:t>
                          </m:r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</m:t>
                          </m:r>
                        </m:num>
                        <m:den>
                          <m:sSub>
                            <m:sSubPr>
                              <m:ctrlP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sub>
                          </m:sSub>
                        </m:den>
                      </m:f>
                      <m:r>
                        <a:rPr lang="cs-CZ" sz="16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6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. </m:t>
                          </m:r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</m:t>
                          </m:r>
                        </m:num>
                        <m:den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</m:t>
                          </m:r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. </m:t>
                          </m:r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sz="16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300 . 0,3</m:t>
                          </m:r>
                        </m:num>
                        <m:den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1600 . 10</m:t>
                          </m:r>
                        </m:den>
                      </m:f>
                      <m:r>
                        <a:rPr lang="cs-CZ" sz="16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600" b="0" i="0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m</m:t>
                      </m:r>
                      <m:r>
                        <a:rPr lang="cs-CZ" sz="1600" b="0" i="0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=0,0056 </m:t>
                      </m:r>
                      <m:r>
                        <m:rPr>
                          <m:sty m:val="p"/>
                        </m:rPr>
                        <a:rPr lang="cs-CZ" sz="1600" b="0" i="0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m</m:t>
                      </m:r>
                      <m:r>
                        <a:rPr lang="cs-CZ" sz="1600" b="0" i="0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=5,6 </m:t>
                      </m:r>
                      <m:r>
                        <m:rPr>
                          <m:sty m:val="p"/>
                        </m:rPr>
                        <a:rPr lang="cs-CZ" sz="1600" b="0" i="0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mm</m:t>
                      </m:r>
                    </m:oMath>
                  </m:oMathPara>
                </a14:m>
                <a:endParaRPr lang="cs-CZ" sz="1600" b="0" dirty="0" smtClean="0"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18" y="5577834"/>
                <a:ext cx="11344480" cy="59817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2691759" y="6209968"/>
            <a:ext cx="68845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Součinitel valivého odporu při pohybu automobilu je přibližně 5,6 mm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183041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AEBBE5F-04F3-66BE-EC36-AD6B555E4811}"/>
              </a:ext>
            </a:extLst>
          </p:cNvPr>
          <p:cNvSpPr txBox="1"/>
          <p:nvPr/>
        </p:nvSpPr>
        <p:spPr>
          <a:xfrm>
            <a:off x="5559287" y="3167390"/>
            <a:ext cx="1073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hlinkClick r:id="rId2"/>
              </a:rPr>
              <a:t>Konec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067656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365</Words>
  <Application>Microsoft Office PowerPoint</Application>
  <PresentationFormat>Širokoúhlá obrazovka</PresentationFormat>
  <Paragraphs>55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Cambria Math</vt:lpstr>
      <vt:lpstr>Times New Roman</vt:lpstr>
      <vt:lpstr>Motiv Office</vt:lpstr>
      <vt:lpstr>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Dynamika</dc:title>
  <dc:creator>Karel Sixl</dc:creator>
  <cp:lastModifiedBy>Karel Sixl</cp:lastModifiedBy>
  <cp:revision>12</cp:revision>
  <dcterms:created xsi:type="dcterms:W3CDTF">2025-11-17T13:13:29Z</dcterms:created>
  <dcterms:modified xsi:type="dcterms:W3CDTF">2025-11-26T09:28:38Z</dcterms:modified>
</cp:coreProperties>
</file>