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5" r:id="rId9"/>
    <p:sldId id="266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78" d="100"/>
          <a:sy n="78" d="100"/>
        </p:scale>
        <p:origin x="1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C5DE09-147B-5457-AC10-813850DA09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E4DF098-2335-DE41-CD1F-373E363BD5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3F2CE8B-3286-D793-16A5-C2AE5E37E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418C38F-B5D1-2D82-E3A5-A3A502225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E1DE3A3-0928-9EEC-B4F8-975F3A8D2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4741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C93CA1-9A1C-CCF3-92E4-9AEEDA648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C37C742-B2A6-585B-6015-0AD28E932C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FFD79E9-F655-C698-C490-2860B3BAD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A069DE-677B-75FF-0FCE-5377331FD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3302FF0-F9E9-B326-D553-8D97348B4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0639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3A9E4C-E968-B15A-D74A-1F542F696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CD9D74F-F6AD-C4C4-780B-3DA7F5279B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442429F-7779-5D08-BD43-B949794C5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BC0F3D-897A-81E8-3C03-D9F50F54A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3BEB6F-AF13-130B-0E5E-383D7A0C0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6563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5A377E-6DC7-345B-221F-AB89F9C42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A9B0A22-CC68-4BA8-4A76-47BF213789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FACEE60-1F96-A014-9D09-723F94EAE2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352241F-4C38-5130-BDD0-A4729BC9A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355EC7F-8D2C-7BB4-E6BF-5F75BCEFC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CEB8ED3-0E8C-1862-D4E0-BEA14293F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7311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9E5D99-A354-8015-475C-824409C32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1BEDC6E-8386-5A79-2D90-0CAE70BA8F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3C827BF-6E40-5D9F-E0D6-5BECABB1EC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EE69B4B-193B-07DA-4B1A-5D3C76762A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C39D1C2-A0FE-F5F3-879E-557F8651D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EE582773-AC48-23E8-843D-317758F89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BCEF34B-5560-3A35-31BB-6828794EB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36507C7-74E8-6EBA-C060-581BD64CA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737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F70358-5F4C-7B8C-31C9-C3C08C037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28E10E5-12D2-D8CF-E9F4-0E3456FC2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F2FB0BF-6405-93A9-8557-D6B195C13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7E45BF7-58F3-30C1-417B-006035965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242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DF7A712-FFBE-EB65-2824-4369CDAA4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AD8C339-969D-B722-F09A-F36B6C75A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2F72409-CA23-CB5B-F7D1-4F5272B8D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0608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A3B5D8-6E5E-EF35-BEEE-C4BE4E751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455E4AE-BFCA-9D07-196F-ED9DC64B7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6E8060A-18D6-8562-5A9C-78129CDB01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E4D8E11-54DC-4931-21E3-7BC9245A4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11A22B3-52C5-D157-3FE9-DE98291A3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B4A9E49-6108-D3F9-424E-2C0EAB147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3748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6F2F05-2EBF-E413-BD28-03DD01F17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55524EE-1E6C-B2FE-763D-3CC5901A80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0526B91-C7F0-4285-FD5D-82C480E4C0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1873879-94AF-D2AA-1A35-423A464E7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4A55F19-32BB-69CA-3686-CC9182C7A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B6BBEEB-0FA8-42AA-FE75-B2EF47881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06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E2F93D-8516-0973-CB31-87A8B1FF6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6D26C1A-F773-4C90-4F4A-7B7C77FB5A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42D4E4C-52F4-5B32-7F95-447BE031B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D656281-6343-B400-51AE-B58342364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99DAC7A-13E4-ADE3-94DC-BFE4ACF4E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5669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38BA4A5-C0D1-86A2-D42C-819B137CA9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BA124CE-D75E-29BA-037C-8B4D070641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50DF199-1969-1B84-A154-F88BCF639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3555F2D-BF24-DD61-EA6C-44D838002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F5A88DD-6614-C99C-0022-AB1F132E6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7248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457FD7A8-C26D-C325-F8B7-76377F8E2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E824FC5-FC2D-3193-CAC1-90A6C140EB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0752C5B-A4E7-EB0A-A848-F2A4749157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72A79-662E-4FC2-A85E-BF49E98530C6}" type="datetimeFigureOut">
              <a:rPr lang="cs-CZ" smtClean="0"/>
              <a:t>12.01.2026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8128F4-167E-3051-F5EE-BCAA867876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A982D09-3E3E-31AB-5B17-9C28BECE87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38258-40AC-4115-A498-3723AE96C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123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104B9C-4043-41E8-1243-8BB0419559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9421" y="1862416"/>
            <a:ext cx="10645506" cy="1411708"/>
          </a:xfrm>
        </p:spPr>
        <p:txBody>
          <a:bodyPr>
            <a:normAutofit/>
          </a:bodyPr>
          <a:lstStyle/>
          <a:p>
            <a:r>
              <a:rPr lang="cs-CZ" sz="4900" dirty="0"/>
              <a:t>Kinetická energie</a:t>
            </a:r>
            <a:br>
              <a:rPr lang="cs-CZ" sz="4900" dirty="0"/>
            </a:br>
            <a:r>
              <a:rPr lang="cs-CZ" sz="4400" dirty="0"/>
              <a:t>(Fyz42)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62B2AB7-8B75-018F-8800-17B5A8E629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36451" y="3809031"/>
            <a:ext cx="5511446" cy="2026503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Kinetická energie</a:t>
            </a:r>
          </a:p>
          <a:p>
            <a:r>
              <a:rPr lang="cs-CZ" dirty="0"/>
              <a:t>Odvození vztahu pro výpočet kinetické energie</a:t>
            </a:r>
          </a:p>
          <a:p>
            <a:r>
              <a:rPr lang="cs-CZ" dirty="0"/>
              <a:t>Jednotka kinetické energie</a:t>
            </a:r>
          </a:p>
          <a:p>
            <a:r>
              <a:rPr lang="cs-CZ" dirty="0"/>
              <a:t>Změna kinetické energie</a:t>
            </a:r>
          </a:p>
          <a:p>
            <a:r>
              <a:rPr lang="cs-CZ" dirty="0"/>
              <a:t>Kinetická energie soustavy hmotných bodů</a:t>
            </a:r>
          </a:p>
        </p:txBody>
      </p:sp>
      <p:sp>
        <p:nvSpPr>
          <p:cNvPr id="6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769421" y="6131574"/>
            <a:ext cx="1441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5. 1. </a:t>
            </a:r>
            <a:r>
              <a:rPr lang="cs-CZ" smtClean="0"/>
              <a:t>2026</a:t>
            </a:r>
            <a:endParaRPr lang="cs-CZ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614946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33757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BF6DBD6-F835-3A5B-2516-EDFC0A892397}"/>
              </a:ext>
            </a:extLst>
          </p:cNvPr>
          <p:cNvSpPr txBox="1"/>
          <p:nvPr/>
        </p:nvSpPr>
        <p:spPr>
          <a:xfrm>
            <a:off x="381663" y="421419"/>
            <a:ext cx="60747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Kinetická (pohybová) energie hmotného bodu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B158D4-DD0B-C9BF-9CD5-729E7EEF4D73}"/>
                  </a:ext>
                </a:extLst>
              </p:cNvPr>
              <p:cNvSpPr txBox="1"/>
              <p:nvPr/>
            </p:nvSpPr>
            <p:spPr>
              <a:xfrm>
                <a:off x="469127" y="993913"/>
                <a:ext cx="11251096" cy="57826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Působí-li na hmotný bod, který je v klidu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=0)</m:t>
                    </m:r>
                  </m:oMath>
                </a14:m>
                <a:r>
                  <a:rPr lang="cs-CZ" dirty="0"/>
                  <a:t> síla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pak podle druhého pohybového zákona se začne hmotný bod pohybovat s konstantním zrychlením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den>
                    </m:f>
                  </m:oMath>
                </a14:m>
                <a:r>
                  <a:rPr lang="cs-CZ" dirty="0"/>
                  <a:t> (zrychlení je přímo úměrné působící síle a nepřímo úměrné hmotnosti).</a:t>
                </a:r>
              </a:p>
              <a:p>
                <a:r>
                  <a:rPr lang="cs-CZ" dirty="0"/>
                  <a:t>Je-li trajektorie hmotného bodu přímka (pohyb nerovnoměrný, přímočarý), která má stejný směr jako působící síla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pak 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získá hmotný bod okamžitou rychlost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𝒗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𝒂𝒕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urazí dráhu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𝒔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cs-CZ" b="1" i="1" smtClean="0">
                        <a:latin typeface="Cambria Math" panose="02040503050406030204" pitchFamily="18" charset="0"/>
                      </a:rPr>
                      <m:t>𝒂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/>
                  <a:t> .</a:t>
                </a:r>
              </a:p>
              <a:p>
                <a:endParaRPr lang="cs-CZ" b="1" dirty="0"/>
              </a:p>
              <a:p>
                <a:r>
                  <a:rPr lang="cs-CZ" dirty="0"/>
                  <a:t>Působící síla ve směru pohybu vykoná práci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𝑾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𝒔</m:t>
                    </m:r>
                  </m:oMath>
                </a14:m>
                <a:r>
                  <a:rPr lang="cs-CZ" dirty="0"/>
                  <a:t>. </a:t>
                </a:r>
              </a:p>
              <a:p>
                <a:r>
                  <a:rPr lang="cs-CZ" dirty="0"/>
                  <a:t>Dosadíme-li do vztahu pro výpočet práce za sílu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 a za dráhu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,  tedy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Získaná veličina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cs-CZ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  <a:p>
                <a:endParaRPr lang="cs-CZ" dirty="0"/>
              </a:p>
              <a:p>
                <a:r>
                  <a:rPr lang="cs-CZ" dirty="0"/>
                  <a:t>se nazývá </a:t>
                </a:r>
                <a:r>
                  <a:rPr lang="cs-CZ" b="1" dirty="0"/>
                  <a:t>kinetická (pohybová) energie </a:t>
                </a:r>
                <a:r>
                  <a:rPr lang="cs-CZ" dirty="0"/>
                  <a:t>hmotného bodu a značíme jí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cs-CZ" dirty="0"/>
                  <a:t>. Tedy </a:t>
                </a:r>
              </a:p>
              <a:p>
                <a:endParaRPr lang="cs-CZ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sSup>
                      <m:sSupPr>
                        <m:ctrlP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cs-CZ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B158D4-DD0B-C9BF-9CD5-729E7EEF4D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27" y="993913"/>
                <a:ext cx="11251096" cy="5782673"/>
              </a:xfrm>
              <a:prstGeom prst="rect">
                <a:avLst/>
              </a:prstGeom>
              <a:blipFill>
                <a:blip r:embed="rId2"/>
                <a:stretch>
                  <a:fillRect l="-488" t="-5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5984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5C8ABAE-1D3C-79F4-D367-671BA81593C8}"/>
                  </a:ext>
                </a:extLst>
              </p:cNvPr>
              <p:cNvSpPr txBox="1"/>
              <p:nvPr/>
            </p:nvSpPr>
            <p:spPr>
              <a:xfrm>
                <a:off x="373711" y="381663"/>
                <a:ext cx="11330609" cy="1112741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Kinetická  energie hmotného bodu o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, který se pohybuje rychlostí o velikosti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, je dána vztahem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  <m:r>
                      <a:rPr lang="cs-CZ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2800" b="1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cs-CZ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𝒎</m:t>
                    </m:r>
                    <m:sSup>
                      <m:sSup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p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sz="2800" b="1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5C8ABAE-1D3C-79F4-D367-671BA81593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11" y="381663"/>
                <a:ext cx="11330609" cy="1112741"/>
              </a:xfrm>
              <a:prstGeom prst="rect">
                <a:avLst/>
              </a:prstGeom>
              <a:blipFill>
                <a:blip r:embed="rId2"/>
                <a:stretch>
                  <a:fillRect l="-268" t="-1596"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253E7C6-BD03-2B97-F7D1-89E356F16A1A}"/>
                  </a:ext>
                </a:extLst>
              </p:cNvPr>
              <p:cNvSpPr txBox="1"/>
              <p:nvPr/>
            </p:nvSpPr>
            <p:spPr>
              <a:xfrm>
                <a:off x="373711" y="1908313"/>
                <a:ext cx="11330609" cy="10374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Odvození jednotky kinetické energie:</a:t>
                </a:r>
              </a:p>
              <a:p>
                <a:endParaRPr lang="cs-CZ" dirty="0"/>
              </a:p>
              <a:p>
                <a:r>
                  <a:rPr lang="cs-CZ" dirty="0"/>
                  <a:t>Ze vztahu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>
                        <a:latin typeface="Cambria Math" panose="02040503050406030204" pitchFamily="18" charset="0"/>
                      </a:rPr>
                      <m:t>𝑚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cs-CZ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dostaneme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J</m:t>
                    </m:r>
                  </m:oMath>
                </a14:m>
                <a:r>
                  <a:rPr lang="cs-CZ" dirty="0"/>
                  <a:t>   (Joule)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253E7C6-BD03-2B97-F7D1-89E356F16A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711" y="1908313"/>
                <a:ext cx="11330609" cy="1037463"/>
              </a:xfrm>
              <a:prstGeom prst="rect">
                <a:avLst/>
              </a:prstGeom>
              <a:blipFill>
                <a:blip r:embed="rId3"/>
                <a:stretch>
                  <a:fillRect l="-430" t="-2941" b="-41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Levá složená závorka 3">
            <a:extLst>
              <a:ext uri="{FF2B5EF4-FFF2-40B4-BE49-F238E27FC236}">
                <a16:creationId xmlns:a16="http://schemas.microsoft.com/office/drawing/2014/main" id="{93A6FCB1-ADB5-232C-A8FA-28CCAC605E9A}"/>
              </a:ext>
            </a:extLst>
          </p:cNvPr>
          <p:cNvSpPr/>
          <p:nvPr/>
        </p:nvSpPr>
        <p:spPr>
          <a:xfrm rot="5400000">
            <a:off x="6012133" y="1964922"/>
            <a:ext cx="187612" cy="93957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01A05B3-AB6B-8D20-2FC1-149393B0FE59}"/>
                  </a:ext>
                </a:extLst>
              </p:cNvPr>
              <p:cNvSpPr txBox="1"/>
              <p:nvPr/>
            </p:nvSpPr>
            <p:spPr>
              <a:xfrm>
                <a:off x="5494351" y="1971573"/>
                <a:ext cx="14948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 (Newton)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01A05B3-AB6B-8D20-2FC1-149393B0FE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4351" y="1971573"/>
                <a:ext cx="1494846" cy="369332"/>
              </a:xfrm>
              <a:prstGeom prst="rect">
                <a:avLst/>
              </a:prstGeom>
              <a:blipFill>
                <a:blip r:embed="rId4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DB437DD9-73E7-BACA-E72B-3BDA37EBEE40}"/>
              </a:ext>
            </a:extLst>
          </p:cNvPr>
          <p:cNvSpPr txBox="1"/>
          <p:nvPr/>
        </p:nvSpPr>
        <p:spPr>
          <a:xfrm>
            <a:off x="4405022" y="3249235"/>
            <a:ext cx="3673503" cy="369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/>
            </a:lvl1pPr>
          </a:lstStyle>
          <a:p>
            <a:r>
              <a:rPr lang="cs-CZ" dirty="0"/>
              <a:t>Jednotkou kinetické energie je JOULE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E532880-D382-C309-0D51-3C96FDEE4308}"/>
              </a:ext>
            </a:extLst>
          </p:cNvPr>
          <p:cNvSpPr txBox="1"/>
          <p:nvPr/>
        </p:nvSpPr>
        <p:spPr>
          <a:xfrm>
            <a:off x="373711" y="4007457"/>
            <a:ext cx="115930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Kinetická energie hmotného bodu závisí jen na hmotnosti HB a na druhé mocnině rychlosti HB. </a:t>
            </a:r>
            <a:r>
              <a:rPr lang="cs-CZ" b="1" dirty="0"/>
              <a:t>Nezávisí</a:t>
            </a:r>
            <a:r>
              <a:rPr lang="cs-CZ" dirty="0"/>
              <a:t> na směru rychlosti HB. Mění-li se směr rychlosti, ale velikost rychlosti je konstantní, je kinetická energie HB konstantní.</a:t>
            </a:r>
          </a:p>
          <a:p>
            <a:endParaRPr lang="cs-CZ" dirty="0"/>
          </a:p>
          <a:p>
            <a:r>
              <a:rPr lang="cs-CZ" dirty="0"/>
              <a:t>Tak tomu je u rovnoměrného pohybu po kružnici. Dostředivá síla je kolmá ke směru rychlosti a tedy i k trajektorii, nekoná proto práci a kinetická energie HB je stálá.</a:t>
            </a:r>
          </a:p>
        </p:txBody>
      </p:sp>
    </p:spTree>
    <p:extLst>
      <p:ext uri="{BB962C8B-B14F-4D97-AF65-F5344CB8AC3E}">
        <p14:creationId xmlns:p14="http://schemas.microsoft.com/office/powerpoint/2010/main" val="1316258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299A52FF-152E-4461-C4F7-B294B930C2DB}"/>
                  </a:ext>
                </a:extLst>
              </p:cNvPr>
              <p:cNvSpPr txBox="1"/>
              <p:nvPr/>
            </p:nvSpPr>
            <p:spPr>
              <a:xfrm>
                <a:off x="270344" y="485030"/>
                <a:ext cx="11616856" cy="32270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rychlosti hmotného bodu, na které závisí kinetická energie, určujeme vždy k určité vztažné soustavě. Proto je </a:t>
                </a:r>
                <a:r>
                  <a:rPr lang="cs-CZ" b="1" dirty="0"/>
                  <a:t>kinetická energie</a:t>
                </a:r>
                <a:r>
                  <a:rPr lang="cs-CZ" dirty="0"/>
                  <a:t> </a:t>
                </a:r>
                <a:r>
                  <a:rPr lang="cs-CZ" b="1" dirty="0"/>
                  <a:t>závislá na volbě vztažné soustavy </a:t>
                </a:r>
                <a:r>
                  <a:rPr lang="cs-CZ" dirty="0"/>
                  <a:t>(například cestující ve vlaku).</a:t>
                </a:r>
              </a:p>
              <a:p>
                <a:endParaRPr lang="cs-CZ" dirty="0"/>
              </a:p>
              <a:p>
                <a:r>
                  <a:rPr lang="cs-CZ" b="1" dirty="0"/>
                  <a:t>Příklad:</a:t>
                </a:r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Zavazadlo o hmotnosti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uložené v zavazadlovém prostoru automobilu, který se pohybuje rychlostí </a:t>
                </a:r>
                <a:endParaRPr lang="cs-CZ" b="0" i="1" dirty="0" smtClean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má vzhledem k automobilu nulovou rychlost, tedy i nulovou kinetickou energii. Ale vzhledem k silnici, po které se automobil pohybuje má kinetickou energii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.5.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kJ</m:t>
                      </m:r>
                    </m:oMath>
                  </m:oMathPara>
                </a14:m>
                <a:endParaRPr lang="cs-CZ" dirty="0" smtClean="0"/>
              </a:p>
              <a:p>
                <a:endParaRPr lang="cs-CZ" sz="800" dirty="0"/>
              </a:p>
              <a:p>
                <a:pPr algn="ctr"/>
                <a:r>
                  <a:rPr lang="cs-CZ" b="1" dirty="0" smtClean="0"/>
                  <a:t>Kinetická energie zavazadla vzhledem k silnici má hodnotu 1 </a:t>
                </a:r>
                <a:r>
                  <a:rPr lang="cs-CZ" b="1" dirty="0" err="1" smtClean="0"/>
                  <a:t>kJ</a:t>
                </a:r>
                <a:endParaRPr lang="cs-CZ" b="1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299A52FF-152E-4461-C4F7-B294B930C2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344" y="485030"/>
                <a:ext cx="11616856" cy="3227037"/>
              </a:xfrm>
              <a:prstGeom prst="rect">
                <a:avLst/>
              </a:prstGeom>
              <a:blipFill>
                <a:blip r:embed="rId2"/>
                <a:stretch>
                  <a:fillRect l="-420" t="-1134" b="-20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D049894D-1178-3DA3-5FA0-23CE59EECC6E}"/>
              </a:ext>
            </a:extLst>
          </p:cNvPr>
          <p:cNvSpPr txBox="1"/>
          <p:nvPr/>
        </p:nvSpPr>
        <p:spPr>
          <a:xfrm>
            <a:off x="429370" y="4150970"/>
            <a:ext cx="11386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Kinetická energie soustavy hmotných bodů.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5760D94-177B-0F13-FFCD-74A2F21A228B}"/>
                  </a:ext>
                </a:extLst>
              </p:cNvPr>
              <p:cNvSpPr txBox="1"/>
              <p:nvPr/>
            </p:nvSpPr>
            <p:spPr>
              <a:xfrm>
                <a:off x="429370" y="4959206"/>
                <a:ext cx="11386268" cy="1164934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Celková kinetická energie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 soustavy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cs-CZ" dirty="0"/>
                  <a:t> hmotných bodů je dána součtem kinetických energií jednotlivých bodů. Platí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……+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5760D94-177B-0F13-FFCD-74A2F21A22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370" y="4959206"/>
                <a:ext cx="11386268" cy="1164934"/>
              </a:xfrm>
              <a:prstGeom prst="rect">
                <a:avLst/>
              </a:prstGeom>
              <a:blipFill>
                <a:blip r:embed="rId3"/>
                <a:stretch>
                  <a:fillRect l="-320" t="-2041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 flipV="1">
            <a:off x="429370" y="3867325"/>
            <a:ext cx="1145783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2077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5DBC72E-4464-FFCC-0C40-4AC0132FEF6B}"/>
              </a:ext>
            </a:extLst>
          </p:cNvPr>
          <p:cNvSpPr txBox="1"/>
          <p:nvPr/>
        </p:nvSpPr>
        <p:spPr>
          <a:xfrm>
            <a:off x="278295" y="122195"/>
            <a:ext cx="731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Změna kinetické energie hmotného bodu při změně velikosti jeho rychlosti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E699E80-0952-7BEC-D563-D38AC669D1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3" b="9845"/>
          <a:stretch/>
        </p:blipFill>
        <p:spPr>
          <a:xfrm>
            <a:off x="4084325" y="491527"/>
            <a:ext cx="4023351" cy="13307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04A68B5-33FD-E743-1225-903C9815591B}"/>
                  </a:ext>
                </a:extLst>
              </p:cNvPr>
              <p:cNvSpPr txBox="1"/>
              <p:nvPr/>
            </p:nvSpPr>
            <p:spPr>
              <a:xfrm>
                <a:off x="331299" y="1843240"/>
                <a:ext cx="11529391" cy="2615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Jestliže se hmotný bod, který je na počátku pohybu v klidu (poloha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na obrázku), působí konstantní síla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, bod se pohybuje s konstantním zrychlením o velikosti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. V čase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od začátku pohybu (v bodě A) je velikost okamžité rychlosti HB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 a HB urazí dráhu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cs-CZ" dirty="0"/>
                  <a:t>.  V čase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 od počátku pohybu (v bodě B) je velikost okamžité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a dráha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Na dráze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 vykoná síla práci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𝑊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𝐹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. Po dosazení a úpravách dostaneme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∙  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bSup>
                        <m:sSubSup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Sup>
                        <m:sSubSupPr>
                          <m:ctrlP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04A68B5-33FD-E743-1225-903C981559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299" y="1843240"/>
                <a:ext cx="11529391" cy="2615331"/>
              </a:xfrm>
              <a:prstGeom prst="rect">
                <a:avLst/>
              </a:prstGeom>
              <a:blipFill>
                <a:blip r:embed="rId3"/>
                <a:stretch>
                  <a:fillRect l="-423" t="-11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C1560FE1-1D83-A2F9-2A44-718B57CE1E15}"/>
              </a:ext>
            </a:extLst>
          </p:cNvPr>
          <p:cNvSpPr txBox="1"/>
          <p:nvPr/>
        </p:nvSpPr>
        <p:spPr>
          <a:xfrm>
            <a:off x="78921" y="5025348"/>
            <a:ext cx="2019631" cy="120032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Práce, která je potřeba ke změně pohybového stavu z budu A do bodu B</a:t>
            </a:r>
          </a:p>
        </p:txBody>
      </p:sp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58E47939-46BB-464E-82A6-9AFBDFCB7213}"/>
              </a:ext>
            </a:extLst>
          </p:cNvPr>
          <p:cNvCxnSpPr>
            <a:cxnSpLocks/>
            <a:stCxn id="6" idx="0"/>
          </p:cNvCxnSpPr>
          <p:nvPr/>
        </p:nvCxnSpPr>
        <p:spPr>
          <a:xfrm flipH="1" flipV="1">
            <a:off x="973123" y="4303552"/>
            <a:ext cx="115614" cy="7217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ovéPole 9">
            <a:extLst>
              <a:ext uri="{FF2B5EF4-FFF2-40B4-BE49-F238E27FC236}">
                <a16:creationId xmlns:a16="http://schemas.microsoft.com/office/drawing/2014/main" id="{5D83659E-54C2-D7BA-74E0-D92387AE6989}"/>
              </a:ext>
            </a:extLst>
          </p:cNvPr>
          <p:cNvSpPr txBox="1"/>
          <p:nvPr/>
        </p:nvSpPr>
        <p:spPr>
          <a:xfrm>
            <a:off x="9688858" y="5204868"/>
            <a:ext cx="2019631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Změna kinetické energie mezi body A </a:t>
            </a:r>
            <a:r>
              <a:rPr lang="cs-CZ" dirty="0" err="1"/>
              <a:t>a</a:t>
            </a:r>
            <a:r>
              <a:rPr lang="cs-CZ" dirty="0"/>
              <a:t> B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6CF7D10D-D5D3-1431-7DB2-8C739DAA213E}"/>
              </a:ext>
            </a:extLst>
          </p:cNvPr>
          <p:cNvCxnSpPr>
            <a:cxnSpLocks/>
            <a:stCxn id="10" idx="0"/>
          </p:cNvCxnSpPr>
          <p:nvPr/>
        </p:nvCxnSpPr>
        <p:spPr>
          <a:xfrm flipH="1" flipV="1">
            <a:off x="10070521" y="4460123"/>
            <a:ext cx="628153" cy="7447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21CF86DF-5A06-F000-E20C-6AE155D13962}"/>
                  </a:ext>
                </a:extLst>
              </p:cNvPr>
              <p:cNvSpPr txBox="1"/>
              <p:nvPr/>
            </p:nvSpPr>
            <p:spPr>
              <a:xfrm>
                <a:off x="3376649" y="4733280"/>
                <a:ext cx="6093992" cy="206851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O změně kinetické energie hmotného bodu rozhoduje práce vykonaná silou, která na něj působí. Platí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=∆</m:t>
                      </m:r>
                      <m:sSub>
                        <m:sSubPr>
                          <m:ctrlP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</m:oMath>
                  </m:oMathPara>
                </a14:m>
                <a:endParaRPr lang="cs-CZ" sz="2800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cs-CZ" sz="1600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Sup>
                        <m:sSubSupPr>
                          <m:ctrlP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sz="2800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21CF86DF-5A06-F000-E20C-6AE155D139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6649" y="4733280"/>
                <a:ext cx="6093992" cy="2068515"/>
              </a:xfrm>
              <a:prstGeom prst="rect">
                <a:avLst/>
              </a:prstGeom>
              <a:blipFill>
                <a:blip r:embed="rId4"/>
                <a:stretch>
                  <a:fillRect l="-499" t="-583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ál 2">
            <a:extLst>
              <a:ext uri="{FF2B5EF4-FFF2-40B4-BE49-F238E27FC236}">
                <a16:creationId xmlns:a16="http://schemas.microsoft.com/office/drawing/2014/main" id="{CDD430FF-B307-46AD-A14C-8A861E4EC853}"/>
              </a:ext>
            </a:extLst>
          </p:cNvPr>
          <p:cNvSpPr/>
          <p:nvPr/>
        </p:nvSpPr>
        <p:spPr>
          <a:xfrm>
            <a:off x="1349950" y="3940663"/>
            <a:ext cx="502753" cy="50275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E7673D76-D079-47DE-9FB6-E60658AF55FA}"/>
              </a:ext>
            </a:extLst>
          </p:cNvPr>
          <p:cNvSpPr/>
          <p:nvPr/>
        </p:nvSpPr>
        <p:spPr>
          <a:xfrm>
            <a:off x="1938563" y="3767974"/>
            <a:ext cx="1342669" cy="74474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F0792F06-91A7-4403-BC18-8098D120036E}"/>
                  </a:ext>
                </a:extLst>
              </p:cNvPr>
              <p:cNvSpPr txBox="1"/>
              <p:nvPr/>
            </p:nvSpPr>
            <p:spPr>
              <a:xfrm>
                <a:off x="1248305" y="4612068"/>
                <a:ext cx="33866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F0792F06-91A7-4403-BC18-8098D12003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8305" y="4612068"/>
                <a:ext cx="338666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6EA5B32D-43F5-4C3E-8D32-052392C9FB3F}"/>
                  </a:ext>
                </a:extLst>
              </p:cNvPr>
              <p:cNvSpPr txBox="1"/>
              <p:nvPr/>
            </p:nvSpPr>
            <p:spPr>
              <a:xfrm>
                <a:off x="2510227" y="4664450"/>
                <a:ext cx="33866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6EA5B32D-43F5-4C3E-8D32-052392C9FB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0227" y="4664450"/>
                <a:ext cx="338666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9369A5EE-2AC5-49B1-A7B9-10968885B239}"/>
              </a:ext>
            </a:extLst>
          </p:cNvPr>
          <p:cNvCxnSpPr>
            <a:cxnSpLocks/>
            <a:stCxn id="9" idx="0"/>
          </p:cNvCxnSpPr>
          <p:nvPr/>
        </p:nvCxnSpPr>
        <p:spPr>
          <a:xfrm flipV="1">
            <a:off x="1417638" y="4480789"/>
            <a:ext cx="91549" cy="13127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468D94FB-83DF-441E-8A91-79FECD6DE60A}"/>
              </a:ext>
            </a:extLst>
          </p:cNvPr>
          <p:cNvCxnSpPr>
            <a:cxnSpLocks/>
          </p:cNvCxnSpPr>
          <p:nvPr/>
        </p:nvCxnSpPr>
        <p:spPr>
          <a:xfrm flipH="1" flipV="1">
            <a:off x="2570185" y="4505524"/>
            <a:ext cx="85436" cy="22721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8363824" y="982718"/>
                <a:ext cx="124157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3824" y="982718"/>
                <a:ext cx="1241571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0425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ACE00C1-1DA2-6304-5D70-2D0FE2255976}"/>
              </a:ext>
            </a:extLst>
          </p:cNvPr>
          <p:cNvSpPr txBox="1"/>
          <p:nvPr/>
        </p:nvSpPr>
        <p:spPr>
          <a:xfrm>
            <a:off x="318052" y="333955"/>
            <a:ext cx="254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5AA75E1-5A60-38C0-5D98-36063E0A1D82}"/>
                  </a:ext>
                </a:extLst>
              </p:cNvPr>
              <p:cNvSpPr txBox="1"/>
              <p:nvPr/>
            </p:nvSpPr>
            <p:spPr>
              <a:xfrm>
                <a:off x="413468" y="787179"/>
                <a:ext cx="11418073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Automobil o hmotnosti 900 kg jede po vodorovné silnici rychlostí o velikosti 15 m.s</a:t>
                </a:r>
                <a:r>
                  <a:rPr lang="cs-CZ" baseline="30000" dirty="0"/>
                  <a:t>-1</a:t>
                </a:r>
                <a:r>
                  <a:rPr lang="cs-CZ" dirty="0"/>
                  <a:t>. Jakou práci vykoná motor automobilu při zvětšení rychlosti na 25 m.s</a:t>
                </a:r>
                <a:r>
                  <a:rPr lang="cs-CZ" baseline="30000" dirty="0"/>
                  <a:t>-1</a:t>
                </a:r>
                <a:r>
                  <a:rPr lang="cs-CZ" dirty="0"/>
                  <a:t>? Tření a odpor vzduchu neuvažujte.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=900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5AA75E1-5A60-38C0-5D98-36063E0A1D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68" y="787179"/>
                <a:ext cx="11418073" cy="1323439"/>
              </a:xfrm>
              <a:prstGeom prst="rect">
                <a:avLst/>
              </a:prstGeom>
              <a:blipFill>
                <a:blip r:embed="rId2"/>
                <a:stretch>
                  <a:fillRect l="-481" t="-2304" b="-32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7F736A2-0904-9FAF-0B27-429399F27F01}"/>
              </a:ext>
            </a:extLst>
          </p:cNvPr>
          <p:cNvCxnSpPr/>
          <p:nvPr/>
        </p:nvCxnSpPr>
        <p:spPr>
          <a:xfrm flipV="1">
            <a:off x="413468" y="2099140"/>
            <a:ext cx="114737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D335DBA-D1B8-E87B-D925-CA8A02A2A36B}"/>
                  </a:ext>
                </a:extLst>
              </p:cNvPr>
              <p:cNvSpPr txBox="1"/>
              <p:nvPr/>
            </p:nvSpPr>
            <p:spPr>
              <a:xfrm>
                <a:off x="413468" y="2385391"/>
                <a:ext cx="11473732" cy="373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Kinetická energie se zvětší z hodnoty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cs-CZ" dirty="0"/>
                  <a:t>  na hodnotu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r>
                  <a:rPr lang="cs-CZ" dirty="0"/>
                  <a:t>Přírůstek kinetické energie se rovná práci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𝑊</m:t>
                    </m:r>
                  </m:oMath>
                </a14:m>
                <a:r>
                  <a:rPr lang="cs-CZ" dirty="0"/>
                  <a:t>, kterou vykoná motor automobilu, tedy </a:t>
                </a:r>
              </a:p>
              <a:p>
                <a:endParaRPr lang="cs-CZ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=∆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d>
                    </m:oMath>
                  </m:oMathPara>
                </a14:m>
                <a:endParaRPr lang="cs-CZ" dirty="0"/>
              </a:p>
              <a:p>
                <a:pPr algn="ctr"/>
                <a:endParaRPr lang="cs-CZ" dirty="0"/>
              </a:p>
              <a:p>
                <a:r>
                  <a:rPr lang="cs-CZ" dirty="0"/>
                  <a:t>Po dosazení zadaných hodnot</a:t>
                </a:r>
              </a:p>
              <a:p>
                <a:endParaRPr lang="cs-CZ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.900.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=180 000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=0,18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MJ</m:t>
                      </m:r>
                    </m:oMath>
                  </m:oMathPara>
                </a14:m>
                <a:endParaRPr lang="cs-CZ" dirty="0"/>
              </a:p>
              <a:p>
                <a:pPr algn="ctr"/>
                <a:endParaRPr lang="cs-CZ" dirty="0"/>
              </a:p>
              <a:p>
                <a:pPr algn="ctr"/>
                <a:r>
                  <a:rPr lang="cs-CZ" b="1" dirty="0"/>
                  <a:t>Motor automobilu vykoná práci 0,18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𝐌𝐉</m:t>
                    </m:r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AD335DBA-D1B8-E87B-D925-CA8A02A2A3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68" y="2385391"/>
                <a:ext cx="11473732" cy="3736664"/>
              </a:xfrm>
              <a:prstGeom prst="rect">
                <a:avLst/>
              </a:prstGeom>
              <a:blipFill>
                <a:blip r:embed="rId3"/>
                <a:stretch>
                  <a:fillRect l="-478" b="-16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3791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29A0521-9C75-C7FE-DD75-6DADB414A1B7}"/>
              </a:ext>
            </a:extLst>
          </p:cNvPr>
          <p:cNvSpPr txBox="1"/>
          <p:nvPr/>
        </p:nvSpPr>
        <p:spPr>
          <a:xfrm>
            <a:off x="302151" y="349857"/>
            <a:ext cx="1001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E467629-573C-67E9-E9C6-E9D1CB9A6C03}"/>
                  </a:ext>
                </a:extLst>
              </p:cNvPr>
              <p:cNvSpPr txBox="1"/>
              <p:nvPr/>
            </p:nvSpPr>
            <p:spPr>
              <a:xfrm>
                <a:off x="302151" y="850790"/>
                <a:ext cx="11553244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Nákladní automobil o hmotnosti 2 tuny jede rychlostí 36 km.h</a:t>
                </a:r>
                <a:r>
                  <a:rPr lang="cs-CZ" baseline="30000" dirty="0"/>
                  <a:t>-1</a:t>
                </a:r>
                <a:r>
                  <a:rPr lang="cs-CZ" dirty="0"/>
                  <a:t>. Jaká je jeho kinetická energie vzhledem k povrchu Země?  Na jakou hodnotu se zvětší jeho kinetická energie při rychlosti 72 km.h</a:t>
                </a:r>
                <a:r>
                  <a:rPr lang="cs-CZ" baseline="30000" dirty="0"/>
                  <a:t>-1</a:t>
                </a:r>
                <a:r>
                  <a:rPr lang="cs-CZ" dirty="0"/>
                  <a:t>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t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=2000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=72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E467629-573C-67E9-E9C6-E9D1CB9A6C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151" y="850790"/>
                <a:ext cx="11553244" cy="1323439"/>
              </a:xfrm>
              <a:prstGeom prst="rect">
                <a:avLst/>
              </a:prstGeom>
              <a:blipFill>
                <a:blip r:embed="rId2"/>
                <a:stretch>
                  <a:fillRect l="-475" t="-2765" r="-369" b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83615D2A-E290-BD09-DCAA-49807D24764E}"/>
              </a:ext>
            </a:extLst>
          </p:cNvPr>
          <p:cNvCxnSpPr/>
          <p:nvPr/>
        </p:nvCxnSpPr>
        <p:spPr>
          <a:xfrm>
            <a:off x="302151" y="2170706"/>
            <a:ext cx="1157709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D162718-EBC7-1C30-AC1A-60512A3187B1}"/>
                  </a:ext>
                </a:extLst>
              </p:cNvPr>
              <p:cNvSpPr txBox="1"/>
              <p:nvPr/>
            </p:nvSpPr>
            <p:spPr>
              <a:xfrm>
                <a:off x="302151" y="2500750"/>
                <a:ext cx="11577098" cy="10110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Kinetická energie automobilu jedoucího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2000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𝐉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𝟏𝟎𝟎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𝐤𝐉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D162718-EBC7-1C30-AC1A-60512A3187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151" y="2500750"/>
                <a:ext cx="11577098" cy="1011046"/>
              </a:xfrm>
              <a:prstGeom prst="rect">
                <a:avLst/>
              </a:prstGeom>
              <a:blipFill>
                <a:blip r:embed="rId3"/>
                <a:stretch>
                  <a:fillRect l="-474" t="-301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AB1A16B-38D8-56C1-581E-B5048E75CBF5}"/>
                  </a:ext>
                </a:extLst>
              </p:cNvPr>
              <p:cNvSpPr txBox="1"/>
              <p:nvPr/>
            </p:nvSpPr>
            <p:spPr>
              <a:xfrm>
                <a:off x="302151" y="3824576"/>
                <a:ext cx="11489635" cy="11887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Kinetická energie automobilu jedoucího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2000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𝐉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𝟒𝟎𝟎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𝐤𝐉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AB1A16B-38D8-56C1-581E-B5048E75CB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151" y="3824576"/>
                <a:ext cx="11489635" cy="1188787"/>
              </a:xfrm>
              <a:prstGeom prst="rect">
                <a:avLst/>
              </a:prstGeom>
              <a:blipFill>
                <a:blip r:embed="rId4"/>
                <a:stretch>
                  <a:fillRect l="-478" t="-25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B0327B19-BF82-6DDB-DDCA-979E41E1250D}"/>
                  </a:ext>
                </a:extLst>
              </p:cNvPr>
              <p:cNvSpPr txBox="1"/>
              <p:nvPr/>
            </p:nvSpPr>
            <p:spPr>
              <a:xfrm>
                <a:off x="389614" y="5343277"/>
                <a:ext cx="1140217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Kinetická energie automobilu při rychlosti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𝟏𝟎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 je 100 </a:t>
                </a:r>
                <a:r>
                  <a:rPr lang="cs-CZ" b="1" dirty="0" err="1"/>
                  <a:t>kJ</a:t>
                </a:r>
                <a:r>
                  <a:rPr lang="cs-CZ" b="1" dirty="0"/>
                  <a:t> a při rychlosti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𝟐𝟎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 je 400 </a:t>
                </a:r>
                <a:r>
                  <a:rPr lang="cs-CZ" b="1" dirty="0" err="1"/>
                  <a:t>kJ</a:t>
                </a:r>
                <a:r>
                  <a:rPr lang="cs-CZ" b="1" dirty="0"/>
                  <a:t>. Při dvojnásobné rychlosti se kinetická energie zvětší čtyřikrát. 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B0327B19-BF82-6DDB-DDCA-979E41E125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4" y="5343277"/>
                <a:ext cx="11402172" cy="646331"/>
              </a:xfrm>
              <a:prstGeom prst="rect">
                <a:avLst/>
              </a:prstGeom>
              <a:blipFill>
                <a:blip r:embed="rId5"/>
                <a:stretch>
                  <a:fillRect l="-481" t="-4717" b="-150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1246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84B28E1-F3E6-D84A-BF33-BD379E3269E1}"/>
              </a:ext>
            </a:extLst>
          </p:cNvPr>
          <p:cNvSpPr txBox="1"/>
          <p:nvPr/>
        </p:nvSpPr>
        <p:spPr>
          <a:xfrm>
            <a:off x="5540071" y="3011960"/>
            <a:ext cx="11118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3474903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2A19DEA-DC91-E8FF-F1DB-12A5EBE71E42}"/>
              </a:ext>
            </a:extLst>
          </p:cNvPr>
          <p:cNvSpPr txBox="1"/>
          <p:nvPr/>
        </p:nvSpPr>
        <p:spPr>
          <a:xfrm>
            <a:off x="312235" y="301083"/>
            <a:ext cx="836342" cy="379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Úlohy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B3B0BC8-2F06-2826-D15E-40F417A3A5C3}"/>
                  </a:ext>
                </a:extLst>
              </p:cNvPr>
              <p:cNvSpPr txBox="1"/>
              <p:nvPr/>
            </p:nvSpPr>
            <p:spPr>
              <a:xfrm>
                <a:off x="446049" y="847493"/>
                <a:ext cx="11496907" cy="3416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Kolikrát se zvětší kinetická energie hmotného bodu, vzroste-li velikost jeho rychlosti na dvojnásobek?     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Těleso o hmotnosti 2,0 kg ležící na hladké vodorovné rovině, uvedeme z klidu do pohybu rychlostí o velikosti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Vypočtěte změnu kinetické energie tělesa a práci, kterou jsme vykonali.                                                      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25 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J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, 25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J</m:t>
                        </m:r>
                      </m:e>
                    </m:d>
                  </m:oMath>
                </a14:m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Soustavu hmotných bodů tvoří tři hmotné body o hmotnostech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, které se pohybují rychlostmi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10 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Vypočtěte kinetickou energii této soustavy. Změní se kinetická energie soustavy, změní-li se směr rychlosti některého z bodů?                                                    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700 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J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NE</m:t>
                        </m:r>
                      </m:e>
                    </m:d>
                  </m:oMath>
                </a14:m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Řidič automobilu, který jede právě rychlostí o velikosti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20 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začne brzdit, přičemž se velikost okamžité rychlosti automobilu zmenší na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10 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Hmotnost automobilu je 1000 kg. Jakou práci vykoná brzdící síla?         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0,15 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MJ</m:t>
                        </m:r>
                      </m:e>
                    </m:d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B3B0BC8-2F06-2826-D15E-40F417A3A5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049" y="847493"/>
                <a:ext cx="11496907" cy="3416320"/>
              </a:xfrm>
              <a:prstGeom prst="rect">
                <a:avLst/>
              </a:prstGeom>
              <a:blipFill>
                <a:blip r:embed="rId2"/>
                <a:stretch>
                  <a:fillRect l="-424" r="-265" b="-19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690934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460</Words>
  <Application>Microsoft Office PowerPoint</Application>
  <PresentationFormat>Širokoúhlá obrazovka</PresentationFormat>
  <Paragraphs>98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 Math</vt:lpstr>
      <vt:lpstr>Motiv Office</vt:lpstr>
      <vt:lpstr>Kinetická energie (Fyz42)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Kinetická energie</dc:title>
  <dc:creator>Karel Sixl</dc:creator>
  <cp:lastModifiedBy>KAREL SIXL</cp:lastModifiedBy>
  <cp:revision>43</cp:revision>
  <dcterms:created xsi:type="dcterms:W3CDTF">2023-12-02T11:02:58Z</dcterms:created>
  <dcterms:modified xsi:type="dcterms:W3CDTF">2026-01-12T10:41:34Z</dcterms:modified>
</cp:coreProperties>
</file>