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5" r:id="rId7"/>
    <p:sldId id="266" r:id="rId8"/>
    <p:sldId id="277" r:id="rId9"/>
    <p:sldId id="278" r:id="rId10"/>
    <p:sldId id="263" r:id="rId11"/>
    <p:sldId id="279" r:id="rId12"/>
    <p:sldId id="269" r:id="rId13"/>
    <p:sldId id="280" r:id="rId14"/>
    <p:sldId id="281" r:id="rId15"/>
    <p:sldId id="282" r:id="rId16"/>
    <p:sldId id="283" r:id="rId17"/>
    <p:sldId id="284" r:id="rId18"/>
    <p:sldId id="274" r:id="rId19"/>
    <p:sldId id="275" r:id="rId20"/>
    <p:sldId id="273" r:id="rId21"/>
    <p:sldId id="276" r:id="rId22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0" d="100"/>
          <a:sy n="120" d="100"/>
        </p:scale>
        <p:origin x="198" y="9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A8FD-C428-4276-88BE-12164CB87740}" type="datetimeFigureOut">
              <a:rPr lang="cs-CZ" smtClean="0"/>
              <a:t>25.12.2025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FCFE6-9419-4B93-9E50-4A3FC89463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5824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A8FD-C428-4276-88BE-12164CB87740}" type="datetimeFigureOut">
              <a:rPr lang="cs-CZ" smtClean="0"/>
              <a:t>25.12.2025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FCFE6-9419-4B93-9E50-4A3FC89463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4270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A8FD-C428-4276-88BE-12164CB87740}" type="datetimeFigureOut">
              <a:rPr lang="cs-CZ" smtClean="0"/>
              <a:t>25.12.2025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FCFE6-9419-4B93-9E50-4A3FC89463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7664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A8FD-C428-4276-88BE-12164CB87740}" type="datetimeFigureOut">
              <a:rPr lang="cs-CZ" smtClean="0"/>
              <a:t>25.12.2025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FCFE6-9419-4B93-9E50-4A3FC89463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6372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A8FD-C428-4276-88BE-12164CB87740}" type="datetimeFigureOut">
              <a:rPr lang="cs-CZ" smtClean="0"/>
              <a:t>25.12.2025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FCFE6-9419-4B93-9E50-4A3FC89463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8360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A8FD-C428-4276-88BE-12164CB87740}" type="datetimeFigureOut">
              <a:rPr lang="cs-CZ" smtClean="0"/>
              <a:t>25.12.2025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FCFE6-9419-4B93-9E50-4A3FC89463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88130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A8FD-C428-4276-88BE-12164CB87740}" type="datetimeFigureOut">
              <a:rPr lang="cs-CZ" smtClean="0"/>
              <a:t>25.12.2025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FCFE6-9419-4B93-9E50-4A3FC89463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6173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A8FD-C428-4276-88BE-12164CB87740}" type="datetimeFigureOut">
              <a:rPr lang="cs-CZ" smtClean="0"/>
              <a:t>25.12.2025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FCFE6-9419-4B93-9E50-4A3FC89463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51668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A8FD-C428-4276-88BE-12164CB87740}" type="datetimeFigureOut">
              <a:rPr lang="cs-CZ" smtClean="0"/>
              <a:t>25.12.2025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FCFE6-9419-4B93-9E50-4A3FC89463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869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A8FD-C428-4276-88BE-12164CB87740}" type="datetimeFigureOut">
              <a:rPr lang="cs-CZ" smtClean="0"/>
              <a:t>25.12.2025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FCFE6-9419-4B93-9E50-4A3FC89463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3093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A8FD-C428-4276-88BE-12164CB87740}" type="datetimeFigureOut">
              <a:rPr lang="cs-CZ" smtClean="0"/>
              <a:t>25.12.2025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FCFE6-9419-4B93-9E50-4A3FC89463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8367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C4A8FD-C428-4276-88BE-12164CB87740}" type="datetimeFigureOut">
              <a:rPr lang="cs-CZ" smtClean="0"/>
              <a:t>25.12.2025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8FCFE6-9419-4B93-9E50-4A3FC89463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3778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edu.ceskatelevize.cz/video/261-skladani-a-rozklad-sil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10" Type="http://schemas.openxmlformats.org/officeDocument/2006/relationships/image" Target="../media/image11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0.png"/><Relationship Id="rId7" Type="http://schemas.openxmlformats.org/officeDocument/2006/relationships/image" Target="../media/image39.png"/><Relationship Id="rId2" Type="http://schemas.openxmlformats.org/officeDocument/2006/relationships/image" Target="../media/image25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12" Type="http://schemas.openxmlformats.org/officeDocument/2006/relationships/image" Target="../media/image66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11" Type="http://schemas.openxmlformats.org/officeDocument/2006/relationships/image" Target="../media/image65.png"/><Relationship Id="rId5" Type="http://schemas.openxmlformats.org/officeDocument/2006/relationships/image" Target="../media/image59.png"/><Relationship Id="rId10" Type="http://schemas.openxmlformats.org/officeDocument/2006/relationships/image" Target="../media/image64.png"/><Relationship Id="rId4" Type="http://schemas.openxmlformats.org/officeDocument/2006/relationships/image" Target="../media/image58.png"/><Relationship Id="rId9" Type="http://schemas.openxmlformats.org/officeDocument/2006/relationships/image" Target="../media/image6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image" Target="../media/image77.png"/><Relationship Id="rId3" Type="http://schemas.openxmlformats.org/officeDocument/2006/relationships/image" Target="../media/image68.png"/><Relationship Id="rId7" Type="http://schemas.openxmlformats.org/officeDocument/2006/relationships/image" Target="../media/image71.png"/><Relationship Id="rId12" Type="http://schemas.openxmlformats.org/officeDocument/2006/relationships/image" Target="../media/image76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11" Type="http://schemas.openxmlformats.org/officeDocument/2006/relationships/image" Target="../media/image75.png"/><Relationship Id="rId5" Type="http://schemas.openxmlformats.org/officeDocument/2006/relationships/image" Target="../media/image59.png"/><Relationship Id="rId10" Type="http://schemas.openxmlformats.org/officeDocument/2006/relationships/image" Target="../media/image74.png"/><Relationship Id="rId4" Type="http://schemas.openxmlformats.org/officeDocument/2006/relationships/image" Target="../media/image69.png"/><Relationship Id="rId9" Type="http://schemas.openxmlformats.org/officeDocument/2006/relationships/image" Target="../media/image73.png"/><Relationship Id="rId14" Type="http://schemas.openxmlformats.org/officeDocument/2006/relationships/image" Target="../media/image7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3" Type="http://schemas.openxmlformats.org/officeDocument/2006/relationships/image" Target="../media/image80.png"/><Relationship Id="rId7" Type="http://schemas.openxmlformats.org/officeDocument/2006/relationships/image" Target="../media/image84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3.png"/><Relationship Id="rId11" Type="http://schemas.openxmlformats.org/officeDocument/2006/relationships/image" Target="../media/image88.png"/><Relationship Id="rId5" Type="http://schemas.openxmlformats.org/officeDocument/2006/relationships/image" Target="../media/image82.png"/><Relationship Id="rId10" Type="http://schemas.openxmlformats.org/officeDocument/2006/relationships/image" Target="../media/image87.png"/><Relationship Id="rId4" Type="http://schemas.openxmlformats.org/officeDocument/2006/relationships/image" Target="../media/image81.png"/><Relationship Id="rId9" Type="http://schemas.openxmlformats.org/officeDocument/2006/relationships/image" Target="../media/image8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microsoft.com/office/2007/relationships/hdphoto" Target="../media/hdphoto1.wdp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98.png"/><Relationship Id="rId4" Type="http://schemas.openxmlformats.org/officeDocument/2006/relationships/image" Target="../media/image9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26793" y="2082227"/>
            <a:ext cx="6538411" cy="1902073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</a:pPr>
            <a:r>
              <a:rPr lang="cs-CZ" dirty="0"/>
              <a:t>Fyzikální veličiny a jednotky</a:t>
            </a:r>
            <a:br>
              <a:rPr lang="cs-CZ"/>
            </a:br>
            <a:r>
              <a:rPr lang="cs-CZ"/>
              <a:t>(Fyz13</a:t>
            </a:r>
            <a:r>
              <a:rPr lang="cs-CZ" dirty="0"/>
              <a:t>)</a:t>
            </a:r>
            <a:endParaRPr lang="cs-CZ" kern="1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550766" y="4797152"/>
            <a:ext cx="3090469" cy="1054968"/>
          </a:xfrm>
        </p:spPr>
        <p:txBody>
          <a:bodyPr>
            <a:normAutofit/>
          </a:bodyPr>
          <a:lstStyle/>
          <a:p>
            <a:r>
              <a:rPr lang="cs-CZ" sz="1800" dirty="0"/>
              <a:t>Skalární veličina</a:t>
            </a:r>
          </a:p>
          <a:p>
            <a:r>
              <a:rPr lang="cs-CZ" sz="1800" dirty="0">
                <a:hlinkClick r:id="rId2"/>
              </a:rPr>
              <a:t>Vektorová veličina</a:t>
            </a:r>
            <a:endParaRPr lang="cs-CZ" sz="1800" dirty="0"/>
          </a:p>
          <a:p>
            <a:r>
              <a:rPr lang="cs-CZ" sz="1800" dirty="0"/>
              <a:t>Operace s vektory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5380231-05E4-2785-1942-F9F0008BA111}"/>
              </a:ext>
            </a:extLst>
          </p:cNvPr>
          <p:cNvSpPr txBox="1"/>
          <p:nvPr/>
        </p:nvSpPr>
        <p:spPr>
          <a:xfrm>
            <a:off x="8760296" y="6309320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Prezentace obsahuje animace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895BEFDC-25EC-E36B-19A6-C80E5585D390}"/>
              </a:ext>
            </a:extLst>
          </p:cNvPr>
          <p:cNvSpPr txBox="1"/>
          <p:nvPr/>
        </p:nvSpPr>
        <p:spPr>
          <a:xfrm>
            <a:off x="623392" y="630932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16. 7. 2025</a:t>
            </a:r>
          </a:p>
        </p:txBody>
      </p:sp>
      <p:grpSp>
        <p:nvGrpSpPr>
          <p:cNvPr id="7" name="Skupina 6">
            <a:extLst>
              <a:ext uri="{FF2B5EF4-FFF2-40B4-BE49-F238E27FC236}">
                <a16:creationId xmlns:a16="http://schemas.microsoft.com/office/drawing/2014/main" id="{FE1BE2A9-9266-EC0B-646B-F60E4EF48E93}"/>
              </a:ext>
            </a:extLst>
          </p:cNvPr>
          <p:cNvGrpSpPr/>
          <p:nvPr/>
        </p:nvGrpSpPr>
        <p:grpSpPr>
          <a:xfrm>
            <a:off x="4296001" y="692696"/>
            <a:ext cx="3600001" cy="900000"/>
            <a:chOff x="5375920" y="674864"/>
            <a:chExt cx="4750522" cy="1130585"/>
          </a:xfrm>
        </p:grpSpPr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BF638538-9BC7-6C91-72BE-35284BC9CF1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9" name="Obrázek 8">
              <a:extLst>
                <a:ext uri="{FF2B5EF4-FFF2-40B4-BE49-F238E27FC236}">
                  <a16:creationId xmlns:a16="http://schemas.microsoft.com/office/drawing/2014/main" id="{B890BC53-006C-B726-7D82-7183D8CAC35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0249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75520" y="539388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Skalární a vektorové fyzikální veličiny</a:t>
            </a:r>
          </a:p>
        </p:txBody>
      </p:sp>
      <p:sp>
        <p:nvSpPr>
          <p:cNvPr id="3" name="Obdélník 2"/>
          <p:cNvSpPr/>
          <p:nvPr/>
        </p:nvSpPr>
        <p:spPr>
          <a:xfrm>
            <a:off x="1991544" y="1120677"/>
            <a:ext cx="820891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Veličiny</a:t>
            </a:r>
            <a:r>
              <a:rPr lang="cs-CZ" dirty="0"/>
              <a:t>, s nimiž se setkáváme při studiu fyziky, je možné rozdělit do dvou základních skupin:</a:t>
            </a:r>
          </a:p>
          <a:p>
            <a:endParaRPr lang="cs-CZ" dirty="0"/>
          </a:p>
          <a:p>
            <a:r>
              <a:rPr lang="cs-CZ" b="1" u="sng" dirty="0">
                <a:solidFill>
                  <a:srgbClr val="FF0000"/>
                </a:solidFill>
              </a:rPr>
              <a:t>1. skalární fyzikální veličiny (skaláry)</a:t>
            </a:r>
            <a:r>
              <a:rPr lang="cs-CZ" dirty="0"/>
              <a:t> - jsou fyzikální veličiny, které jsou plně určeny jen </a:t>
            </a:r>
            <a:r>
              <a:rPr lang="cs-CZ" b="1" dirty="0"/>
              <a:t>číselnou hodnotou</a:t>
            </a:r>
            <a:r>
              <a:rPr lang="cs-CZ" dirty="0"/>
              <a:t> a měřící </a:t>
            </a:r>
            <a:r>
              <a:rPr lang="cs-CZ" b="1" dirty="0"/>
              <a:t>jednotkou</a:t>
            </a:r>
            <a:r>
              <a:rPr lang="cs-CZ" dirty="0"/>
              <a:t>. Mezi skaláry patří např. </a:t>
            </a:r>
            <a:r>
              <a:rPr lang="cs-CZ" b="1" dirty="0"/>
              <a:t>hmotnost, čas, délka, objem, teplota, …</a:t>
            </a:r>
          </a:p>
          <a:p>
            <a:endParaRPr lang="cs-CZ" dirty="0"/>
          </a:p>
          <a:p>
            <a:r>
              <a:rPr lang="cs-CZ" b="1" u="sng" dirty="0">
                <a:solidFill>
                  <a:srgbClr val="FF0000"/>
                </a:solidFill>
              </a:rPr>
              <a:t>2. vektorové fyzikální veličiny (vektory) </a:t>
            </a:r>
            <a:r>
              <a:rPr lang="cs-CZ" dirty="0"/>
              <a:t>- jsou fyzikální veličiny, k jejichž úplnému určení je nutno znát nejen jejich číselnou hodnotu a měřící jednotku, ale i směr - např. </a:t>
            </a:r>
            <a:r>
              <a:rPr lang="cs-CZ" b="1" dirty="0"/>
              <a:t>rychlost</a:t>
            </a:r>
            <a:r>
              <a:rPr lang="cs-CZ" dirty="0"/>
              <a:t>, </a:t>
            </a:r>
            <a:r>
              <a:rPr lang="cs-CZ" b="1" dirty="0"/>
              <a:t>zrychlení</a:t>
            </a:r>
            <a:r>
              <a:rPr lang="cs-CZ" dirty="0"/>
              <a:t>, </a:t>
            </a:r>
            <a:r>
              <a:rPr lang="cs-CZ" b="1" dirty="0"/>
              <a:t>síla</a:t>
            </a:r>
            <a:r>
              <a:rPr lang="cs-CZ" dirty="0"/>
              <a:t>, …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991544" y="4194956"/>
            <a:ext cx="8496944" cy="18774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1905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indent="0" algn="just"/>
            <a:r>
              <a:rPr lang="cs-CZ" altLang="cs-CZ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Vektorové fyzikální veličiny zobrazujeme geometricky </a:t>
            </a:r>
            <a:r>
              <a:rPr lang="cs-CZ" altLang="cs-CZ" b="1" dirty="0">
                <a:solidFill>
                  <a:srgbClr val="336699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orientovanou úsečkou</a:t>
            </a:r>
            <a:r>
              <a:rPr lang="cs-CZ" altLang="cs-CZ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jejíž délka znázorňuje velikost vektoru (tj. hodnotu veličiny), její orientace pak směr vektoru.</a:t>
            </a:r>
          </a:p>
          <a:p>
            <a:pPr algn="just"/>
            <a:endParaRPr lang="cs-CZ" altLang="cs-CZ" sz="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indent="0" algn="just" eaLnBrk="0" hangingPunct="0"/>
            <a:r>
              <a:rPr lang="cs-CZ" altLang="cs-CZ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 vektorových fyzikálních veličin je třeba rozlišovat veličinu jako takovou a její velikost. Tvrzení „Rychlost auta je 50 km hod-</a:t>
            </a:r>
            <a:r>
              <a:rPr lang="cs-CZ" altLang="cs-CZ" baseline="30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</a:t>
            </a:r>
            <a:r>
              <a:rPr lang="cs-CZ" altLang="cs-CZ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.“ je z fyzikálního hlediska nesmyslné! Správně je „</a:t>
            </a:r>
            <a:r>
              <a:rPr lang="cs-CZ" altLang="cs-CZ" b="1" dirty="0">
                <a:solidFill>
                  <a:srgbClr val="336699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Velikost rychlosti auta je 50 km hod</a:t>
            </a:r>
            <a:r>
              <a:rPr lang="cs-CZ" altLang="cs-CZ" b="1" baseline="30000" dirty="0">
                <a:solidFill>
                  <a:srgbClr val="336699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-1</a:t>
            </a:r>
            <a:r>
              <a:rPr lang="cs-CZ" altLang="cs-CZ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.“ Rychlost je totiž vektorová veličina a číselnou hodnotu má jen velikost! Směr číselnou hodnotu nemá!</a:t>
            </a:r>
          </a:p>
        </p:txBody>
      </p:sp>
      <p:pic>
        <p:nvPicPr>
          <p:cNvPr id="1027" name="Picture 3" descr="http://fyzika.jreichl.com/data/M_uvod_soubory/image04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0825" y="204789"/>
            <a:ext cx="5334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30919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51384" y="436951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Skalární veličiny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551384" y="908720"/>
            <a:ext cx="1087320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Skalární fyzikální veličiny nebo stručně skaláry jsou zcela určeny pouze číselnou hodnotou a měřící jednotkou.  </a:t>
            </a:r>
          </a:p>
          <a:p>
            <a:endParaRPr lang="cs-CZ" dirty="0"/>
          </a:p>
          <a:p>
            <a:r>
              <a:rPr lang="cs-CZ" dirty="0"/>
              <a:t>Patří k nim například:</a:t>
            </a:r>
          </a:p>
          <a:p>
            <a:endParaRPr lang="cs-CZ" dirty="0"/>
          </a:p>
          <a:p>
            <a:pPr lvl="4"/>
            <a:r>
              <a:rPr lang="cs-CZ" dirty="0"/>
              <a:t>HMOTNOST 		</a:t>
            </a:r>
            <a:r>
              <a:rPr lang="cs-CZ" i="1" dirty="0"/>
              <a:t>m</a:t>
            </a:r>
            <a:r>
              <a:rPr lang="cs-CZ" dirty="0"/>
              <a:t> = 56 kg</a:t>
            </a:r>
          </a:p>
          <a:p>
            <a:pPr lvl="4"/>
            <a:r>
              <a:rPr lang="cs-CZ" dirty="0"/>
              <a:t>DÉLKA			</a:t>
            </a:r>
            <a:r>
              <a:rPr lang="cs-CZ" i="1" dirty="0"/>
              <a:t>l </a:t>
            </a:r>
            <a:r>
              <a:rPr lang="cs-CZ" dirty="0"/>
              <a:t>= 132 cm</a:t>
            </a:r>
          </a:p>
          <a:p>
            <a:pPr lvl="4"/>
            <a:r>
              <a:rPr lang="cs-CZ" dirty="0"/>
              <a:t>OBJEM			</a:t>
            </a:r>
            <a:r>
              <a:rPr lang="cs-CZ" i="1" dirty="0"/>
              <a:t>V</a:t>
            </a:r>
            <a:r>
              <a:rPr lang="cs-CZ" dirty="0"/>
              <a:t> = 25 cm</a:t>
            </a:r>
            <a:r>
              <a:rPr lang="cs-CZ" baseline="30000" dirty="0"/>
              <a:t>3</a:t>
            </a:r>
          </a:p>
          <a:p>
            <a:pPr lvl="4"/>
            <a:r>
              <a:rPr lang="cs-CZ" dirty="0"/>
              <a:t>TEPLOTA			</a:t>
            </a:r>
            <a:r>
              <a:rPr lang="cs-CZ" i="1" dirty="0"/>
              <a:t>t = </a:t>
            </a:r>
            <a:r>
              <a:rPr lang="cs-CZ" dirty="0"/>
              <a:t>18 </a:t>
            </a:r>
            <a:r>
              <a:rPr lang="cs-CZ" baseline="30000" dirty="0" err="1"/>
              <a:t>o</a:t>
            </a:r>
            <a:r>
              <a:rPr lang="cs-CZ" dirty="0" err="1"/>
              <a:t>C</a:t>
            </a:r>
            <a:endParaRPr lang="cs-CZ" dirty="0"/>
          </a:p>
          <a:p>
            <a:pPr lvl="4"/>
            <a:r>
              <a:rPr lang="cs-CZ" dirty="0"/>
              <a:t>ELEKTRICKÁ KAPACITA 	</a:t>
            </a:r>
            <a:r>
              <a:rPr lang="cs-CZ" i="1" dirty="0"/>
              <a:t>C</a:t>
            </a:r>
            <a:r>
              <a:rPr lang="cs-CZ" dirty="0"/>
              <a:t> = 5 </a:t>
            </a:r>
            <a:r>
              <a:rPr lang="cs-CZ" dirty="0" err="1"/>
              <a:t>mF</a:t>
            </a:r>
            <a:endParaRPr lang="cs-CZ" dirty="0"/>
          </a:p>
          <a:p>
            <a:pPr lvl="4"/>
            <a:r>
              <a:rPr lang="cs-CZ" dirty="0"/>
              <a:t>ČAS			t = 236 s</a:t>
            </a:r>
          </a:p>
          <a:p>
            <a:pPr lvl="4"/>
            <a:r>
              <a:rPr lang="cs-CZ" dirty="0"/>
              <a:t>ENERGIE (např. kinetická)	</a:t>
            </a:r>
            <a:r>
              <a:rPr lang="cs-CZ" i="1" dirty="0" err="1"/>
              <a:t>E</a:t>
            </a:r>
            <a:r>
              <a:rPr lang="cs-CZ" i="1" baseline="-25000" dirty="0" err="1"/>
              <a:t>k</a:t>
            </a:r>
            <a:r>
              <a:rPr lang="cs-CZ" dirty="0"/>
              <a:t> = 1 035 J		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551384" y="4509121"/>
            <a:ext cx="640871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Poznámka:</a:t>
            </a:r>
          </a:p>
          <a:p>
            <a:r>
              <a:rPr lang="cs-CZ" sz="1600" dirty="0"/>
              <a:t>Skalární veličina může měnit svojí hodnotu v určitém směru měření. Například teplota v místnosti je u stropu vyšší než u podlahy. Mohli bychom mluvit o změně teploty v určitém směru. Pak ale nemluvíme o teplotě v daném místě, ale o gradientu teplotního (skalárního) pole. Ve fyzice nazýváme gradientem skalárního pole  vektorové pole vyjadřující směr a velikost největší změny skalární veličiny. </a:t>
            </a:r>
          </a:p>
        </p:txBody>
      </p:sp>
      <p:pic>
        <p:nvPicPr>
          <p:cNvPr id="2052" name="Picture 4" descr="https://upload.wikimedia.org/wikipedia/commons/thumb/0/0f/Gradient2.svg/300px-Gradient2.sv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224" y="4509120"/>
            <a:ext cx="2857500" cy="1419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8184232" y="5877273"/>
            <a:ext cx="28803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/>
              <a:t>Ukázka gradientu (modré vektory) pro dvě různá skalární pole (černá představuje vyšší hodnotu skalární funkce).</a:t>
            </a:r>
          </a:p>
        </p:txBody>
      </p:sp>
    </p:spTree>
    <p:extLst>
      <p:ext uri="{BB962C8B-B14F-4D97-AF65-F5344CB8AC3E}">
        <p14:creationId xmlns:p14="http://schemas.microsoft.com/office/powerpoint/2010/main" val="22208779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407368" y="260648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Vektorové veličiny</a:t>
            </a:r>
          </a:p>
        </p:txBody>
      </p:sp>
      <p:sp>
        <p:nvSpPr>
          <p:cNvPr id="6" name="Obdélník 5"/>
          <p:cNvSpPr/>
          <p:nvPr/>
        </p:nvSpPr>
        <p:spPr>
          <a:xfrm>
            <a:off x="407368" y="663610"/>
            <a:ext cx="67687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Vektor</a:t>
            </a:r>
            <a:r>
              <a:rPr lang="cs-CZ" dirty="0"/>
              <a:t> představuje ve fyzice a vektorovém počtu veličinu, která má kromě velikosti i směr. Tím se liší od obyčejného čísla, neboli skaláru, které má pouze velikost.</a:t>
            </a:r>
          </a:p>
          <a:p>
            <a:r>
              <a:rPr lang="cs-CZ" dirty="0"/>
              <a:t>Příkladem vektoru je síla — má velikost a směr, a více sil se skládá dohromady podle zákona o skládání sil - rovnoběžníkového pravidla. </a:t>
            </a:r>
            <a:endParaRPr lang="cs-CZ" sz="800" dirty="0"/>
          </a:p>
          <a:p>
            <a:r>
              <a:rPr lang="cs-CZ" dirty="0"/>
              <a:t>Kromě velikosti a směru mají některé vektory pevně určené působiště. Takové vektory se nazývají </a:t>
            </a:r>
            <a:r>
              <a:rPr lang="cs-CZ" b="1" dirty="0"/>
              <a:t>vázané vektory</a:t>
            </a:r>
            <a:r>
              <a:rPr lang="cs-CZ" dirty="0"/>
              <a:t>. Příkladem vázaného vektoru je vektor okamžité rychlosti nebo okamžitého zrychlení. Oba vektory jsou vázány a nositelku, která je tečnou k trajektorii po které se hmotný bod pohybuje.</a:t>
            </a:r>
          </a:p>
        </p:txBody>
      </p:sp>
      <p:grpSp>
        <p:nvGrpSpPr>
          <p:cNvPr id="2" name="Skupina 1">
            <a:extLst>
              <a:ext uri="{FF2B5EF4-FFF2-40B4-BE49-F238E27FC236}">
                <a16:creationId xmlns:a16="http://schemas.microsoft.com/office/drawing/2014/main" id="{64857F3D-2EFA-2CA3-C8F9-C41782505963}"/>
              </a:ext>
            </a:extLst>
          </p:cNvPr>
          <p:cNvGrpSpPr/>
          <p:nvPr/>
        </p:nvGrpSpPr>
        <p:grpSpPr>
          <a:xfrm>
            <a:off x="7320136" y="892659"/>
            <a:ext cx="4176464" cy="2752365"/>
            <a:chOff x="3575720" y="2924945"/>
            <a:chExt cx="5040560" cy="3360373"/>
          </a:xfrm>
        </p:grpSpPr>
        <p:pic>
          <p:nvPicPr>
            <p:cNvPr id="3075" name="Picture 3" descr="https://cdn3.rallybound.com/Content/images/img/18820/benecykl-vozicek-otroski-junior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5720" y="2924945"/>
              <a:ext cx="5040560" cy="33603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Šipka doprava 6"/>
            <p:cNvSpPr/>
            <p:nvPr/>
          </p:nvSpPr>
          <p:spPr>
            <a:xfrm>
              <a:off x="5965111" y="4334337"/>
              <a:ext cx="1368152" cy="216024"/>
            </a:xfrm>
            <a:prstGeom prst="right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5922188" y="2965014"/>
              <a:ext cx="259228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>
                  <a:solidFill>
                    <a:schemeClr val="bg1"/>
                  </a:solidFill>
                </a:rPr>
                <a:t>Síla má určitou velikost a působí v určitém směru</a:t>
              </a:r>
            </a:p>
          </p:txBody>
        </p:sp>
      </p:grpSp>
      <p:sp>
        <p:nvSpPr>
          <p:cNvPr id="3" name="TextovéPole 2">
            <a:extLst>
              <a:ext uri="{FF2B5EF4-FFF2-40B4-BE49-F238E27FC236}">
                <a16:creationId xmlns:a16="http://schemas.microsoft.com/office/drawing/2014/main" id="{732DC8BE-6F22-92A8-9861-BE3912214E85}"/>
              </a:ext>
            </a:extLst>
          </p:cNvPr>
          <p:cNvSpPr txBox="1"/>
          <p:nvPr/>
        </p:nvSpPr>
        <p:spPr>
          <a:xfrm>
            <a:off x="407368" y="3431709"/>
            <a:ext cx="6768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Vektory, které nejsou vázané na pevné působiště nazýváme </a:t>
            </a:r>
            <a:r>
              <a:rPr lang="cs-CZ" b="1" dirty="0"/>
              <a:t>vektory volné</a:t>
            </a:r>
            <a:r>
              <a:rPr lang="cs-CZ" dirty="0"/>
              <a:t>. 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49DD0EA7-DAF0-00B9-66F5-B44F7DB985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795" y="4606259"/>
            <a:ext cx="11737304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Nezávislost na pozici: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 </a:t>
            </a:r>
            <a:r>
              <a:rPr lang="cs-CZ" altLang="cs-CZ" dirty="0"/>
              <a:t>Volný vektor nezávisí na své konkrétní poloze v prostoru. Může být umístěn kdekoli, ale jeho velikost, směr a orientace zůstávají stejné. To znamená, že volný vektor se chová stejně, bez ohledu na to, odkud vychází, pokud zachová své geometrické vlastnosti.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b="1" dirty="0">
                <a:latin typeface="+mj-lt"/>
              </a:rPr>
              <a:t>Přenositelnost: </a:t>
            </a:r>
            <a:r>
              <a:rPr lang="cs-CZ" altLang="cs-CZ" dirty="0"/>
              <a:t>Pokud vektor přesuneme do jiné pozice (tj. k jinému bodu v prostoru), jeho vlastnosti (směr, velikost) se nezmění. To je hlavní charakteristika volného vektoru, na rozdíl od vázaného vektoru, který je vázán na konkrétní bod.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cs-CZ" altLang="cs-CZ" b="1" dirty="0">
                <a:latin typeface="+mj-lt"/>
              </a:rPr>
              <a:t>Reprezentace: </a:t>
            </a:r>
            <a:r>
              <a:rPr lang="cs-CZ" altLang="cs-CZ" dirty="0"/>
              <a:t>Volné vektory jsou obvykle reprezentovány šipkami nebo symboly, které vyjadřují jejich velikost a směr, ale ne jejich konkrétní počáteční bod.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37AC9519-FE00-A417-0526-60CAB8BC0985}"/>
              </a:ext>
            </a:extLst>
          </p:cNvPr>
          <p:cNvSpPr txBox="1"/>
          <p:nvPr/>
        </p:nvSpPr>
        <p:spPr>
          <a:xfrm>
            <a:off x="358795" y="4027921"/>
            <a:ext cx="113052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Volný vektor je pojem, který se používá v matematice a fyzice a označuje vektor, jehož pozice není pevně určena. Jinými slovy, volný vektor je vektor, který je definován pouze svou velikostí a směrem, nikoli svým umístěním v prostoru. </a:t>
            </a:r>
          </a:p>
        </p:txBody>
      </p:sp>
    </p:spTree>
    <p:extLst>
      <p:ext uri="{BB962C8B-B14F-4D97-AF65-F5344CB8AC3E}">
        <p14:creationId xmlns:p14="http://schemas.microsoft.com/office/powerpoint/2010/main" val="13805966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47528" y="260648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Počítání s vektory – vektorový počet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4727848" y="1366245"/>
                <a:ext cx="6991004" cy="3485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Vektor znázorníme pomoci </a:t>
                </a:r>
                <a:r>
                  <a:rPr lang="cs-CZ" b="1" dirty="0"/>
                  <a:t>orientované úsečky </a:t>
                </a:r>
                <a:r>
                  <a:rPr lang="cs-CZ" dirty="0"/>
                  <a:t>u které označíme počátek A a konec B. </a:t>
                </a:r>
              </a:p>
              <a:p>
                <a:r>
                  <a:rPr lang="cs-CZ" dirty="0"/>
                  <a:t>Počáteční bod se též nazývá </a:t>
                </a:r>
                <a:r>
                  <a:rPr lang="cs-CZ" b="1" dirty="0"/>
                  <a:t>působiště vektoru</a:t>
                </a:r>
                <a:r>
                  <a:rPr lang="cs-CZ" dirty="0"/>
                  <a:t>.</a:t>
                </a:r>
              </a:p>
              <a:p>
                <a:r>
                  <a:rPr lang="cs-CZ" dirty="0"/>
                  <a:t>Orientace vektoru je vyznačena šipkou na konci orientované úsečky. </a:t>
                </a:r>
              </a:p>
              <a:p>
                <a:r>
                  <a:rPr lang="cs-CZ" dirty="0"/>
                  <a:t>Že se jedná o vektor vyznačíme v zápisu šipkou nad nad názvem vektoru nebo zvýrazněním názvu vektoru tučným písmem. </a:t>
                </a:r>
              </a:p>
              <a:p>
                <a:r>
                  <a:rPr lang="cs-CZ" dirty="0"/>
                  <a:t>Název vektoru na obrázku může být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0" i="1">
                            <a:latin typeface="Cambria Math"/>
                          </a:rPr>
                          <m:t>𝐴𝐵</m:t>
                        </m:r>
                      </m:e>
                    </m:acc>
                  </m:oMath>
                </a14:m>
                <a:r>
                  <a:rPr lang="cs-CZ" dirty="0"/>
                  <a:t> , </a:t>
                </a:r>
                <a:r>
                  <a:rPr lang="cs-CZ" b="1" dirty="0"/>
                  <a:t>AB</a:t>
                </a:r>
                <a:r>
                  <a:rPr lang="cs-CZ" dirty="0"/>
                  <a:t>.  Vektory můžeme značit i malým písmenem s šipkou nad písmenem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0" i="1">
                            <a:latin typeface="Cambria Math"/>
                          </a:rPr>
                          <m:t>𝑎</m:t>
                        </m:r>
                      </m:e>
                    </m:acc>
                  </m:oMath>
                </a14:m>
                <a:r>
                  <a:rPr lang="cs-CZ" dirty="0"/>
                  <a:t> nebo tučným písmem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𝒂</m:t>
                    </m:r>
                  </m:oMath>
                </a14:m>
                <a:r>
                  <a:rPr lang="cs-CZ" b="1" dirty="0"/>
                  <a:t>.</a:t>
                </a:r>
              </a:p>
              <a:p>
                <a:r>
                  <a:rPr lang="cs-CZ" dirty="0"/>
                  <a:t>Požijeme-li k označení více vektorů  jedno písmeno, například pro označení sil se nejčastěji používá písmeno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/>
                  <a:t>, pak  pro rozlišení jednotlivých vektorů použijeme dolní index. I v tomto případě může být název vektoru zapsán s šipkou nebo tučným písmem. Například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dirty="0"/>
                  <a:t> ,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dirty="0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dirty="0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cs-CZ" b="1" dirty="0"/>
                  <a:t>.</a:t>
                </a: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7848" y="1366245"/>
                <a:ext cx="6991004" cy="3485378"/>
              </a:xfrm>
              <a:prstGeom prst="rect">
                <a:avLst/>
              </a:prstGeom>
              <a:blipFill>
                <a:blip r:embed="rId2"/>
                <a:stretch>
                  <a:fillRect l="-785" t="-874" r="-1309" b="-192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335360" y="5416328"/>
                <a:ext cx="11665296" cy="10384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Velikost vektoru dána velikostí příslušné vektorové veličiny. K tomu účelu určujeme </a:t>
                </a:r>
                <a:r>
                  <a:rPr lang="cs-CZ" b="1" dirty="0"/>
                  <a:t>měřítko</a:t>
                </a:r>
                <a:r>
                  <a:rPr lang="cs-CZ" dirty="0"/>
                  <a:t>, například 1 N (Newton) = 1 cm. V zápisu </a:t>
                </a:r>
                <a:r>
                  <a:rPr lang="cs-CZ" b="1" dirty="0"/>
                  <a:t>velikost vektoru </a:t>
                </a:r>
                <a:r>
                  <a:rPr lang="cs-CZ" dirty="0"/>
                  <a:t>vyznačíme rovnou závorkou do které napíšeme název vektoru. Například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sSub>
                              <m:sSubPr>
                                <m:ctrlPr>
                                  <a:rPr lang="cs-CZ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  <m:sub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</m:e>
                        </m:acc>
                      </m:e>
                    </m:d>
                    <m:r>
                      <a:rPr lang="cs-CZ" i="1">
                        <a:latin typeface="Cambria Math"/>
                      </a:rPr>
                      <m:t>=5</m:t>
                    </m:r>
                    <m:r>
                      <m:rPr>
                        <m:sty m:val="p"/>
                      </m:rPr>
                      <a:rPr lang="cs-CZ">
                        <a:latin typeface="Cambria Math"/>
                      </a:rPr>
                      <m:t>N</m:t>
                    </m:r>
                  </m:oMath>
                </a14:m>
                <a:r>
                  <a:rPr lang="cs-CZ" dirty="0"/>
                  <a:t>. Čteme „velikost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acc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 je 5 N (Newtonů)“ nebo velikost vektoru zapíšeme normálním písmem bez šipky,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60" y="5416328"/>
                <a:ext cx="11665296" cy="1038489"/>
              </a:xfrm>
              <a:prstGeom prst="rect">
                <a:avLst/>
              </a:prstGeom>
              <a:blipFill>
                <a:blip r:embed="rId3"/>
                <a:stretch>
                  <a:fillRect l="-418" t="-3529" r="-627" b="-647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Přímá spojnice se šipkou 3">
            <a:extLst>
              <a:ext uri="{FF2B5EF4-FFF2-40B4-BE49-F238E27FC236}">
                <a16:creationId xmlns:a16="http://schemas.microsoft.com/office/drawing/2014/main" id="{63C7524D-695B-25EF-3CAF-48695FA33335}"/>
              </a:ext>
            </a:extLst>
          </p:cNvPr>
          <p:cNvCxnSpPr>
            <a:cxnSpLocks/>
          </p:cNvCxnSpPr>
          <p:nvPr/>
        </p:nvCxnSpPr>
        <p:spPr>
          <a:xfrm flipV="1">
            <a:off x="1487488" y="1340768"/>
            <a:ext cx="1368152" cy="576064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>
            <a:extLst>
              <a:ext uri="{FF2B5EF4-FFF2-40B4-BE49-F238E27FC236}">
                <a16:creationId xmlns:a16="http://schemas.microsoft.com/office/drawing/2014/main" id="{556BDEFF-181A-19CB-45A3-E41E9872A78F}"/>
              </a:ext>
            </a:extLst>
          </p:cNvPr>
          <p:cNvSpPr txBox="1"/>
          <p:nvPr/>
        </p:nvSpPr>
        <p:spPr>
          <a:xfrm>
            <a:off x="1119463" y="179886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F2C1DAE2-1E5F-C170-C701-016C73320237}"/>
              </a:ext>
            </a:extLst>
          </p:cNvPr>
          <p:cNvSpPr txBox="1"/>
          <p:nvPr/>
        </p:nvSpPr>
        <p:spPr>
          <a:xfrm>
            <a:off x="2935597" y="1091055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0" name="Tabulka 9">
                <a:extLst>
                  <a:ext uri="{FF2B5EF4-FFF2-40B4-BE49-F238E27FC236}">
                    <a16:creationId xmlns:a16="http://schemas.microsoft.com/office/drawing/2014/main" id="{B22D3D5D-2609-3CC4-E2B3-759657927393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2052613"/>
                  </p:ext>
                </p:extLst>
              </p:nvPr>
            </p:nvGraphicFramePr>
            <p:xfrm>
              <a:off x="981088" y="2419564"/>
              <a:ext cx="3170696" cy="2672779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938448">
                      <a:extLst>
                        <a:ext uri="{9D8B030D-6E8A-4147-A177-3AD203B41FA5}">
                          <a16:colId xmlns:a16="http://schemas.microsoft.com/office/drawing/2014/main" val="1906654564"/>
                        </a:ext>
                      </a:extLst>
                    </a:gridCol>
                    <a:gridCol w="2232248">
                      <a:extLst>
                        <a:ext uri="{9D8B030D-6E8A-4147-A177-3AD203B41FA5}">
                          <a16:colId xmlns:a16="http://schemas.microsoft.com/office/drawing/2014/main" val="273185704"/>
                        </a:ext>
                      </a:extLst>
                    </a:gridCol>
                  </a:tblGrid>
                  <a:tr h="356076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Název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Velikost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72543079"/>
                      </a:ext>
                    </a:extLst>
                  </a:tr>
                  <a:tr h="356076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⃗"/>
                                    <m:ctrlPr>
                                      <a:rPr lang="cs-CZ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𝐴𝐵</m:t>
                                    </m:r>
                                  </m:e>
                                </m:acc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|"/>
                                    <m:endChr m:val="|"/>
                                    <m:ctrlPr>
                                      <a:rPr lang="cs-CZ" i="1" dirty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acc>
                                      <m:accPr>
                                        <m:chr m:val="⃗"/>
                                        <m:ctrlPr>
                                          <a:rPr lang="cs-CZ" i="1" dirty="0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cs-CZ" b="0" i="1" dirty="0" smtClean="0">
                                            <a:latin typeface="Cambria Math" panose="02040503050406030204" pitchFamily="18" charset="0"/>
                                          </a:rPr>
                                          <m:t>𝐴𝐵</m:t>
                                        </m:r>
                                      </m:e>
                                    </m:acc>
                                  </m:e>
                                </m:d>
                                <m:r>
                                  <a:rPr lang="cs-CZ" i="1" dirty="0" smtClean="0">
                                    <a:latin typeface="Cambria Math" panose="02040503050406030204" pitchFamily="18" charset="0"/>
                                  </a:rPr>
                                  <m:t>=…</m:t>
                                </m:r>
                                <m:r>
                                  <a:rPr lang="cs-CZ" b="0" i="1" dirty="0" smtClean="0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cs-CZ" b="0" i="1" dirty="0" smtClean="0">
                                    <a:latin typeface="Cambria Math" panose="02040503050406030204" pitchFamily="18" charset="0"/>
                                  </a:rPr>
                                  <m:t>𝐴𝐵</m:t>
                                </m:r>
                                <m:r>
                                  <a:rPr lang="cs-CZ" b="0" i="1" dirty="0" smtClean="0">
                                    <a:latin typeface="Cambria Math" panose="02040503050406030204" pitchFamily="18" charset="0"/>
                                  </a:rPr>
                                  <m:t>=…</m:t>
                                </m:r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812893444"/>
                      </a:ext>
                    </a:extLst>
                  </a:tr>
                  <a:tr h="356076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b="1" i="1" smtClean="0">
                                    <a:latin typeface="Cambria Math" panose="02040503050406030204" pitchFamily="18" charset="0"/>
                                  </a:rPr>
                                  <m:t>𝑨𝑩</m:t>
                                </m:r>
                              </m:oMath>
                            </m:oMathPara>
                          </a14:m>
                          <a:endParaRPr lang="cs-CZ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|"/>
                                    <m:endChr m:val="|"/>
                                    <m:ctrlPr>
                                      <a:rPr lang="cs-CZ" i="1" dirty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cs-CZ" b="1" i="1" dirty="0" smtClean="0">
                                        <a:latin typeface="Cambria Math" panose="02040503050406030204" pitchFamily="18" charset="0"/>
                                      </a:rPr>
                                      <m:t>𝑨𝑩</m:t>
                                    </m:r>
                                  </m:e>
                                </m:d>
                                <m:r>
                                  <a:rPr lang="cs-CZ" b="0" i="1" dirty="0" smtClean="0">
                                    <a:latin typeface="Cambria Math" panose="02040503050406030204" pitchFamily="18" charset="0"/>
                                  </a:rPr>
                                  <m:t>=…,</m:t>
                                </m:r>
                                <m:r>
                                  <a:rPr lang="cs-CZ" i="1" dirty="0" smtClean="0">
                                    <a:latin typeface="Cambria Math" panose="02040503050406030204" pitchFamily="18" charset="0"/>
                                  </a:rPr>
                                  <m:t>𝐴𝐵</m:t>
                                </m:r>
                                <m:r>
                                  <a:rPr lang="cs-CZ" i="1" dirty="0" smtClean="0">
                                    <a:latin typeface="Cambria Math" panose="02040503050406030204" pitchFamily="18" charset="0"/>
                                  </a:rPr>
                                  <m:t> =…</m:t>
                                </m:r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464810551"/>
                      </a:ext>
                    </a:extLst>
                  </a:tr>
                  <a:tr h="356076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⃗"/>
                                    <m:ctrlPr>
                                      <a:rPr lang="cs-CZ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e>
                                </m:acc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|"/>
                                    <m:endChr m:val="|"/>
                                    <m:ctrlPr>
                                      <a:rPr lang="cs-CZ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acc>
                                      <m:accPr>
                                        <m:chr m:val="⃗"/>
                                        <m:ctrlPr>
                                          <a:rPr lang="cs-CZ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cs-CZ" b="0" i="1" smtClean="0">
                                            <a:latin typeface="Cambria Math" panose="02040503050406030204" pitchFamily="18" charset="0"/>
                                          </a:rPr>
                                          <m:t>𝑎</m:t>
                                        </m:r>
                                      </m:e>
                                    </m:acc>
                                  </m:e>
                                </m:d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=…, </m:t>
                                </m:r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=…</m:t>
                                </m:r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72832814"/>
                      </a:ext>
                    </a:extLst>
                  </a:tr>
                  <a:tr h="356076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b="1" i="1" smtClean="0">
                                    <a:latin typeface="Cambria Math" panose="02040503050406030204" pitchFamily="18" charset="0"/>
                                  </a:rPr>
                                  <m:t>𝒂</m:t>
                                </m:r>
                              </m:oMath>
                            </m:oMathPara>
                          </a14:m>
                          <a:endParaRPr lang="cs-CZ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|"/>
                                    <m:endChr m:val="|"/>
                                    <m:ctrlP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cs-CZ" b="1" i="1" smtClean="0">
                                        <a:latin typeface="Cambria Math" panose="02040503050406030204" pitchFamily="18" charset="0"/>
                                      </a:rPr>
                                      <m:t>𝒂</m:t>
                                    </m:r>
                                  </m:e>
                                </m:d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=…,</m:t>
                                </m:r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=…</m:t>
                                </m:r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356761953"/>
                      </a:ext>
                    </a:extLst>
                  </a:tr>
                  <a:tr h="356076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⃗"/>
                                    <m:ctrlPr>
                                      <a:rPr lang="cs-CZ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sSub>
                                      <m:sSubPr>
                                        <m:ctrlPr>
                                          <a:rPr lang="cs-CZ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cs-CZ" b="0" i="1" smtClean="0">
                                            <a:latin typeface="Cambria Math" panose="02040503050406030204" pitchFamily="18" charset="0"/>
                                          </a:rPr>
                                          <m:t>𝐹</m:t>
                                        </m:r>
                                      </m:e>
                                      <m:sub>
                                        <m:r>
                                          <a:rPr lang="cs-CZ" b="0" i="1" smtClean="0">
                                            <a:latin typeface="Cambria Math" panose="02040503050406030204" pitchFamily="18" charset="0"/>
                                          </a:rPr>
                                          <m:t>1</m:t>
                                        </m:r>
                                      </m:sub>
                                    </m:sSub>
                                  </m:e>
                                </m:acc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|"/>
                                    <m:endChr m:val="|"/>
                                    <m:ctrlPr>
                                      <a:rPr lang="cs-CZ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acc>
                                      <m:accPr>
                                        <m:chr m:val="⃗"/>
                                        <m:ctrlPr>
                                          <a:rPr lang="cs-CZ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sSub>
                                          <m:sSubPr>
                                            <m:ctrlPr>
                                              <a:rPr lang="cs-CZ" i="1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cs-CZ" b="0" i="1" smtClean="0">
                                                <a:latin typeface="Cambria Math" panose="02040503050406030204" pitchFamily="18" charset="0"/>
                                              </a:rPr>
                                              <m:t>𝐹</m:t>
                                            </m:r>
                                          </m:e>
                                          <m:sub>
                                            <m:r>
                                              <a:rPr lang="cs-CZ" b="0" i="1" smtClean="0">
                                                <a:latin typeface="Cambria Math" panose="02040503050406030204" pitchFamily="18" charset="0"/>
                                              </a:rPr>
                                              <m:t>1</m:t>
                                            </m:r>
                                          </m:sub>
                                        </m:sSub>
                                      </m:e>
                                    </m:acc>
                                  </m:e>
                                </m:d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=…, </m:t>
                                </m:r>
                                <m:sSub>
                                  <m:sSubPr>
                                    <m:ctrlP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𝐹</m:t>
                                    </m:r>
                                  </m:e>
                                  <m:sub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=…</m:t>
                                </m:r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616323069"/>
                      </a:ext>
                    </a:extLst>
                  </a:tr>
                  <a:tr h="356076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cs-CZ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b="1" i="1" smtClean="0">
                                        <a:latin typeface="Cambria Math" panose="02040503050406030204" pitchFamily="18" charset="0"/>
                                      </a:rPr>
                                      <m:t>𝑭</m:t>
                                    </m:r>
                                  </m:e>
                                  <m:sub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|"/>
                                    <m:endChr m:val="|"/>
                                    <m:ctrlPr>
                                      <a:rPr lang="cs-CZ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cs-CZ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cs-CZ" b="1" i="1" smtClean="0">
                                            <a:latin typeface="Cambria Math" panose="02040503050406030204" pitchFamily="18" charset="0"/>
                                          </a:rPr>
                                          <m:t>𝑭</m:t>
                                        </m:r>
                                      </m:e>
                                      <m:sub>
                                        <m:r>
                                          <a:rPr lang="cs-CZ" b="0" i="1" smtClean="0">
                                            <a:latin typeface="Cambria Math" panose="02040503050406030204" pitchFamily="18" charset="0"/>
                                          </a:rPr>
                                          <m:t>1</m:t>
                                        </m:r>
                                      </m:sub>
                                    </m:sSub>
                                  </m:e>
                                </m:d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=…, </m:t>
                                </m:r>
                                <m:sSub>
                                  <m:sSubPr>
                                    <m:ctrlP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𝐹</m:t>
                                    </m:r>
                                  </m:e>
                                  <m:sub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=…</m:t>
                                </m:r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76623180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0" name="Tabulka 9">
                <a:extLst>
                  <a:ext uri="{FF2B5EF4-FFF2-40B4-BE49-F238E27FC236}">
                    <a16:creationId xmlns:a16="http://schemas.microsoft.com/office/drawing/2014/main" id="{B22D3D5D-2609-3CC4-E2B3-759657927393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2052613"/>
                  </p:ext>
                </p:extLst>
              </p:nvPr>
            </p:nvGraphicFramePr>
            <p:xfrm>
              <a:off x="981088" y="2419564"/>
              <a:ext cx="3170696" cy="2672779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938448">
                      <a:extLst>
                        <a:ext uri="{9D8B030D-6E8A-4147-A177-3AD203B41FA5}">
                          <a16:colId xmlns:a16="http://schemas.microsoft.com/office/drawing/2014/main" val="1906654564"/>
                        </a:ext>
                      </a:extLst>
                    </a:gridCol>
                    <a:gridCol w="2232248">
                      <a:extLst>
                        <a:ext uri="{9D8B030D-6E8A-4147-A177-3AD203B41FA5}">
                          <a16:colId xmlns:a16="http://schemas.microsoft.com/office/drawing/2014/main" val="273185704"/>
                        </a:ext>
                      </a:extLst>
                    </a:gridCol>
                  </a:tblGrid>
                  <a:tr h="36576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Název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Velikost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72543079"/>
                      </a:ext>
                    </a:extLst>
                  </a:tr>
                  <a:tr h="42291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4"/>
                          <a:stretch>
                            <a:fillRect l="-649" t="-92857" r="-240260" b="-44571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4"/>
                          <a:stretch>
                            <a:fillRect l="-42120" t="-92857" r="-543" b="-44571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812893444"/>
                      </a:ext>
                    </a:extLst>
                  </a:tr>
                  <a:tr h="36576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4"/>
                          <a:stretch>
                            <a:fillRect l="-649" t="-225000" r="-240260" b="-42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4"/>
                          <a:stretch>
                            <a:fillRect l="-42120" t="-225000" r="-543" b="-420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464810551"/>
                      </a:ext>
                    </a:extLst>
                  </a:tr>
                  <a:tr h="36576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4"/>
                          <a:stretch>
                            <a:fillRect l="-649" t="-325000" r="-240260" b="-32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4"/>
                          <a:stretch>
                            <a:fillRect l="-42120" t="-325000" r="-543" b="-320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772832814"/>
                      </a:ext>
                    </a:extLst>
                  </a:tr>
                  <a:tr h="36576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4"/>
                          <a:stretch>
                            <a:fillRect l="-649" t="-425000" r="-240260" b="-22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4"/>
                          <a:stretch>
                            <a:fillRect l="-42120" t="-425000" r="-543" b="-220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56761953"/>
                      </a:ext>
                    </a:extLst>
                  </a:tr>
                  <a:tr h="421069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4"/>
                          <a:stretch>
                            <a:fillRect l="-649" t="-450000" r="-240260" b="-885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4"/>
                          <a:stretch>
                            <a:fillRect l="-42120" t="-450000" r="-543" b="-8857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616323069"/>
                      </a:ext>
                    </a:extLst>
                  </a:tr>
                  <a:tr h="36576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4"/>
                          <a:stretch>
                            <a:fillRect l="-649" t="-641667" r="-240260" b="-3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4"/>
                          <a:stretch>
                            <a:fillRect l="-42120" t="-641667" r="-543" b="-333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76623180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166089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47528" y="332656"/>
            <a:ext cx="820891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Grafické sčítání vektorů – rovnoběžníkové pravidlo</a:t>
            </a:r>
          </a:p>
          <a:p>
            <a:r>
              <a:rPr lang="cs-CZ" sz="1200" dirty="0"/>
              <a:t>Pro lepší názornost a představivost budeme dále pracovat s vektorem síly.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1847528" y="836713"/>
                <a:ext cx="8352928" cy="12932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Situace:</a:t>
                </a:r>
              </a:p>
              <a:p>
                <a:r>
                  <a:rPr lang="cs-CZ" dirty="0"/>
                  <a:t>Jsou dány dvě síly reprezentované  vektory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dirty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dirty="0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dirty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baseline="-25000" dirty="0"/>
                  <a:t> </a:t>
                </a:r>
                <a:r>
                  <a:rPr lang="cs-CZ" dirty="0"/>
                  <a:t>působící na hmotný bod </a:t>
                </a:r>
                <a:r>
                  <a:rPr lang="cs-CZ" b="1" dirty="0"/>
                  <a:t>A</a:t>
                </a:r>
                <a:r>
                  <a:rPr lang="cs-CZ" dirty="0"/>
                  <a:t>. Působení obou sil nahradíme působením jediné síly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r>
                  <a:rPr lang="cs-CZ" dirty="0"/>
                  <a:t> tak, aby silové účinky na hmotný bod </a:t>
                </a:r>
                <a:r>
                  <a:rPr lang="cs-CZ" b="1" dirty="0"/>
                  <a:t>A</a:t>
                </a:r>
                <a:r>
                  <a:rPr lang="cs-CZ" dirty="0"/>
                  <a:t> co do směru i velikosti zůstaly zachovány. </a:t>
                </a: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7528" y="836713"/>
                <a:ext cx="8352928" cy="1293239"/>
              </a:xfrm>
              <a:prstGeom prst="rect">
                <a:avLst/>
              </a:prstGeom>
              <a:blipFill>
                <a:blip r:embed="rId2"/>
                <a:stretch>
                  <a:fillRect l="-584" t="-2358" r="-292" b="-47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se šipkou 4"/>
          <p:cNvCxnSpPr/>
          <p:nvPr/>
        </p:nvCxnSpPr>
        <p:spPr>
          <a:xfrm flipV="1">
            <a:off x="3431704" y="2492896"/>
            <a:ext cx="1620180" cy="144016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3431704" y="3933056"/>
            <a:ext cx="3240360" cy="1152128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3665730" y="2716849"/>
                <a:ext cx="576064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 dirty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 dirty="0">
                              <a:latin typeface="Cambria Math"/>
                            </a:rPr>
                            <m:t>𝐹</m:t>
                          </m:r>
                          <m:r>
                            <a:rPr lang="cs-CZ" b="0" i="1" baseline="-25000" dirty="0">
                              <a:latin typeface="Cambria Math"/>
                            </a:rPr>
                            <m:t>2</m:t>
                          </m:r>
                          <m:r>
                            <m:rPr>
                              <m:nor/>
                            </m:rPr>
                            <a:rPr lang="cs-CZ" baseline="-25000" dirty="0"/>
                            <m:t> </m:t>
                          </m:r>
                        </m:e>
                      </m:acc>
                    </m:oMath>
                  </m:oMathPara>
                </a14:m>
                <a:endParaRPr lang="cs-CZ" baseline="-250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65730" y="2716849"/>
                <a:ext cx="576064" cy="4029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" name="Přímá spojnice 14"/>
          <p:cNvCxnSpPr/>
          <p:nvPr/>
        </p:nvCxnSpPr>
        <p:spPr>
          <a:xfrm>
            <a:off x="5050103" y="2500453"/>
            <a:ext cx="4248472" cy="15121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V="1">
            <a:off x="6656950" y="3061403"/>
            <a:ext cx="2232248" cy="20162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V="1">
            <a:off x="3431704" y="3645024"/>
            <a:ext cx="4824536" cy="28803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5447928" y="3933057"/>
                <a:ext cx="1443048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</m:acc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i="1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  <m:r>
                        <a:rPr lang="cs-CZ" i="1">
                          <a:latin typeface="Cambria Math"/>
                        </a:rPr>
                        <m:t>+</m:t>
                      </m:r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7928" y="3933057"/>
                <a:ext cx="1443048" cy="402931"/>
              </a:xfrm>
              <a:prstGeom prst="rect">
                <a:avLst/>
              </a:prstGeom>
              <a:blipFill>
                <a:blip r:embed="rId4"/>
                <a:stretch>
                  <a:fillRect t="-2272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4241794" y="4509121"/>
                <a:ext cx="576064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>
                              <a:latin typeface="Cambria Math"/>
                            </a:rPr>
                            <m:t>𝐹</m:t>
                          </m:r>
                          <m:r>
                            <a:rPr lang="cs-CZ" b="0" i="1" baseline="-25000">
                              <a:latin typeface="Cambria Math"/>
                            </a:rPr>
                            <m:t>1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1794" y="4509121"/>
                <a:ext cx="576064" cy="4029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2963652" y="3765189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A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44AA1857-1303-1BE2-08D2-955DAE46DA7F}"/>
              </a:ext>
            </a:extLst>
          </p:cNvPr>
          <p:cNvSpPr txBox="1"/>
          <p:nvPr/>
        </p:nvSpPr>
        <p:spPr>
          <a:xfrm>
            <a:off x="10200456" y="5877273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Animace</a:t>
            </a:r>
          </a:p>
        </p:txBody>
      </p:sp>
    </p:spTree>
    <p:extLst>
      <p:ext uri="{BB962C8B-B14F-4D97-AF65-F5344CB8AC3E}">
        <p14:creationId xmlns:p14="http://schemas.microsoft.com/office/powerpoint/2010/main" val="416637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47528" y="332656"/>
            <a:ext cx="820891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Grafické sčítání vektorů – metoda vhodná pro více vektorů (sil) – mnohoúhelník sil</a:t>
            </a:r>
          </a:p>
          <a:p>
            <a:r>
              <a:rPr lang="cs-CZ" sz="1200" dirty="0"/>
              <a:t>Pro lepší názornost a představivost budeme dále pracovat s vektorem síly.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1847528" y="836713"/>
                <a:ext cx="8352928" cy="12932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Situace:</a:t>
                </a:r>
              </a:p>
              <a:p>
                <a:r>
                  <a:rPr lang="cs-CZ" dirty="0"/>
                  <a:t>Jsou dány síly reprezentované  vektory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dirty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dirty="0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dirty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dirty="0"/>
                  <a:t> ,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baseline="-25000" dirty="0"/>
                  <a:t> </a:t>
                </a:r>
                <a:r>
                  <a:rPr lang="cs-CZ" dirty="0"/>
                  <a:t>a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dirty="0"/>
                  <a:t>působící na hmotný bod </a:t>
                </a:r>
                <a:r>
                  <a:rPr lang="cs-CZ" b="1" dirty="0"/>
                  <a:t>A</a:t>
                </a:r>
                <a:r>
                  <a:rPr lang="cs-CZ" dirty="0"/>
                  <a:t>. Působení tří sil nahradíme působením jediné síly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tak, aby silové účinky na hmotný bod </a:t>
                </a:r>
                <a:r>
                  <a:rPr lang="cs-CZ" b="1" dirty="0"/>
                  <a:t>A</a:t>
                </a:r>
                <a:r>
                  <a:rPr lang="cs-CZ" dirty="0"/>
                  <a:t> co do směru i velikosti zůstaly zachovány.</a:t>
                </a: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7528" y="836713"/>
                <a:ext cx="8352928" cy="1293239"/>
              </a:xfrm>
              <a:prstGeom prst="rect">
                <a:avLst/>
              </a:prstGeom>
              <a:blipFill>
                <a:blip r:embed="rId2"/>
                <a:stretch>
                  <a:fillRect l="-584" t="-2358" b="-47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Přímá spojnice se šipkou 3"/>
          <p:cNvCxnSpPr/>
          <p:nvPr/>
        </p:nvCxnSpPr>
        <p:spPr>
          <a:xfrm flipV="1">
            <a:off x="2180446" y="2996952"/>
            <a:ext cx="2016224" cy="936104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se šipkou 4"/>
          <p:cNvCxnSpPr/>
          <p:nvPr/>
        </p:nvCxnSpPr>
        <p:spPr>
          <a:xfrm>
            <a:off x="2180446" y="3933056"/>
            <a:ext cx="1764196" cy="648072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3368578" y="3401686"/>
                <a:ext cx="576064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b="1" i="1" dirty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 dirty="0">
                              <a:latin typeface="Cambria Math"/>
                            </a:rPr>
                            <m:t>𝐹</m:t>
                          </m:r>
                          <m:r>
                            <a:rPr lang="cs-CZ" b="0" i="1" baseline="-25000" dirty="0">
                              <a:latin typeface="Cambria Math"/>
                            </a:rPr>
                            <m:t>2</m:t>
                          </m:r>
                          <m:r>
                            <m:rPr>
                              <m:nor/>
                            </m:rPr>
                            <a:rPr lang="cs-CZ" b="1" baseline="-25000" dirty="0"/>
                            <m:t> </m:t>
                          </m:r>
                        </m:e>
                      </m:acc>
                    </m:oMath>
                  </m:oMathPara>
                </a14:m>
                <a:endParaRPr lang="cs-CZ" b="1" baseline="-25000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8578" y="3401686"/>
                <a:ext cx="576064" cy="402931"/>
              </a:xfrm>
              <a:prstGeom prst="rect">
                <a:avLst/>
              </a:prstGeom>
              <a:blipFill>
                <a:blip r:embed="rId3"/>
                <a:stretch>
                  <a:fillRect b="-15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se šipkou 8"/>
          <p:cNvCxnSpPr/>
          <p:nvPr/>
        </p:nvCxnSpPr>
        <p:spPr>
          <a:xfrm flipV="1">
            <a:off x="2202890" y="2918314"/>
            <a:ext cx="787647" cy="1014742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1838408" y="3075443"/>
                <a:ext cx="576064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>
                              <a:latin typeface="Cambria Math"/>
                            </a:rPr>
                            <m:t>𝐹</m:t>
                          </m:r>
                          <m:r>
                            <a:rPr lang="cs-CZ" b="0" i="1" baseline="-25000">
                              <a:latin typeface="Cambria Math"/>
                            </a:rPr>
                            <m:t>1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8408" y="3075443"/>
                <a:ext cx="576064" cy="40293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2990536" y="4509121"/>
                <a:ext cx="576064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>
                              <a:latin typeface="Cambria Math"/>
                            </a:rPr>
                            <m:t>𝐹</m:t>
                          </m:r>
                          <m:r>
                            <a:rPr lang="cs-CZ" b="0" i="1" baseline="-25000">
                              <a:latin typeface="Cambria Math"/>
                            </a:rPr>
                            <m:t>3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536" y="4509121"/>
                <a:ext cx="576064" cy="4029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ovéPole 15"/>
          <p:cNvSpPr txBox="1"/>
          <p:nvPr/>
        </p:nvSpPr>
        <p:spPr>
          <a:xfrm>
            <a:off x="1802312" y="3792374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A</a:t>
            </a:r>
          </a:p>
        </p:txBody>
      </p:sp>
      <p:cxnSp>
        <p:nvCxnSpPr>
          <p:cNvPr id="18" name="Přímá spojnice se šipkou 17"/>
          <p:cNvCxnSpPr/>
          <p:nvPr/>
        </p:nvCxnSpPr>
        <p:spPr>
          <a:xfrm flipV="1">
            <a:off x="5218408" y="3013739"/>
            <a:ext cx="787647" cy="1014742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4971345" y="3075443"/>
                <a:ext cx="576064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>
                              <a:latin typeface="Cambria Math"/>
                            </a:rPr>
                            <m:t>𝐹</m:t>
                          </m:r>
                          <m:r>
                            <a:rPr lang="cs-CZ" b="0" i="1" baseline="-25000">
                              <a:latin typeface="Cambria Math"/>
                            </a:rPr>
                            <m:t>1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1345" y="3075443"/>
                <a:ext cx="576064" cy="4029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ovéPole 19"/>
          <p:cNvSpPr txBox="1"/>
          <p:nvPr/>
        </p:nvSpPr>
        <p:spPr>
          <a:xfrm>
            <a:off x="4809281" y="3882700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A</a:t>
            </a:r>
          </a:p>
        </p:txBody>
      </p:sp>
      <p:cxnSp>
        <p:nvCxnSpPr>
          <p:cNvPr id="21" name="Přímá spojnice se šipkou 20"/>
          <p:cNvCxnSpPr>
            <a:cxnSpLocks/>
          </p:cNvCxnSpPr>
          <p:nvPr/>
        </p:nvCxnSpPr>
        <p:spPr>
          <a:xfrm flipV="1">
            <a:off x="6006055" y="2134644"/>
            <a:ext cx="1991989" cy="879095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6240016" y="2236303"/>
                <a:ext cx="576064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 dirty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 dirty="0">
                              <a:latin typeface="Cambria Math"/>
                            </a:rPr>
                            <m:t>𝐹</m:t>
                          </m:r>
                          <m:r>
                            <a:rPr lang="cs-CZ" b="0" i="1" baseline="-25000" dirty="0">
                              <a:latin typeface="Cambria Math"/>
                            </a:rPr>
                            <m:t>2</m:t>
                          </m:r>
                          <m:r>
                            <m:rPr>
                              <m:nor/>
                            </m:rPr>
                            <a:rPr lang="cs-CZ" baseline="-25000" dirty="0"/>
                            <m:t> </m:t>
                          </m:r>
                        </m:e>
                      </m:acc>
                    </m:oMath>
                  </m:oMathPara>
                </a14:m>
                <a:endParaRPr lang="cs-CZ" baseline="-25000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40016" y="2236303"/>
                <a:ext cx="576064" cy="4029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3" name="Přímá spojnice se šipkou 22"/>
          <p:cNvCxnSpPr/>
          <p:nvPr/>
        </p:nvCxnSpPr>
        <p:spPr>
          <a:xfrm>
            <a:off x="7998044" y="2113732"/>
            <a:ext cx="1764196" cy="648072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8724828" y="1928486"/>
                <a:ext cx="576064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>
                              <a:latin typeface="Cambria Math"/>
                            </a:rPr>
                            <m:t>𝐹</m:t>
                          </m:r>
                          <m:r>
                            <a:rPr lang="cs-CZ" b="0" i="1" baseline="-25000">
                              <a:latin typeface="Cambria Math"/>
                            </a:rPr>
                            <m:t>3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24828" y="1928486"/>
                <a:ext cx="576064" cy="40293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Přímá spojnice se šipkou 25"/>
          <p:cNvCxnSpPr/>
          <p:nvPr/>
        </p:nvCxnSpPr>
        <p:spPr>
          <a:xfrm flipV="1">
            <a:off x="5218408" y="2761804"/>
            <a:ext cx="4543833" cy="126667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6949368" y="3664435"/>
                <a:ext cx="2097352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</m:acc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i="1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  <m:r>
                        <a:rPr lang="cs-CZ" i="1">
                          <a:latin typeface="Cambria Math"/>
                        </a:rPr>
                        <m:t>+</m:t>
                      </m:r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e>
                      </m:acc>
                      <m:r>
                        <a:rPr lang="cs-CZ" i="1">
                          <a:latin typeface="Cambria Math"/>
                        </a:rPr>
                        <m:t>+</m:t>
                      </m:r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i="1">
                                  <a:latin typeface="Cambria Math"/>
                                </a:rPr>
                                <m:t>3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49368" y="3664435"/>
                <a:ext cx="2097352" cy="402931"/>
              </a:xfrm>
              <a:prstGeom prst="rect">
                <a:avLst/>
              </a:prstGeom>
              <a:blipFill>
                <a:blip r:embed="rId10"/>
                <a:stretch>
                  <a:fillRect t="-2272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51E2127C-9AD6-262B-9E6D-30D02B4A98CF}"/>
              </a:ext>
            </a:extLst>
          </p:cNvPr>
          <p:cNvSpPr txBox="1"/>
          <p:nvPr/>
        </p:nvSpPr>
        <p:spPr>
          <a:xfrm>
            <a:off x="10200456" y="5877273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Animace</a:t>
            </a:r>
          </a:p>
        </p:txBody>
      </p:sp>
    </p:spTree>
    <p:extLst>
      <p:ext uri="{BB962C8B-B14F-4D97-AF65-F5344CB8AC3E}">
        <p14:creationId xmlns:p14="http://schemas.microsoft.com/office/powerpoint/2010/main" val="264224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2" grpId="0"/>
      <p:bldP spid="24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43372" y="193481"/>
            <a:ext cx="49325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Grafické odčítání vektorů </a:t>
            </a:r>
          </a:p>
          <a:p>
            <a:r>
              <a:rPr lang="cs-CZ" sz="1200" dirty="0"/>
              <a:t>Pro lepší názornost a představivost budeme dále pracovat s vektorem síly.</a:t>
            </a:r>
            <a:endParaRPr lang="cs-CZ" b="1" dirty="0"/>
          </a:p>
        </p:txBody>
      </p:sp>
      <p:cxnSp>
        <p:nvCxnSpPr>
          <p:cNvPr id="4" name="Přímá spojnice se šipkou 3"/>
          <p:cNvCxnSpPr/>
          <p:nvPr/>
        </p:nvCxnSpPr>
        <p:spPr>
          <a:xfrm flipV="1">
            <a:off x="2640886" y="3559141"/>
            <a:ext cx="1872208" cy="1368152"/>
          </a:xfrm>
          <a:prstGeom prst="straightConnector1">
            <a:avLst/>
          </a:prstGeom>
          <a:ln w="1905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>
            <a:off x="2639868" y="4941167"/>
            <a:ext cx="1368152" cy="576064"/>
          </a:xfrm>
          <a:prstGeom prst="straightConnector1">
            <a:avLst/>
          </a:prstGeom>
          <a:ln w="19050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2999908" y="5301208"/>
                <a:ext cx="216024" cy="4103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</a:rPr>
                            <m:t>𝑏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9908" y="5301208"/>
                <a:ext cx="216024" cy="410305"/>
              </a:xfrm>
              <a:prstGeom prst="rect">
                <a:avLst/>
              </a:prstGeom>
              <a:blipFill>
                <a:blip r:embed="rId2"/>
                <a:stretch>
                  <a:fillRect r="-361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215932" y="3933055"/>
                <a:ext cx="21602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5932" y="3933055"/>
                <a:ext cx="216024" cy="369332"/>
              </a:xfrm>
              <a:prstGeom prst="rect">
                <a:avLst/>
              </a:prstGeom>
              <a:blipFill>
                <a:blip r:embed="rId3"/>
                <a:stretch>
                  <a:fillRect t="-22951" r="-3142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443372" y="962231"/>
                <a:ext cx="4860540" cy="10468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Odečíst vektor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</a:rPr>
                          <m:t>𝒃</m:t>
                        </m:r>
                      </m:e>
                    </m:acc>
                  </m:oMath>
                </a14:m>
                <a:r>
                  <a:rPr lang="cs-CZ" dirty="0"/>
                  <a:t> od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</a:rPr>
                          <m:t>𝒂</m:t>
                        </m:r>
                      </m:e>
                    </m:acc>
                  </m:oMath>
                </a14:m>
                <a:r>
                  <a:rPr lang="cs-CZ" dirty="0"/>
                  <a:t>, tedy sestrojit vektor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</a:rPr>
                          <m:t>𝒂</m:t>
                        </m:r>
                      </m:e>
                    </m:acc>
                    <m:r>
                      <a:rPr lang="cs-CZ">
                        <a:latin typeface="Cambria Math"/>
                      </a:rPr>
                      <m:t>−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</a:rPr>
                          <m:t>𝒃</m:t>
                        </m:r>
                      </m:e>
                    </m:acc>
                  </m:oMath>
                </a14:m>
                <a:r>
                  <a:rPr lang="cs-CZ" dirty="0"/>
                  <a:t> je totéž jako sečíst vektory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</a:rPr>
                          <m:t>𝒂</m:t>
                        </m:r>
                      </m:e>
                    </m:acc>
                    <m:r>
                      <a:rPr lang="cs-CZ" b="1" i="1">
                        <a:latin typeface="Cambria Math"/>
                      </a:rPr>
                      <m:t>+(−</m:t>
                    </m:r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</a:rPr>
                          <m:t>𝒃</m:t>
                        </m:r>
                      </m:e>
                    </m:acc>
                    <m:r>
                      <a:rPr lang="cs-CZ" b="1" i="1">
                        <a:latin typeface="Cambria Math"/>
                      </a:rPr>
                      <m:t>)</m:t>
                    </m:r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, vektor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−</m:t>
                    </m:r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</a:rPr>
                          <m:t>𝒃</m:t>
                        </m:r>
                      </m:e>
                    </m:acc>
                  </m:oMath>
                </a14:m>
                <a:r>
                  <a:rPr lang="cs-CZ" dirty="0"/>
                  <a:t> je opačný vektor k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</a:rPr>
                          <m:t>𝒃</m:t>
                        </m:r>
                      </m:e>
                    </m:acc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372" y="962231"/>
                <a:ext cx="4860540" cy="1046825"/>
              </a:xfrm>
              <a:prstGeom prst="rect">
                <a:avLst/>
              </a:prstGeom>
              <a:blipFill>
                <a:blip r:embed="rId4"/>
                <a:stretch>
                  <a:fillRect l="-1129" b="-814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Přímá spojnice 18"/>
          <p:cNvCxnSpPr/>
          <p:nvPr/>
        </p:nvCxnSpPr>
        <p:spPr>
          <a:xfrm flipV="1">
            <a:off x="1295354" y="2767053"/>
            <a:ext cx="2160240" cy="15980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2640886" y="2767053"/>
            <a:ext cx="2159222" cy="9499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 flipV="1">
            <a:off x="2639868" y="2996951"/>
            <a:ext cx="504000" cy="1944216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1559748" y="4725828"/>
                <a:ext cx="504056" cy="4103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−</m:t>
                      </m:r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</a:rPr>
                            <m:t>𝑏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9748" y="4725828"/>
                <a:ext cx="504056" cy="41030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1" name="Skupina 10">
            <a:extLst>
              <a:ext uri="{FF2B5EF4-FFF2-40B4-BE49-F238E27FC236}">
                <a16:creationId xmlns:a16="http://schemas.microsoft.com/office/drawing/2014/main" id="{D78879D9-9546-9075-E9BA-F6648FF21F7C}"/>
              </a:ext>
            </a:extLst>
          </p:cNvPr>
          <p:cNvGrpSpPr/>
          <p:nvPr/>
        </p:nvGrpSpPr>
        <p:grpSpPr>
          <a:xfrm>
            <a:off x="7553612" y="3433057"/>
            <a:ext cx="2645295" cy="2152372"/>
            <a:chOff x="7464448" y="2172694"/>
            <a:chExt cx="2645295" cy="2152372"/>
          </a:xfrm>
        </p:grpSpPr>
        <p:cxnSp>
          <p:nvCxnSpPr>
            <p:cNvPr id="29" name="Přímá spojnice se šipkou 28"/>
            <p:cNvCxnSpPr/>
            <p:nvPr/>
          </p:nvCxnSpPr>
          <p:spPr>
            <a:xfrm flipV="1">
              <a:off x="7465466" y="2172694"/>
              <a:ext cx="1872208" cy="1368152"/>
            </a:xfrm>
            <a:prstGeom prst="straightConnector1">
              <a:avLst/>
            </a:prstGeom>
            <a:ln w="19050">
              <a:solidFill>
                <a:srgbClr val="92D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nice se šipkou 29"/>
            <p:cNvCxnSpPr/>
            <p:nvPr/>
          </p:nvCxnSpPr>
          <p:spPr>
            <a:xfrm>
              <a:off x="7464448" y="3554720"/>
              <a:ext cx="1368152" cy="576064"/>
            </a:xfrm>
            <a:prstGeom prst="straightConnector1">
              <a:avLst/>
            </a:prstGeom>
            <a:ln w="19050">
              <a:solidFill>
                <a:schemeClr val="tx2">
                  <a:lumMod val="60000"/>
                  <a:lumOff val="4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1" name="TextovéPole 30"/>
                <p:cNvSpPr txBox="1"/>
                <p:nvPr/>
              </p:nvSpPr>
              <p:spPr>
                <a:xfrm>
                  <a:off x="7824488" y="3914761"/>
                  <a:ext cx="216024" cy="41030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i="1">
                                <a:latin typeface="Cambria Math"/>
                              </a:rPr>
                              <m:t>𝑏</m:t>
                            </m:r>
                          </m:e>
                        </m:acc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31" name="TextovéPole 3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824488" y="3914761"/>
                  <a:ext cx="216024" cy="410305"/>
                </a:xfrm>
                <a:prstGeom prst="rect">
                  <a:avLst/>
                </a:prstGeom>
                <a:blipFill>
                  <a:blip r:embed="rId6"/>
                  <a:stretch>
                    <a:fillRect r="-36111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2" name="TextovéPole 31"/>
                <p:cNvSpPr txBox="1"/>
                <p:nvPr/>
              </p:nvSpPr>
              <p:spPr>
                <a:xfrm>
                  <a:off x="8040512" y="2546608"/>
                  <a:ext cx="21602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i="1">
                                <a:latin typeface="Cambria Math"/>
                              </a:rPr>
                              <m:t>𝑎</m:t>
                            </m:r>
                          </m:e>
                        </m:acc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32" name="TextovéPole 3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040512" y="2546608"/>
                  <a:ext cx="216024" cy="369332"/>
                </a:xfrm>
                <a:prstGeom prst="rect">
                  <a:avLst/>
                </a:prstGeom>
                <a:blipFill>
                  <a:blip r:embed="rId7"/>
                  <a:stretch>
                    <a:fillRect t="-23333" r="-31429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5" name="Přímá spojnice se šipkou 34"/>
            <p:cNvCxnSpPr/>
            <p:nvPr/>
          </p:nvCxnSpPr>
          <p:spPr>
            <a:xfrm flipV="1">
              <a:off x="8828479" y="2186568"/>
              <a:ext cx="504000" cy="1944216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Obdélník 37"/>
                <p:cNvSpPr/>
                <p:nvPr/>
              </p:nvSpPr>
              <p:spPr>
                <a:xfrm>
                  <a:off x="9332479" y="3158644"/>
                  <a:ext cx="777264" cy="41030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cs-CZ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</m:acc>
                        <m:r>
                          <a:rPr lang="cs-CZ">
                            <a:solidFill>
                              <a:prstClr val="black"/>
                            </a:solidFill>
                            <a:latin typeface="Cambria Math"/>
                          </a:rPr>
                          <m:t>−</m:t>
                        </m:r>
                        <m:acc>
                          <m:accPr>
                            <m:chr m:val="⃗"/>
                            <m:ctrlPr>
                              <a:rPr lang="cs-CZ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𝑏</m:t>
                            </m:r>
                          </m:e>
                        </m:acc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38" name="Obdélník 37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332479" y="3158644"/>
                  <a:ext cx="777264" cy="410305"/>
                </a:xfrm>
                <a:prstGeom prst="rect">
                  <a:avLst/>
                </a:prstGeom>
                <a:blipFill>
                  <a:blip r:embed="rId8"/>
                  <a:stretch>
                    <a:fillRect t="-10448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Obdélník 38"/>
              <p:cNvSpPr/>
              <p:nvPr/>
            </p:nvSpPr>
            <p:spPr>
              <a:xfrm>
                <a:off x="2028843" y="3701574"/>
                <a:ext cx="777264" cy="4103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</m:acc>
                      <m:r>
                        <a:rPr lang="cs-CZ">
                          <a:solidFill>
                            <a:prstClr val="black"/>
                          </a:solidFill>
                          <a:latin typeface="Cambria Math"/>
                        </a:rPr>
                        <m:t>−</m:t>
                      </m:r>
                      <m:acc>
                        <m:accPr>
                          <m:chr m:val="⃗"/>
                          <m:ctrlPr>
                            <a:rPr lang="cs-CZ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𝑏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9" name="Obdélník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8843" y="3701574"/>
                <a:ext cx="777264" cy="410305"/>
              </a:xfrm>
              <a:prstGeom prst="rect">
                <a:avLst/>
              </a:prstGeom>
              <a:blipFill>
                <a:blip r:embed="rId9"/>
                <a:stretch>
                  <a:fillRect t="-1029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TextovéPole 39"/>
          <p:cNvSpPr txBox="1"/>
          <p:nvPr/>
        </p:nvSpPr>
        <p:spPr>
          <a:xfrm>
            <a:off x="6528048" y="1165754"/>
            <a:ext cx="4238142" cy="175432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Vektor rozdílu dvou vektorů získáme také tak, že spojíme koncový bod odečítaného vektoru (počáteční bod výsledného vektoru) s koncovým bodem vektoru od kterého odečítáme (koncový bod výsledného vektoru) .</a:t>
            </a:r>
          </a:p>
        </p:txBody>
      </p:sp>
      <p:cxnSp>
        <p:nvCxnSpPr>
          <p:cNvPr id="5" name="Přímá spojnice 4"/>
          <p:cNvCxnSpPr/>
          <p:nvPr/>
        </p:nvCxnSpPr>
        <p:spPr>
          <a:xfrm rot="-60000">
            <a:off x="839668" y="4137637"/>
            <a:ext cx="3816424" cy="16933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>
            <a:extLst>
              <a:ext uri="{FF2B5EF4-FFF2-40B4-BE49-F238E27FC236}">
                <a16:creationId xmlns:a16="http://schemas.microsoft.com/office/drawing/2014/main" id="{133FAE9C-2AD7-C85E-9608-9B087DA448D5}"/>
              </a:ext>
            </a:extLst>
          </p:cNvPr>
          <p:cNvCxnSpPr/>
          <p:nvPr/>
        </p:nvCxnSpPr>
        <p:spPr>
          <a:xfrm flipH="1" flipV="1">
            <a:off x="1279108" y="4352348"/>
            <a:ext cx="1332000" cy="57600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4251F003-B529-C989-DCD2-DFFB35EB2CDB}"/>
              </a:ext>
            </a:extLst>
          </p:cNvPr>
          <p:cNvSpPr txBox="1"/>
          <p:nvPr/>
        </p:nvSpPr>
        <p:spPr>
          <a:xfrm>
            <a:off x="10416480" y="6165304"/>
            <a:ext cx="1116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Animace</a:t>
            </a:r>
          </a:p>
        </p:txBody>
      </p:sp>
    </p:spTree>
    <p:extLst>
      <p:ext uri="{BB962C8B-B14F-4D97-AF65-F5344CB8AC3E}">
        <p14:creationId xmlns:p14="http://schemas.microsoft.com/office/powerpoint/2010/main" val="470938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067 -0.16412 L 0.11067 0.0858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4.44444E-6 L 0.11068 0.08588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55" y="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9" grpId="0"/>
      <p:bldP spid="39" grpId="1"/>
      <p:bldP spid="4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1919536" y="548680"/>
                <a:ext cx="8280920" cy="7056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Rozklad vektoru síly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 dirty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 dirty="0">
                            <a:latin typeface="Cambria Math"/>
                          </a:rPr>
                          <m:t>𝑭</m:t>
                        </m:r>
                        <m:r>
                          <a:rPr lang="cs-CZ" b="1" i="1" baseline="-25000" dirty="0">
                            <a:latin typeface="Cambria Math"/>
                          </a:rPr>
                          <m:t>𝑺</m:t>
                        </m:r>
                        <m:r>
                          <a:rPr lang="cs-CZ" b="1" i="1" baseline="-25000" dirty="0">
                            <a:latin typeface="Cambria Math"/>
                          </a:rPr>
                          <m:t>𝟏</m:t>
                        </m:r>
                      </m:e>
                    </m:acc>
                  </m:oMath>
                </a14:m>
                <a:r>
                  <a:rPr lang="cs-CZ" b="1" dirty="0"/>
                  <a:t> do dvou směrů S2 a S3, které nejsou na sebe kolmé.</a:t>
                </a:r>
              </a:p>
              <a:p>
                <a:r>
                  <a:rPr lang="cs-CZ" sz="1200" dirty="0"/>
                  <a:t>Pro lepší názornost a představivost budeme dále pracovat s vektorem síly.</a:t>
                </a:r>
                <a:r>
                  <a:rPr lang="cs-CZ" dirty="0"/>
                  <a:t>  </a:t>
                </a:r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9536" y="548680"/>
                <a:ext cx="8280920" cy="705642"/>
              </a:xfrm>
              <a:prstGeom prst="rect">
                <a:avLst/>
              </a:prstGeom>
              <a:blipFill>
                <a:blip r:embed="rId2"/>
                <a:stretch>
                  <a:fillRect l="-6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se šipkou 4"/>
          <p:cNvCxnSpPr/>
          <p:nvPr/>
        </p:nvCxnSpPr>
        <p:spPr>
          <a:xfrm flipV="1">
            <a:off x="4007768" y="3415812"/>
            <a:ext cx="3024336" cy="158417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5303912" y="3691341"/>
                <a:ext cx="324036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</a:rPr>
                            <m:t>𝐹</m:t>
                          </m:r>
                          <m:r>
                            <a:rPr lang="cs-CZ" i="1" baseline="-25000">
                              <a:latin typeface="Cambria Math"/>
                            </a:rPr>
                            <m:t>𝑆</m:t>
                          </m:r>
                          <m:r>
                            <a:rPr lang="cs-CZ" i="1" baseline="-25000">
                              <a:latin typeface="Cambria Math"/>
                            </a:rPr>
                            <m:t>1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3912" y="3691341"/>
                <a:ext cx="324036" cy="402931"/>
              </a:xfrm>
              <a:prstGeom prst="rect">
                <a:avLst/>
              </a:prstGeom>
              <a:blipFill>
                <a:blip r:embed="rId3"/>
                <a:stretch>
                  <a:fillRect r="-3962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ovéPole 12"/>
          <p:cNvSpPr txBox="1"/>
          <p:nvPr/>
        </p:nvSpPr>
        <p:spPr>
          <a:xfrm>
            <a:off x="5028157" y="2300956"/>
            <a:ext cx="422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S3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7295098" y="4929635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S2</a:t>
            </a:r>
          </a:p>
        </p:txBody>
      </p:sp>
      <p:cxnSp>
        <p:nvCxnSpPr>
          <p:cNvPr id="21" name="Přímá spojnice se šipkou 20"/>
          <p:cNvCxnSpPr/>
          <p:nvPr/>
        </p:nvCxnSpPr>
        <p:spPr>
          <a:xfrm flipV="1">
            <a:off x="4007768" y="3338436"/>
            <a:ext cx="855106" cy="1680023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4007769" y="5018458"/>
            <a:ext cx="2167797" cy="55478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4815454" y="5114302"/>
                <a:ext cx="324036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</a:rPr>
                            <m:t>𝐹</m:t>
                          </m:r>
                          <m:r>
                            <a:rPr lang="cs-CZ" i="1" baseline="-25000">
                              <a:latin typeface="Cambria Math"/>
                            </a:rPr>
                            <m:t>𝑆</m:t>
                          </m:r>
                          <m:r>
                            <a:rPr lang="cs-CZ" i="1" baseline="-25000">
                              <a:latin typeface="Cambria Math"/>
                            </a:rPr>
                            <m:t>2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5454" y="5114302"/>
                <a:ext cx="324036" cy="402931"/>
              </a:xfrm>
              <a:prstGeom prst="rect">
                <a:avLst/>
              </a:prstGeom>
              <a:blipFill>
                <a:blip r:embed="rId4"/>
                <a:stretch>
                  <a:fillRect r="-3962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4007768" y="3691341"/>
                <a:ext cx="324036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</a:rPr>
                            <m:t>𝐹</m:t>
                          </m:r>
                          <m:r>
                            <a:rPr lang="cs-CZ" i="1" baseline="-25000">
                              <a:latin typeface="Cambria Math"/>
                            </a:rPr>
                            <m:t>𝑆</m:t>
                          </m:r>
                          <m:r>
                            <a:rPr lang="cs-CZ" i="1" baseline="-25000">
                              <a:latin typeface="Cambria Math"/>
                            </a:rPr>
                            <m:t>3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7768" y="3691341"/>
                <a:ext cx="324036" cy="402931"/>
              </a:xfrm>
              <a:prstGeom prst="rect">
                <a:avLst/>
              </a:prstGeom>
              <a:blipFill>
                <a:blip r:embed="rId5"/>
                <a:stretch>
                  <a:fillRect r="-370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ovéPole 27"/>
          <p:cNvSpPr txBox="1"/>
          <p:nvPr/>
        </p:nvSpPr>
        <p:spPr>
          <a:xfrm>
            <a:off x="8976320" y="2253421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S1</a:t>
            </a:r>
          </a:p>
        </p:txBody>
      </p:sp>
      <p:cxnSp>
        <p:nvCxnSpPr>
          <p:cNvPr id="31" name="Přímá spojnice 30"/>
          <p:cNvCxnSpPr/>
          <p:nvPr/>
        </p:nvCxnSpPr>
        <p:spPr>
          <a:xfrm flipV="1">
            <a:off x="4007768" y="2485622"/>
            <a:ext cx="4824536" cy="25143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 flipV="1">
            <a:off x="4007768" y="2798128"/>
            <a:ext cx="1131722" cy="22203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4007768" y="5018459"/>
            <a:ext cx="3240360" cy="958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 flipV="1">
            <a:off x="6096000" y="2984106"/>
            <a:ext cx="1131722" cy="22203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4848277" y="3360334"/>
            <a:ext cx="3240360" cy="958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1991544" y="1268760"/>
                <a:ext cx="8280920" cy="9905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Jak velké musí být síly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>
                                <a:latin typeface="Cambria Math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>
                                <a:latin typeface="Cambria Math"/>
                              </a:rPr>
                              <m:t>𝑺</m:t>
                            </m:r>
                          </m:sub>
                        </m:sSub>
                        <m:r>
                          <a:rPr lang="cs-CZ" b="1" i="1" baseline="-25000">
                            <a:latin typeface="Cambria Math"/>
                          </a:rPr>
                          <m:t>𝟐</m:t>
                        </m:r>
                      </m:e>
                    </m:acc>
                  </m:oMath>
                </a14:m>
                <a:r>
                  <a:rPr lang="cs-CZ" b="1" dirty="0"/>
                  <a:t>   </a:t>
                </a:r>
                <a:r>
                  <a:rPr lang="cs-CZ" dirty="0"/>
                  <a:t>a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>
                                <a:latin typeface="Cambria Math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>
                                <a:latin typeface="Cambria Math"/>
                              </a:rPr>
                              <m:t>𝑺</m:t>
                            </m:r>
                            <m:r>
                              <a:rPr lang="cs-CZ" b="1" i="1">
                                <a:latin typeface="Cambria Math"/>
                              </a:rPr>
                              <m:t>𝟑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b="1" dirty="0"/>
                  <a:t>  </a:t>
                </a:r>
                <a:r>
                  <a:rPr lang="cs-CZ" dirty="0"/>
                  <a:t>působící na hmotný bod </a:t>
                </a:r>
                <a:r>
                  <a:rPr lang="cs-CZ" b="1" dirty="0"/>
                  <a:t>A </a:t>
                </a:r>
                <a:r>
                  <a:rPr lang="cs-CZ" dirty="0"/>
                  <a:t>v daných směrech </a:t>
                </a:r>
                <a:r>
                  <a:rPr lang="cs-CZ" b="1" dirty="0"/>
                  <a:t>S2</a:t>
                </a:r>
                <a:r>
                  <a:rPr lang="cs-CZ" dirty="0"/>
                  <a:t> a </a:t>
                </a:r>
                <a:r>
                  <a:rPr lang="cs-CZ" b="1" dirty="0"/>
                  <a:t>S3</a:t>
                </a:r>
                <a:r>
                  <a:rPr lang="cs-CZ" dirty="0"/>
                  <a:t>, aby jejich společný účinek nahradil sílu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>
                                <a:latin typeface="Cambria Math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>
                                <a:latin typeface="Cambria Math"/>
                              </a:rPr>
                              <m:t>𝑺</m:t>
                            </m:r>
                            <m:r>
                              <a:rPr lang="cs-CZ" b="1" i="1">
                                <a:latin typeface="Cambria Math"/>
                              </a:rPr>
                              <m:t>𝟏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působící na hmotný bod </a:t>
                </a:r>
                <a:r>
                  <a:rPr lang="cs-CZ" b="1" dirty="0"/>
                  <a:t>A </a:t>
                </a:r>
                <a:r>
                  <a:rPr lang="cs-CZ" dirty="0"/>
                  <a:t>ve směru </a:t>
                </a:r>
                <a:r>
                  <a:rPr lang="cs-CZ" b="1" dirty="0"/>
                  <a:t>S1 </a:t>
                </a:r>
                <a:r>
                  <a:rPr lang="cs-CZ" dirty="0"/>
                  <a:t>co do velikosti i směru působení. </a:t>
                </a:r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1544" y="1268760"/>
                <a:ext cx="8280920" cy="990528"/>
              </a:xfrm>
              <a:prstGeom prst="rect">
                <a:avLst/>
              </a:prstGeom>
              <a:blipFill>
                <a:blip r:embed="rId6"/>
                <a:stretch>
                  <a:fillRect l="-663" b="-858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>
            <a:extLst>
              <a:ext uri="{FF2B5EF4-FFF2-40B4-BE49-F238E27FC236}">
                <a16:creationId xmlns:a16="http://schemas.microsoft.com/office/drawing/2014/main" id="{7063468A-40E7-679D-CF55-A93563E902A0}"/>
              </a:ext>
            </a:extLst>
          </p:cNvPr>
          <p:cNvSpPr txBox="1"/>
          <p:nvPr/>
        </p:nvSpPr>
        <p:spPr>
          <a:xfrm>
            <a:off x="10416480" y="6165304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Animace</a:t>
            </a:r>
          </a:p>
        </p:txBody>
      </p:sp>
    </p:spTree>
    <p:extLst>
      <p:ext uri="{BB962C8B-B14F-4D97-AF65-F5344CB8AC3E}">
        <p14:creationId xmlns:p14="http://schemas.microsoft.com/office/powerpoint/2010/main" val="3883413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24" grpId="0"/>
      <p:bldP spid="25" grpId="0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045608" y="334398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Rozklad vektoru do dvou navzájem kolmých směrů</a:t>
            </a:r>
          </a:p>
          <a:p>
            <a:r>
              <a:rPr lang="cs-CZ" sz="1200" dirty="0"/>
              <a:t>Pro lepší názornost a představivost budeme dále pracovat s vektorem síly.</a:t>
            </a:r>
            <a:r>
              <a:rPr lang="cs-CZ" dirty="0"/>
              <a:t>  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 flipV="1">
            <a:off x="4151784" y="3064441"/>
            <a:ext cx="3096344" cy="168450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4201121" y="4748945"/>
            <a:ext cx="4968552" cy="36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9212979" y="462221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S2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3979042" y="4806880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8832304" y="198884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1991544" y="980729"/>
                <a:ext cx="4608512" cy="15445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Situace:</a:t>
                </a:r>
              </a:p>
              <a:p>
                <a:r>
                  <a:rPr lang="cs-CZ" dirty="0"/>
                  <a:t>Na hmotný bod A působí síla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>
                                <a:latin typeface="Cambria Math"/>
                              </a:rPr>
                              <m:t>𝑆</m:t>
                            </m:r>
                            <m:r>
                              <a:rPr lang="cs-CZ" b="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dirty="0"/>
                  <a:t> ve směru S1. </a:t>
                </a:r>
              </a:p>
              <a:p>
                <a:r>
                  <a:rPr lang="cs-CZ" dirty="0"/>
                  <a:t>Jak velké sily musí být síly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>
                                <a:latin typeface="Cambria Math"/>
                              </a:rPr>
                              <m:t>𝑆</m:t>
                            </m:r>
                            <m:r>
                              <a:rPr lang="cs-CZ" b="0" i="1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dirty="0"/>
                  <a:t> a          působí na hmotný bod A v navzájem kolmých směrech S2 a S3? </a:t>
                </a:r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1544" y="980729"/>
                <a:ext cx="4608512" cy="1544525"/>
              </a:xfrm>
              <a:prstGeom prst="rect">
                <a:avLst/>
              </a:prstGeom>
              <a:blipFill>
                <a:blip r:embed="rId2"/>
                <a:stretch>
                  <a:fillRect l="-1190" t="-2372" r="-265" b="-55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Přímá spojnice 21"/>
          <p:cNvCxnSpPr/>
          <p:nvPr/>
        </p:nvCxnSpPr>
        <p:spPr>
          <a:xfrm>
            <a:off x="7248128" y="3064440"/>
            <a:ext cx="0" cy="1692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>
            <a:off x="4161072" y="4748945"/>
            <a:ext cx="3087057" cy="0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4170358" y="3064440"/>
            <a:ext cx="307777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se šipkou 35"/>
          <p:cNvCxnSpPr/>
          <p:nvPr/>
        </p:nvCxnSpPr>
        <p:spPr>
          <a:xfrm flipV="1">
            <a:off x="4151784" y="3064440"/>
            <a:ext cx="18574" cy="1692000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>
            <a:cxnSpLocks/>
          </p:cNvCxnSpPr>
          <p:nvPr/>
        </p:nvCxnSpPr>
        <p:spPr>
          <a:xfrm flipV="1">
            <a:off x="4161071" y="2274850"/>
            <a:ext cx="4544314" cy="24740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 flipH="1">
            <a:off x="4156952" y="2712169"/>
            <a:ext cx="13407" cy="20367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ovéPole 38"/>
          <p:cNvSpPr txBox="1"/>
          <p:nvPr/>
        </p:nvSpPr>
        <p:spPr>
          <a:xfrm>
            <a:off x="4002807" y="229960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ovéPole 44"/>
              <p:cNvSpPr txBox="1"/>
              <p:nvPr/>
            </p:nvSpPr>
            <p:spPr>
              <a:xfrm>
                <a:off x="1961316" y="5229201"/>
                <a:ext cx="8352928" cy="15304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/>
                  <a:t>Velikost síly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i="1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cs-CZ" sz="1600" i="1">
                                <a:latin typeface="Cambria Math"/>
                              </a:rPr>
                              <m:t>𝑆</m:t>
                            </m:r>
                            <m:r>
                              <a:rPr lang="cs-CZ" sz="1600" i="1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e>
                    </m:acc>
                    <m:r>
                      <a:rPr lang="cs-CZ" sz="1600">
                        <a:latin typeface="Cambria Math"/>
                      </a:rPr>
                      <m:t> </m:t>
                    </m:r>
                  </m:oMath>
                </a14:m>
                <a:r>
                  <a:rPr lang="cs-CZ" sz="1600" dirty="0"/>
                  <a:t>ve směru S2 je dána kolmým průmětem velikosti síly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i="1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cs-CZ" sz="1600" i="1">
                                <a:latin typeface="Cambria Math"/>
                              </a:rPr>
                              <m:t>𝑆</m:t>
                            </m:r>
                            <m:r>
                              <a:rPr lang="cs-CZ" sz="16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sz="1600" dirty="0"/>
                  <a:t> do směru S2.</a:t>
                </a:r>
              </a:p>
              <a:p>
                <a:r>
                  <a:rPr lang="cs-CZ" sz="1600" dirty="0"/>
                  <a:t>Velikost síly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i="1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cs-CZ" sz="1600" i="1">
                                <a:latin typeface="Cambria Math"/>
                              </a:rPr>
                              <m:t>𝑆</m:t>
                            </m:r>
                            <m:r>
                              <a:rPr lang="cs-CZ" sz="1600" i="1"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e>
                    </m:acc>
                    <m:r>
                      <a:rPr lang="cs-CZ" sz="1600">
                        <a:latin typeface="Cambria Math"/>
                      </a:rPr>
                      <m:t> </m:t>
                    </m:r>
                  </m:oMath>
                </a14:m>
                <a:r>
                  <a:rPr lang="cs-CZ" sz="1600" dirty="0"/>
                  <a:t>ve směru S3 je dána kolmým průmětem velikosti síly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i="1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cs-CZ" sz="1600" i="1">
                                <a:latin typeface="Cambria Math"/>
                              </a:rPr>
                              <m:t>𝑆</m:t>
                            </m:r>
                            <m:r>
                              <a:rPr lang="cs-CZ" sz="16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sz="1600" dirty="0"/>
                  <a:t> do směru S3.</a:t>
                </a:r>
              </a:p>
              <a:p>
                <a:r>
                  <a:rPr lang="cs-CZ" sz="1600" dirty="0">
                    <a:solidFill>
                      <a:schemeClr val="accent2"/>
                    </a:solidFill>
                  </a:rPr>
                  <a:t>Společné působení sil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600" i="1" dirty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600" b="0" i="1" dirty="0">
                            <a:solidFill>
                              <a:schemeClr val="accent2"/>
                            </a:solidFill>
                            <a:latin typeface="Cambria Math"/>
                          </a:rPr>
                          <m:t>𝐹</m:t>
                        </m:r>
                        <m:r>
                          <a:rPr lang="cs-CZ" sz="1600" b="0" i="1" baseline="-25000" dirty="0">
                            <a:solidFill>
                              <a:schemeClr val="accent2"/>
                            </a:solidFill>
                            <a:latin typeface="Cambria Math"/>
                          </a:rPr>
                          <m:t>𝑆</m:t>
                        </m:r>
                        <m:r>
                          <a:rPr lang="cs-CZ" sz="1600" b="0" i="1" baseline="-25000" dirty="0">
                            <a:solidFill>
                              <a:schemeClr val="accent2"/>
                            </a:solidFill>
                            <a:latin typeface="Cambria Math"/>
                          </a:rPr>
                          <m:t>2</m:t>
                        </m:r>
                      </m:e>
                    </m:acc>
                  </m:oMath>
                </a14:m>
                <a:r>
                  <a:rPr lang="cs-CZ" sz="1600" dirty="0">
                    <a:solidFill>
                      <a:schemeClr val="accent2"/>
                    </a:solidFill>
                  </a:rPr>
                  <a:t> a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600" i="1" dirty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600" b="0" i="1" dirty="0">
                            <a:solidFill>
                              <a:schemeClr val="accent2"/>
                            </a:solidFill>
                            <a:latin typeface="Cambria Math"/>
                          </a:rPr>
                          <m:t>𝐹</m:t>
                        </m:r>
                        <m:r>
                          <a:rPr lang="cs-CZ" sz="1600" b="0" i="1" baseline="-25000" dirty="0">
                            <a:solidFill>
                              <a:schemeClr val="accent2"/>
                            </a:solidFill>
                            <a:latin typeface="Cambria Math"/>
                          </a:rPr>
                          <m:t>𝑆</m:t>
                        </m:r>
                        <m:r>
                          <a:rPr lang="cs-CZ" sz="1600" b="0" i="1" baseline="-25000" dirty="0">
                            <a:solidFill>
                              <a:schemeClr val="accent2"/>
                            </a:solidFill>
                            <a:latin typeface="Cambria Math"/>
                          </a:rPr>
                          <m:t>3</m:t>
                        </m:r>
                      </m:e>
                    </m:acc>
                  </m:oMath>
                </a14:m>
                <a:r>
                  <a:rPr lang="cs-CZ" sz="1600" dirty="0">
                    <a:solidFill>
                      <a:schemeClr val="accent2"/>
                    </a:solidFill>
                  </a:rPr>
                  <a:t> na hmotný bod A ve směrech S2 a S3 nahrazuje působení síly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600" i="1" dirty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600" b="0" i="1" dirty="0">
                            <a:solidFill>
                              <a:schemeClr val="accent2"/>
                            </a:solidFill>
                            <a:latin typeface="Cambria Math"/>
                          </a:rPr>
                          <m:t>𝐹</m:t>
                        </m:r>
                        <m:r>
                          <a:rPr lang="cs-CZ" sz="1600" b="0" i="1" baseline="-25000" dirty="0">
                            <a:solidFill>
                              <a:schemeClr val="accent2"/>
                            </a:solidFill>
                            <a:latin typeface="Cambria Math"/>
                          </a:rPr>
                          <m:t>𝑆</m:t>
                        </m:r>
                        <m:r>
                          <a:rPr lang="cs-CZ" sz="1600" b="0" i="1" baseline="-25000" dirty="0">
                            <a:solidFill>
                              <a:schemeClr val="accent2"/>
                            </a:solidFill>
                            <a:latin typeface="Cambria Math"/>
                          </a:rPr>
                          <m:t>1</m:t>
                        </m:r>
                      </m:e>
                    </m:acc>
                  </m:oMath>
                </a14:m>
                <a:r>
                  <a:rPr lang="cs-CZ" sz="1600" baseline="-25000" dirty="0">
                    <a:solidFill>
                      <a:schemeClr val="accent2"/>
                    </a:solidFill>
                  </a:rPr>
                  <a:t> </a:t>
                </a:r>
                <a:r>
                  <a:rPr lang="cs-CZ" sz="1600" dirty="0">
                    <a:solidFill>
                      <a:schemeClr val="accent2"/>
                    </a:solidFill>
                  </a:rPr>
                  <a:t>na hmotný bod A ve směru S1. 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i="1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>
                                  <a:solidFill>
                                    <a:schemeClr val="accent2"/>
                                  </a:solidFill>
                                  <a:latin typeface="Cambria Math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>
                                  <a:solidFill>
                                    <a:schemeClr val="accent2"/>
                                  </a:solidFill>
                                  <a:latin typeface="Cambria Math"/>
                                </a:rPr>
                                <m:t>𝑆</m:t>
                              </m:r>
                              <m:r>
                                <a:rPr lang="cs-CZ" b="0" i="1">
                                  <a:solidFill>
                                    <a:schemeClr val="accent2"/>
                                  </a:solidFill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  <m:r>
                        <a:rPr lang="cs-CZ" b="0" i="1">
                          <a:solidFill>
                            <a:schemeClr val="accent2"/>
                          </a:solidFill>
                          <a:latin typeface="Cambria Math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cs-CZ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i="1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>
                                  <a:solidFill>
                                    <a:schemeClr val="accent2"/>
                                  </a:solidFill>
                                  <a:latin typeface="Cambria Math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>
                                  <a:solidFill>
                                    <a:schemeClr val="accent2"/>
                                  </a:solidFill>
                                  <a:latin typeface="Cambria Math"/>
                                </a:rPr>
                                <m:t>𝑆</m:t>
                              </m:r>
                              <m:r>
                                <a:rPr lang="cs-CZ" b="0" i="1">
                                  <a:solidFill>
                                    <a:schemeClr val="accent2"/>
                                  </a:solidFill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e>
                      </m:acc>
                      <m:r>
                        <a:rPr lang="cs-CZ" b="0" i="1">
                          <a:solidFill>
                            <a:schemeClr val="accent2"/>
                          </a:solidFill>
                          <a:latin typeface="Cambria Math"/>
                        </a:rPr>
                        <m:t>+</m:t>
                      </m:r>
                      <m:acc>
                        <m:accPr>
                          <m:chr m:val="⃗"/>
                          <m:ctrlPr>
                            <a:rPr lang="cs-CZ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i="1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>
                                  <a:solidFill>
                                    <a:schemeClr val="accent2"/>
                                  </a:solidFill>
                                  <a:latin typeface="Cambria Math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>
                                  <a:solidFill>
                                    <a:schemeClr val="accent2"/>
                                  </a:solidFill>
                                  <a:latin typeface="Cambria Math"/>
                                </a:rPr>
                                <m:t>𝑆</m:t>
                              </m:r>
                              <m:r>
                                <a:rPr lang="cs-CZ" b="0" i="1">
                                  <a:solidFill>
                                    <a:schemeClr val="accent2"/>
                                  </a:solidFill>
                                  <a:latin typeface="Cambria Math"/>
                                </a:rPr>
                                <m:t>3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cs-CZ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45" name="TextovéPole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1316" y="5229201"/>
                <a:ext cx="8352928" cy="1530419"/>
              </a:xfrm>
              <a:prstGeom prst="rect">
                <a:avLst/>
              </a:prstGeom>
              <a:blipFill>
                <a:blip r:embed="rId3"/>
                <a:stretch>
                  <a:fillRect l="-438" r="-6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Obdélník 48"/>
              <p:cNvSpPr/>
              <p:nvPr/>
            </p:nvSpPr>
            <p:spPr>
              <a:xfrm>
                <a:off x="3429821" y="3718478"/>
                <a:ext cx="547137" cy="4029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𝑆</m:t>
                            </m:r>
                            <m:r>
                              <a:rPr lang="cs-CZ" b="0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b="1" dirty="0">
                    <a:solidFill>
                      <a:prstClr val="black"/>
                    </a:solidFill>
                  </a:rPr>
                  <a:t> </a:t>
                </a:r>
                <a:endParaRPr lang="cs-CZ" dirty="0"/>
              </a:p>
            </p:txBody>
          </p:sp>
        </mc:Choice>
        <mc:Fallback xmlns="">
          <p:sp>
            <p:nvSpPr>
              <p:cNvPr id="49" name="Obdélník 4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9821" y="3718478"/>
                <a:ext cx="547137" cy="40293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Obdélník 49"/>
              <p:cNvSpPr/>
              <p:nvPr/>
            </p:nvSpPr>
            <p:spPr>
              <a:xfrm>
                <a:off x="5015881" y="1585910"/>
                <a:ext cx="547137" cy="4029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𝑆</m:t>
                            </m:r>
                            <m:r>
                              <a:rPr lang="cs-CZ" b="0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b="1" dirty="0">
                    <a:solidFill>
                      <a:prstClr val="black"/>
                    </a:solidFill>
                  </a:rPr>
                  <a:t> </a:t>
                </a:r>
                <a:endParaRPr lang="cs-CZ" dirty="0"/>
              </a:p>
            </p:txBody>
          </p:sp>
        </mc:Choice>
        <mc:Fallback xmlns="">
          <p:sp>
            <p:nvSpPr>
              <p:cNvPr id="50" name="Obdélník 4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5881" y="1585910"/>
                <a:ext cx="547137" cy="4029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Obdélník 50"/>
              <p:cNvSpPr/>
              <p:nvPr/>
            </p:nvSpPr>
            <p:spPr>
              <a:xfrm>
                <a:off x="5404074" y="4783933"/>
                <a:ext cx="547137" cy="4029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>
                                <a:latin typeface="Cambria Math"/>
                              </a:rPr>
                              <m:t>𝑆</m:t>
                            </m:r>
                            <m:r>
                              <a:rPr lang="cs-CZ" b="0" i="1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51" name="Obdélník 5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4074" y="4783933"/>
                <a:ext cx="547137" cy="40293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Obdélník 51"/>
              <p:cNvSpPr/>
              <p:nvPr/>
            </p:nvSpPr>
            <p:spPr>
              <a:xfrm>
                <a:off x="5088650" y="3429001"/>
                <a:ext cx="547137" cy="4029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>
                                <a:latin typeface="Cambria Math"/>
                              </a:rPr>
                              <m:t>𝑆</m:t>
                            </m:r>
                            <m:r>
                              <a:rPr lang="cs-CZ" b="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b="1" dirty="0"/>
                  <a:t> </a:t>
                </a:r>
                <a:endParaRPr lang="cs-CZ" dirty="0"/>
              </a:p>
            </p:txBody>
          </p:sp>
        </mc:Choice>
        <mc:Fallback xmlns="">
          <p:sp>
            <p:nvSpPr>
              <p:cNvPr id="52" name="Obdélník 5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8650" y="3429001"/>
                <a:ext cx="547137" cy="4029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218016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19537" y="332657"/>
            <a:ext cx="36998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Počítání s vektory – vektorový počet</a:t>
            </a:r>
          </a:p>
          <a:p>
            <a:r>
              <a:rPr lang="cs-CZ" b="1" dirty="0"/>
              <a:t>Souřadnice vektoru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2032026" y="1268760"/>
                <a:ext cx="8136904" cy="12357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Počítání s vektory usnadní umístění vektorů do souřadnicového systému. Vektor v souřadnicovém systému s osou </a:t>
                </a:r>
                <a:r>
                  <a:rPr lang="cs-CZ" b="1" dirty="0"/>
                  <a:t>x</a:t>
                </a:r>
                <a:r>
                  <a:rPr lang="cs-CZ" dirty="0"/>
                  <a:t> a </a:t>
                </a:r>
                <a:r>
                  <a:rPr lang="cs-CZ" b="1" dirty="0"/>
                  <a:t>y</a:t>
                </a:r>
                <a:r>
                  <a:rPr lang="cs-CZ" dirty="0"/>
                  <a:t>  (rovina, dvourozměrný prostor) je dán dvěma čísly (dvěma souřadnicemi), například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</a:rPr>
                          <m:t>𝒂</m:t>
                        </m:r>
                      </m:e>
                    </m:acc>
                    <m:r>
                      <a:rPr lang="cs-CZ" b="1" i="1">
                        <a:latin typeface="Cambria Math"/>
                      </a:rPr>
                      <m:t>=(</m:t>
                    </m:r>
                    <m:r>
                      <a:rPr lang="cs-CZ" b="1" i="1">
                        <a:latin typeface="Cambria Math"/>
                      </a:rPr>
                      <m:t>𝒂𝒙</m:t>
                    </m:r>
                    <m:r>
                      <a:rPr lang="cs-CZ" b="1" i="1">
                        <a:latin typeface="Cambria Math"/>
                      </a:rPr>
                      <m:t>, </m:t>
                    </m:r>
                    <m:r>
                      <a:rPr lang="cs-CZ" b="1" i="1">
                        <a:latin typeface="Cambria Math"/>
                      </a:rPr>
                      <m:t>𝒂𝒚</m:t>
                    </m:r>
                    <m:r>
                      <a:rPr lang="cs-CZ" b="1" i="1">
                        <a:latin typeface="Cambria Math"/>
                      </a:rPr>
                      <m:t>)</m:t>
                    </m:r>
                  </m:oMath>
                </a14:m>
                <a:r>
                  <a:rPr lang="cs-CZ" dirty="0"/>
                  <a:t>, kde čísla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𝒂</m:t>
                    </m:r>
                    <m:r>
                      <a:rPr lang="cs-CZ" b="1" i="1" baseline="-25000">
                        <a:latin typeface="Cambria Math"/>
                      </a:rPr>
                      <m:t>𝒙</m:t>
                    </m:r>
                    <m:r>
                      <a:rPr lang="cs-CZ" i="1" baseline="-25000">
                        <a:latin typeface="Cambria Math"/>
                      </a:rPr>
                      <m:t> </m:t>
                    </m:r>
                  </m:oMath>
                </a14:m>
                <a:r>
                  <a:rPr lang="cs-CZ" dirty="0"/>
                  <a:t>a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𝒂</m:t>
                    </m:r>
                    <m:r>
                      <a:rPr lang="cs-CZ" b="1" i="1" baseline="-25000">
                        <a:latin typeface="Cambria Math"/>
                      </a:rPr>
                      <m:t>𝒚</m:t>
                    </m:r>
                  </m:oMath>
                </a14:m>
                <a:r>
                  <a:rPr lang="cs-CZ" dirty="0"/>
                  <a:t> jsou souřadnice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</a:rPr>
                          <m:t>𝒂</m:t>
                        </m:r>
                      </m:e>
                    </m:acc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26" y="1268760"/>
                <a:ext cx="8136904" cy="1235788"/>
              </a:xfrm>
              <a:prstGeom prst="rect">
                <a:avLst/>
              </a:prstGeom>
              <a:blipFill>
                <a:blip r:embed="rId2"/>
                <a:stretch>
                  <a:fillRect l="-599" t="-2463" b="-39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 flipV="1">
            <a:off x="3287688" y="4221088"/>
            <a:ext cx="496855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5619395" y="2636912"/>
            <a:ext cx="0" cy="280831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V="1">
            <a:off x="5951984" y="2996952"/>
            <a:ext cx="1368152" cy="79208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8184232" y="429309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Osa x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4812295" y="242088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Osa y</a:t>
            </a:r>
          </a:p>
        </p:txBody>
      </p:sp>
      <p:cxnSp>
        <p:nvCxnSpPr>
          <p:cNvPr id="13" name="Přímá spojnice 12"/>
          <p:cNvCxnSpPr/>
          <p:nvPr/>
        </p:nvCxnSpPr>
        <p:spPr>
          <a:xfrm>
            <a:off x="5951984" y="3789040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7320136" y="2996952"/>
            <a:ext cx="0" cy="12241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6240016" y="3208330"/>
                <a:ext cx="3960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40016" y="3208330"/>
                <a:ext cx="396044" cy="369332"/>
              </a:xfrm>
              <a:prstGeom prst="rect">
                <a:avLst/>
              </a:prstGeom>
              <a:blipFill>
                <a:blip r:embed="rId3"/>
                <a:stretch>
                  <a:fillRect t="-22951" r="-2769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Přímá spojnice 17"/>
          <p:cNvCxnSpPr/>
          <p:nvPr/>
        </p:nvCxnSpPr>
        <p:spPr>
          <a:xfrm>
            <a:off x="5951984" y="4221088"/>
            <a:ext cx="136815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6384032" y="4303694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𝑎</m:t>
                      </m:r>
                      <m:r>
                        <a:rPr lang="cs-CZ" i="1" baseline="-2500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84032" y="4303694"/>
                <a:ext cx="504056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Přímá spojnice 20"/>
          <p:cNvCxnSpPr/>
          <p:nvPr/>
        </p:nvCxnSpPr>
        <p:spPr>
          <a:xfrm flipH="1">
            <a:off x="5619396" y="3789040"/>
            <a:ext cx="33258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H="1">
            <a:off x="5619396" y="2996952"/>
            <a:ext cx="170074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5619395" y="2996952"/>
            <a:ext cx="0" cy="79208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5058456" y="3215631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𝑎</m:t>
                      </m:r>
                      <m:r>
                        <a:rPr lang="cs-CZ" i="1" baseline="-25000">
                          <a:latin typeface="Cambria Math"/>
                        </a:rPr>
                        <m:t>𝑦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8456" y="3215631"/>
                <a:ext cx="504056" cy="369332"/>
              </a:xfrm>
              <a:prstGeom prst="rect">
                <a:avLst/>
              </a:prstGeom>
              <a:blipFill>
                <a:blip r:embed="rId5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ovéPole 26"/>
          <p:cNvSpPr txBox="1"/>
          <p:nvPr/>
        </p:nvSpPr>
        <p:spPr>
          <a:xfrm>
            <a:off x="5771964" y="4941168"/>
            <a:ext cx="4212468" cy="9233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Souřadnice vektoru jsou velikosti průmětů daného vektoru do os </a:t>
            </a:r>
            <a:r>
              <a:rPr lang="cs-CZ" b="1" dirty="0"/>
              <a:t>x</a:t>
            </a:r>
            <a:r>
              <a:rPr lang="cs-CZ" dirty="0"/>
              <a:t> a </a:t>
            </a:r>
            <a:r>
              <a:rPr lang="cs-CZ" b="1" dirty="0"/>
              <a:t>y</a:t>
            </a:r>
            <a:r>
              <a:rPr lang="cs-CZ" dirty="0"/>
              <a:t>. Souřadnice vektoru jsou čísla (skaláry).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1775520" y="4581129"/>
            <a:ext cx="36004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DŮLEŽITÉ!</a:t>
            </a:r>
          </a:p>
          <a:p>
            <a:r>
              <a:rPr lang="cs-CZ" dirty="0"/>
              <a:t>Vektor zadaný svými souřadnicemi je vektor volný. To znamená, že ho můžeme posouvat na libovolné místo a pokud zachováme směr vektoru (nebudeme jím otáčet), souřadnice vektoru se nezmění.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2DC3C6ED-3522-3C3A-FC1E-951940263137}"/>
              </a:ext>
            </a:extLst>
          </p:cNvPr>
          <p:cNvSpPr txBox="1"/>
          <p:nvPr/>
        </p:nvSpPr>
        <p:spPr>
          <a:xfrm>
            <a:off x="10704512" y="6165304"/>
            <a:ext cx="1039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Animace</a:t>
            </a:r>
          </a:p>
        </p:txBody>
      </p:sp>
    </p:spTree>
    <p:extLst>
      <p:ext uri="{BB962C8B-B14F-4D97-AF65-F5344CB8AC3E}">
        <p14:creationId xmlns:p14="http://schemas.microsoft.com/office/powerpoint/2010/main" val="3372002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6" grpId="0"/>
      <p:bldP spid="27" grpId="0" animBg="1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19537" y="332657"/>
            <a:ext cx="50717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Počítání s vektory – vektorový počet</a:t>
            </a:r>
          </a:p>
          <a:p>
            <a:r>
              <a:rPr lang="cs-CZ" b="1" dirty="0"/>
              <a:t>Souřadnice vektoru, znaménko souřadnice vektoru </a:t>
            </a:r>
          </a:p>
        </p:txBody>
      </p:sp>
      <p:cxnSp>
        <p:nvCxnSpPr>
          <p:cNvPr id="4" name="Přímá spojnice 3"/>
          <p:cNvCxnSpPr/>
          <p:nvPr/>
        </p:nvCxnSpPr>
        <p:spPr>
          <a:xfrm>
            <a:off x="3863752" y="1556792"/>
            <a:ext cx="0" cy="367240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1919536" y="3501007"/>
            <a:ext cx="3672408" cy="12096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5663952" y="3316341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x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575720" y="1339027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y</a:t>
            </a:r>
          </a:p>
        </p:txBody>
      </p:sp>
      <p:cxnSp>
        <p:nvCxnSpPr>
          <p:cNvPr id="10" name="Přímá spojnice se šipkou 9"/>
          <p:cNvCxnSpPr/>
          <p:nvPr/>
        </p:nvCxnSpPr>
        <p:spPr>
          <a:xfrm flipV="1">
            <a:off x="3863752" y="2781008"/>
            <a:ext cx="1080000" cy="720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 flipV="1">
            <a:off x="2804566" y="2781008"/>
            <a:ext cx="1080000" cy="720000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3863752" y="3501008"/>
            <a:ext cx="1080000" cy="720000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H="1">
            <a:off x="2783752" y="3501008"/>
            <a:ext cx="1080000" cy="720000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2804566" y="2781008"/>
            <a:ext cx="0" cy="144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4943752" y="2781008"/>
            <a:ext cx="0" cy="144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2804566" y="2781008"/>
            <a:ext cx="213918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2814973" y="4221008"/>
            <a:ext cx="213918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2643535" y="3501007"/>
            <a:ext cx="15920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cs-CZ" sz="1200" dirty="0"/>
              <a:t>-3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4954159" y="3513103"/>
            <a:ext cx="18002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cs-CZ" sz="1200" dirty="0"/>
              <a:t>3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3710590" y="4221008"/>
            <a:ext cx="132165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cs-CZ" sz="1200" dirty="0"/>
              <a:t>-2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3752744" y="2575187"/>
            <a:ext cx="9001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cs-CZ" sz="12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4115185" y="2861681"/>
                <a:ext cx="28803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4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400" i="1">
                              <a:latin typeface="Cambria Math"/>
                            </a:rPr>
                            <m:t>𝑎</m:t>
                          </m:r>
                        </m:e>
                      </m:acc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5185" y="2861681"/>
                <a:ext cx="288032" cy="307777"/>
              </a:xfrm>
              <a:prstGeom prst="rect">
                <a:avLst/>
              </a:prstGeom>
              <a:blipFill>
                <a:blip r:embed="rId2"/>
                <a:stretch>
                  <a:fillRect t="-11765" r="-1276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3351588" y="2863091"/>
                <a:ext cx="288032" cy="3396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4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400" i="1">
                              <a:latin typeface="Cambria Math"/>
                            </a:rPr>
                            <m:t>𝑏</m:t>
                          </m:r>
                        </m:e>
                      </m:acc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1588" y="2863091"/>
                <a:ext cx="288032" cy="339645"/>
              </a:xfrm>
              <a:prstGeom prst="rect">
                <a:avLst/>
              </a:prstGeom>
              <a:blipFill>
                <a:blip r:embed="rId3"/>
                <a:stretch>
                  <a:fillRect t="-10909" r="-638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3360647" y="3789041"/>
                <a:ext cx="28803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4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400" i="1">
                              <a:latin typeface="Cambria Math"/>
                            </a:rPr>
                            <m:t>𝑐</m:t>
                          </m:r>
                        </m:e>
                      </m:acc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0647" y="3789041"/>
                <a:ext cx="288032" cy="307777"/>
              </a:xfrm>
              <a:prstGeom prst="rect">
                <a:avLst/>
              </a:prstGeom>
              <a:blipFill>
                <a:blip r:embed="rId4"/>
                <a:stretch>
                  <a:fillRect t="-12000" r="-8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3987250" y="3773467"/>
                <a:ext cx="288032" cy="3396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4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400" i="1"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7250" y="3773467"/>
                <a:ext cx="288032" cy="339645"/>
              </a:xfrm>
              <a:prstGeom prst="rect">
                <a:avLst/>
              </a:prstGeom>
              <a:blipFill>
                <a:blip r:embed="rId5"/>
                <a:stretch>
                  <a:fillRect t="-10714" r="-1276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ovéPole 32"/>
          <p:cNvSpPr txBox="1"/>
          <p:nvPr/>
        </p:nvSpPr>
        <p:spPr>
          <a:xfrm>
            <a:off x="6023993" y="1451892"/>
            <a:ext cx="4104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/>
              <a:t>Souřadnice vektoru vypočítáme jako rozdíl mezi koncovým a počátečním bodem vektoru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/>
              <p:cNvSpPr txBox="1"/>
              <p:nvPr/>
            </p:nvSpPr>
            <p:spPr>
              <a:xfrm>
                <a:off x="6023993" y="2137256"/>
                <a:ext cx="4508666" cy="37564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400" b="1" dirty="0">
                    <a:solidFill>
                      <a:srgbClr val="FF0000"/>
                    </a:solidFill>
                  </a:rPr>
                  <a:t>Vektor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𝒂</m:t>
                        </m:r>
                      </m:e>
                    </m:acc>
                  </m:oMath>
                </a14:m>
                <a:endParaRPr lang="cs-CZ" sz="1400" b="1" dirty="0"/>
              </a:p>
              <a:p>
                <a:r>
                  <a:rPr lang="cs-CZ" sz="1400" dirty="0"/>
                  <a:t>Počáteční bod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400" i="1">
                            <a:latin typeface="Cambria Math"/>
                          </a:rPr>
                          <m:t>0.0</m:t>
                        </m:r>
                      </m:e>
                    </m:d>
                  </m:oMath>
                </a14:m>
                <a:r>
                  <a:rPr lang="cs-CZ" sz="1400" dirty="0"/>
                  <a:t> koncový bod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400" i="1">
                            <a:latin typeface="Cambria Math"/>
                          </a:rPr>
                          <m:t>3,2</m:t>
                        </m:r>
                      </m:e>
                    </m:d>
                  </m:oMath>
                </a14:m>
                <a:endParaRPr lang="cs-CZ" sz="1400" dirty="0"/>
              </a:p>
              <a:p>
                <a:r>
                  <a:rPr lang="cs-CZ" sz="1400" dirty="0"/>
                  <a:t>Souřadnice 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400" i="1">
                            <a:latin typeface="Cambria Math"/>
                          </a:rPr>
                          <m:t>𝑎</m:t>
                        </m:r>
                      </m:e>
                    </m:acc>
                  </m:oMath>
                </a14:m>
                <a:r>
                  <a:rPr lang="cs-CZ" sz="1400" dirty="0"/>
                  <a:t> jsou (3-0, 2-0),</a:t>
                </a:r>
                <a14:m>
                  <m:oMath xmlns:m="http://schemas.openxmlformats.org/officeDocument/2006/math">
                    <m:r>
                      <a:rPr lang="cs-CZ" sz="1400">
                        <a:latin typeface="Cambria Math"/>
                      </a:rPr>
                      <m:t>       </m:t>
                    </m:r>
                    <m:acc>
                      <m:accPr>
                        <m:chr m:val="⃗"/>
                        <m:ctrlPr>
                          <a:rPr lang="cs-CZ" sz="1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𝒂</m:t>
                        </m:r>
                      </m:e>
                    </m:acc>
                    <m:d>
                      <m:dPr>
                        <m:ctrlPr>
                          <a:rPr lang="cs-CZ" sz="1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cs-CZ" sz="1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,</m:t>
                        </m:r>
                        <m:r>
                          <a:rPr lang="cs-CZ" sz="1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e>
                    </m:d>
                  </m:oMath>
                </a14:m>
                <a:endParaRPr lang="cs-CZ" sz="1400" b="1" dirty="0"/>
              </a:p>
              <a:p>
                <a:endParaRPr lang="cs-CZ" sz="1400" b="1" dirty="0"/>
              </a:p>
              <a:p>
                <a:r>
                  <a:rPr lang="cs-CZ" sz="1400" b="1" dirty="0">
                    <a:solidFill>
                      <a:srgbClr val="00B050"/>
                    </a:solidFill>
                  </a:rPr>
                  <a:t>Vektor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400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400" b="1" i="1">
                            <a:solidFill>
                              <a:srgbClr val="00B050"/>
                            </a:solidFill>
                            <a:latin typeface="Cambria Math"/>
                          </a:rPr>
                          <m:t>𝒃</m:t>
                        </m:r>
                      </m:e>
                    </m:acc>
                  </m:oMath>
                </a14:m>
                <a:endParaRPr lang="cs-CZ" sz="1400" b="1" dirty="0">
                  <a:solidFill>
                    <a:srgbClr val="00B050"/>
                  </a:solidFill>
                </a:endParaRPr>
              </a:p>
              <a:p>
                <a:r>
                  <a:rPr lang="cs-CZ" sz="1400" dirty="0"/>
                  <a:t>Počáteční bod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400" i="1">
                            <a:latin typeface="Cambria Math"/>
                          </a:rPr>
                          <m:t>0.0</m:t>
                        </m:r>
                      </m:e>
                    </m:d>
                  </m:oMath>
                </a14:m>
                <a:r>
                  <a:rPr lang="cs-CZ" sz="1400" dirty="0"/>
                  <a:t> koncový bod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400" i="1">
                            <a:latin typeface="Cambria Math"/>
                          </a:rPr>
                          <m:t>−3,2</m:t>
                        </m:r>
                      </m:e>
                    </m:d>
                  </m:oMath>
                </a14:m>
                <a:endParaRPr lang="cs-CZ" sz="1400" dirty="0"/>
              </a:p>
              <a:p>
                <a:r>
                  <a:rPr lang="cs-CZ" sz="1400" dirty="0"/>
                  <a:t>Souřadnice 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400" i="1">
                            <a:latin typeface="Cambria Math"/>
                          </a:rPr>
                          <m:t>𝑏</m:t>
                        </m:r>
                      </m:e>
                    </m:acc>
                  </m:oMath>
                </a14:m>
                <a:r>
                  <a:rPr lang="cs-CZ" sz="1400" dirty="0"/>
                  <a:t> jsou (-3-0, 2-0),</a:t>
                </a:r>
                <a14:m>
                  <m:oMath xmlns:m="http://schemas.openxmlformats.org/officeDocument/2006/math">
                    <m:r>
                      <a:rPr lang="cs-CZ" sz="1400">
                        <a:latin typeface="Cambria Math"/>
                      </a:rPr>
                      <m:t>       </m:t>
                    </m:r>
                    <m:acc>
                      <m:accPr>
                        <m:chr m:val="⃗"/>
                        <m:ctrlPr>
                          <a:rPr lang="cs-CZ" sz="1400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400" b="1" i="1">
                            <a:solidFill>
                              <a:srgbClr val="00B050"/>
                            </a:solidFill>
                            <a:latin typeface="Cambria Math"/>
                          </a:rPr>
                          <m:t>𝒃</m:t>
                        </m:r>
                      </m:e>
                    </m:acc>
                    <m:d>
                      <m:dPr>
                        <m:ctrlPr>
                          <a:rPr lang="cs-CZ" sz="1400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400" b="1" i="1">
                            <a:solidFill>
                              <a:srgbClr val="00B050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1400" b="1" i="1">
                            <a:solidFill>
                              <a:srgbClr val="00B050"/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cs-CZ" sz="1400" b="1" i="1">
                            <a:solidFill>
                              <a:srgbClr val="00B050"/>
                            </a:solidFill>
                            <a:latin typeface="Cambria Math"/>
                          </a:rPr>
                          <m:t>,</m:t>
                        </m:r>
                        <m:r>
                          <a:rPr lang="cs-CZ" sz="1400" b="1" i="1">
                            <a:solidFill>
                              <a:srgbClr val="00B050"/>
                            </a:solidFill>
                            <a:latin typeface="Cambria Math"/>
                          </a:rPr>
                          <m:t>𝟐</m:t>
                        </m:r>
                      </m:e>
                    </m:d>
                  </m:oMath>
                </a14:m>
                <a:endParaRPr lang="cs-CZ" sz="1400" b="1" dirty="0"/>
              </a:p>
              <a:p>
                <a:endParaRPr lang="cs-CZ" sz="1400" b="1" dirty="0">
                  <a:solidFill>
                    <a:srgbClr val="00B050"/>
                  </a:solidFill>
                </a:endParaRPr>
              </a:p>
              <a:p>
                <a:r>
                  <a:rPr lang="cs-CZ" sz="1400" b="1" dirty="0">
                    <a:solidFill>
                      <a:schemeClr val="tx2">
                        <a:lumMod val="60000"/>
                        <a:lumOff val="40000"/>
                      </a:schemeClr>
                    </a:solidFill>
                  </a:rPr>
                  <a:t>Vektor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400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400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𝒄</m:t>
                        </m:r>
                      </m:e>
                    </m:acc>
                  </m:oMath>
                </a14:m>
                <a:endParaRPr lang="cs-CZ" sz="1400" b="1" dirty="0">
                  <a:solidFill>
                    <a:srgbClr val="00B050"/>
                  </a:solidFill>
                </a:endParaRPr>
              </a:p>
              <a:p>
                <a:r>
                  <a:rPr lang="cs-CZ" sz="1400" dirty="0"/>
                  <a:t>Počáteční bod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400" i="1">
                            <a:latin typeface="Cambria Math"/>
                          </a:rPr>
                          <m:t>0.0</m:t>
                        </m:r>
                      </m:e>
                    </m:d>
                  </m:oMath>
                </a14:m>
                <a:r>
                  <a:rPr lang="cs-CZ" sz="1400" dirty="0"/>
                  <a:t> koncový bod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400" i="1">
                            <a:latin typeface="Cambria Math"/>
                          </a:rPr>
                          <m:t>−3,−2</m:t>
                        </m:r>
                      </m:e>
                    </m:d>
                  </m:oMath>
                </a14:m>
                <a:endParaRPr lang="cs-CZ" sz="1400" dirty="0"/>
              </a:p>
              <a:p>
                <a:r>
                  <a:rPr lang="cs-CZ" sz="1400" dirty="0"/>
                  <a:t>Souřadnice 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400" i="1">
                            <a:latin typeface="Cambria Math"/>
                          </a:rPr>
                          <m:t>𝑐</m:t>
                        </m:r>
                      </m:e>
                    </m:acc>
                  </m:oMath>
                </a14:m>
                <a:r>
                  <a:rPr lang="cs-CZ" sz="1400" dirty="0"/>
                  <a:t> jsou (-3-0, -2-0),</a:t>
                </a:r>
                <a14:m>
                  <m:oMath xmlns:m="http://schemas.openxmlformats.org/officeDocument/2006/math">
                    <m:r>
                      <a:rPr lang="cs-CZ" sz="1400">
                        <a:latin typeface="Cambria Math"/>
                      </a:rPr>
                      <m:t>       </m:t>
                    </m:r>
                    <m:acc>
                      <m:accPr>
                        <m:chr m:val="⃗"/>
                        <m:ctrlPr>
                          <a:rPr lang="cs-CZ" sz="1400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400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𝒄</m:t>
                        </m:r>
                      </m:e>
                    </m:acc>
                    <m:d>
                      <m:dPr>
                        <m:ctrlPr>
                          <a:rPr lang="cs-CZ" sz="1400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400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1400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cs-CZ" sz="1400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,−</m:t>
                        </m:r>
                        <m:r>
                          <a:rPr lang="cs-CZ" sz="1400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</m:e>
                    </m:d>
                  </m:oMath>
                </a14:m>
                <a:endParaRPr lang="cs-CZ" sz="1400" b="1" dirty="0"/>
              </a:p>
              <a:p>
                <a:endParaRPr lang="cs-CZ" sz="1400" b="1" dirty="0">
                  <a:solidFill>
                    <a:srgbClr val="00B050"/>
                  </a:solidFill>
                </a:endParaRPr>
              </a:p>
              <a:p>
                <a:r>
                  <a:rPr lang="cs-CZ" sz="1400" b="1" dirty="0">
                    <a:solidFill>
                      <a:schemeClr val="accent6">
                        <a:lumMod val="75000"/>
                      </a:schemeClr>
                    </a:solidFill>
                  </a:rPr>
                  <a:t>Vektor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4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4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𝒅</m:t>
                        </m:r>
                      </m:e>
                    </m:acc>
                  </m:oMath>
                </a14:m>
                <a:endParaRPr lang="cs-CZ" sz="1400" b="1" dirty="0">
                  <a:solidFill>
                    <a:schemeClr val="accent6">
                      <a:lumMod val="75000"/>
                    </a:schemeClr>
                  </a:solidFill>
                </a:endParaRPr>
              </a:p>
              <a:p>
                <a:r>
                  <a:rPr lang="cs-CZ" sz="1400" dirty="0"/>
                  <a:t>Počáteční bod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400" i="1">
                            <a:latin typeface="Cambria Math"/>
                          </a:rPr>
                          <m:t>0.0</m:t>
                        </m:r>
                      </m:e>
                    </m:d>
                  </m:oMath>
                </a14:m>
                <a:r>
                  <a:rPr lang="cs-CZ" sz="1400" dirty="0"/>
                  <a:t> koncový bod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400" i="1">
                            <a:latin typeface="Cambria Math"/>
                          </a:rPr>
                          <m:t>3,−2</m:t>
                        </m:r>
                      </m:e>
                    </m:d>
                  </m:oMath>
                </a14:m>
                <a:endParaRPr lang="cs-CZ" sz="1400" dirty="0"/>
              </a:p>
              <a:p>
                <a:r>
                  <a:rPr lang="cs-CZ" sz="1400" dirty="0"/>
                  <a:t>Souřadnice 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400" i="1">
                            <a:latin typeface="Cambria Math"/>
                          </a:rPr>
                          <m:t>𝑑</m:t>
                        </m:r>
                      </m:e>
                    </m:acc>
                  </m:oMath>
                </a14:m>
                <a:r>
                  <a:rPr lang="cs-CZ" sz="1400" dirty="0"/>
                  <a:t> jsou (3-0, -2-0),</a:t>
                </a:r>
                <a14:m>
                  <m:oMath xmlns:m="http://schemas.openxmlformats.org/officeDocument/2006/math">
                    <m:r>
                      <a:rPr lang="cs-CZ" sz="1400">
                        <a:latin typeface="Cambria Math"/>
                      </a:rPr>
                      <m:t>       </m:t>
                    </m:r>
                    <m:acc>
                      <m:accPr>
                        <m:chr m:val="⃗"/>
                        <m:ctrlPr>
                          <a:rPr lang="cs-CZ" sz="14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4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𝒅</m:t>
                        </m:r>
                      </m:e>
                    </m:acc>
                    <m:d>
                      <m:dPr>
                        <m:ctrlPr>
                          <a:rPr lang="cs-CZ" sz="14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4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cs-CZ" sz="14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,−</m:t>
                        </m:r>
                        <m:r>
                          <a:rPr lang="cs-CZ" sz="14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</m:e>
                    </m:d>
                  </m:oMath>
                </a14:m>
                <a:endParaRPr lang="cs-CZ" sz="1400" b="1" dirty="0"/>
              </a:p>
              <a:p>
                <a:endParaRPr lang="cs-CZ" sz="14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3993" y="2137256"/>
                <a:ext cx="4508666" cy="3756413"/>
              </a:xfrm>
              <a:prstGeom prst="rect">
                <a:avLst/>
              </a:prstGeom>
              <a:blipFill>
                <a:blip r:embed="rId6"/>
                <a:stretch>
                  <a:fillRect l="-405" t="-3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070047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19537" y="332657"/>
            <a:ext cx="61517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Počítání s vektory – vektorový počet</a:t>
            </a:r>
          </a:p>
          <a:p>
            <a:r>
              <a:rPr lang="cs-CZ" b="1" dirty="0"/>
              <a:t>Souřadnice vektoru zadaného počátečním a koncovým bodem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032026" y="916220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Je-li vektor zadán počátečním a koncovým bodem, je tedy pevně vázán na dané umístění, jedná se o vektor vázaný. Zda můžeme vektor volně posouvat (bez otáčení) je dáno charakterem vektorové veličiny, kterou vektor znázorňuje. </a:t>
            </a:r>
          </a:p>
        </p:txBody>
      </p:sp>
      <p:cxnSp>
        <p:nvCxnSpPr>
          <p:cNvPr id="5" name="Přímá spojnice 4"/>
          <p:cNvCxnSpPr/>
          <p:nvPr/>
        </p:nvCxnSpPr>
        <p:spPr>
          <a:xfrm>
            <a:off x="4347338" y="3913904"/>
            <a:ext cx="326083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4971323" y="1969688"/>
            <a:ext cx="0" cy="252028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V="1">
            <a:off x="5303912" y="2337396"/>
            <a:ext cx="1944216" cy="11444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752184" y="3985912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Osa x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4114059" y="184482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Osa y</a:t>
            </a:r>
          </a:p>
        </p:txBody>
      </p:sp>
      <p:cxnSp>
        <p:nvCxnSpPr>
          <p:cNvPr id="13" name="Přímá spojnice 12"/>
          <p:cNvCxnSpPr/>
          <p:nvPr/>
        </p:nvCxnSpPr>
        <p:spPr>
          <a:xfrm>
            <a:off x="5303912" y="3481856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7238105" y="2337396"/>
            <a:ext cx="2466" cy="15647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>
            <a:endCxn id="24" idx="0"/>
          </p:cNvCxnSpPr>
          <p:nvPr/>
        </p:nvCxnSpPr>
        <p:spPr>
          <a:xfrm>
            <a:off x="5303912" y="3902184"/>
            <a:ext cx="194421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 flipH="1">
            <a:off x="4971324" y="3481856"/>
            <a:ext cx="33258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H="1">
            <a:off x="4970105" y="2337285"/>
            <a:ext cx="2268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4970538" y="2345972"/>
            <a:ext cx="0" cy="113475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ovéPole 3"/>
          <p:cNvSpPr txBox="1"/>
          <p:nvPr/>
        </p:nvSpPr>
        <p:spPr>
          <a:xfrm>
            <a:off x="5253990" y="3409848"/>
            <a:ext cx="9140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C(</a:t>
            </a:r>
            <a:r>
              <a:rPr lang="cs-CZ" dirty="0" err="1"/>
              <a:t>c</a:t>
            </a:r>
            <a:r>
              <a:rPr lang="cs-CZ" baseline="-25000" dirty="0" err="1"/>
              <a:t>x</a:t>
            </a:r>
            <a:r>
              <a:rPr lang="cs-CZ" dirty="0"/>
              <a:t>, </a:t>
            </a:r>
            <a:r>
              <a:rPr lang="cs-CZ" dirty="0" err="1"/>
              <a:t>c</a:t>
            </a:r>
            <a:r>
              <a:rPr lang="cs-CZ" baseline="-25000" dirty="0" err="1"/>
              <a:t>y</a:t>
            </a:r>
            <a:r>
              <a:rPr lang="cs-CZ" dirty="0"/>
              <a:t>)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7260010" y="2113704"/>
            <a:ext cx="9962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D(</a:t>
            </a:r>
            <a:r>
              <a:rPr lang="cs-CZ" dirty="0" err="1"/>
              <a:t>d</a:t>
            </a:r>
            <a:r>
              <a:rPr lang="cs-CZ" baseline="-25000" dirty="0" err="1"/>
              <a:t>x</a:t>
            </a:r>
            <a:r>
              <a:rPr lang="cs-CZ" dirty="0"/>
              <a:t>, </a:t>
            </a:r>
            <a:r>
              <a:rPr lang="cs-CZ" dirty="0" err="1"/>
              <a:t>d</a:t>
            </a:r>
            <a:r>
              <a:rPr lang="cs-CZ" baseline="-25000" dirty="0" err="1"/>
              <a:t>y</a:t>
            </a:r>
            <a:r>
              <a:rPr lang="cs-CZ" dirty="0"/>
              <a:t>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5528041" y="2545753"/>
                <a:ext cx="576064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</a:rPr>
                            <m:t>𝐶𝐷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8041" y="2545753"/>
                <a:ext cx="576064" cy="402931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/>
          <p:cNvSpPr txBox="1"/>
          <p:nvPr/>
        </p:nvSpPr>
        <p:spPr>
          <a:xfrm>
            <a:off x="5126086" y="3925456"/>
            <a:ext cx="3692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c</a:t>
            </a:r>
            <a:r>
              <a:rPr lang="cs-CZ" baseline="-25000" dirty="0" err="1"/>
              <a:t>x</a:t>
            </a:r>
            <a:endParaRPr lang="cs-CZ" baseline="-25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7032104" y="392284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d</a:t>
            </a:r>
            <a:r>
              <a:rPr lang="cs-CZ" baseline="-25000" dirty="0" err="1"/>
              <a:t>x</a:t>
            </a:r>
            <a:endParaRPr lang="cs-CZ" baseline="-250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4560268" y="3296060"/>
            <a:ext cx="3692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c</a:t>
            </a:r>
            <a:r>
              <a:rPr lang="cs-CZ" baseline="-25000" dirty="0" err="1"/>
              <a:t>y</a:t>
            </a:r>
            <a:endParaRPr lang="cs-CZ" baseline="-250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4525217" y="216130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d</a:t>
            </a:r>
            <a:r>
              <a:rPr lang="cs-CZ" baseline="-25000" dirty="0" err="1"/>
              <a:t>y</a:t>
            </a:r>
            <a:endParaRPr lang="cs-CZ" baseline="-25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/>
              <p:cNvSpPr txBox="1"/>
              <p:nvPr/>
            </p:nvSpPr>
            <p:spPr>
              <a:xfrm>
                <a:off x="2839877" y="4509120"/>
                <a:ext cx="6512246" cy="10297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Souřadnici </a:t>
                </a:r>
                <a:r>
                  <a:rPr lang="cs-CZ" b="1" dirty="0"/>
                  <a:t>x</a:t>
                </a:r>
                <a:r>
                  <a:rPr lang="cs-CZ" dirty="0"/>
                  <a:t>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𝐶𝐷</m:t>
                        </m:r>
                      </m:e>
                    </m:acc>
                  </m:oMath>
                </a14:m>
                <a:r>
                  <a:rPr lang="cs-CZ" dirty="0"/>
                  <a:t> (tj. průmět do osy x) vypočteme </a:t>
                </a:r>
                <a:r>
                  <a:rPr lang="cs-CZ" b="1" dirty="0"/>
                  <a:t>x = </a:t>
                </a:r>
                <a:r>
                  <a:rPr lang="cs-CZ" b="1" dirty="0" err="1"/>
                  <a:t>d</a:t>
                </a:r>
                <a:r>
                  <a:rPr lang="cs-CZ" b="1" baseline="-25000" dirty="0" err="1"/>
                  <a:t>x</a:t>
                </a:r>
                <a:r>
                  <a:rPr lang="cs-CZ" b="1" dirty="0"/>
                  <a:t> – </a:t>
                </a:r>
                <a:r>
                  <a:rPr lang="cs-CZ" b="1" dirty="0" err="1"/>
                  <a:t>c</a:t>
                </a:r>
                <a:r>
                  <a:rPr lang="cs-CZ" b="1" baseline="-25000" dirty="0" err="1"/>
                  <a:t>x</a:t>
                </a:r>
                <a:endParaRPr lang="cs-CZ" b="1" baseline="-25000" dirty="0"/>
              </a:p>
              <a:p>
                <a:r>
                  <a:rPr lang="cs-CZ" dirty="0"/>
                  <a:t>Souřadnici </a:t>
                </a:r>
                <a:r>
                  <a:rPr lang="cs-CZ" b="1" dirty="0"/>
                  <a:t>y</a:t>
                </a:r>
                <a:r>
                  <a:rPr lang="cs-CZ" dirty="0"/>
                  <a:t>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𝐶𝐷</m:t>
                        </m:r>
                      </m:e>
                    </m:acc>
                  </m:oMath>
                </a14:m>
                <a:r>
                  <a:rPr lang="cs-CZ" dirty="0"/>
                  <a:t> (tj. průmět do osy y) vypočteme </a:t>
                </a:r>
                <a:r>
                  <a:rPr lang="cs-CZ" b="1" dirty="0"/>
                  <a:t>y = </a:t>
                </a:r>
                <a:r>
                  <a:rPr lang="cs-CZ" b="1" dirty="0" err="1"/>
                  <a:t>d</a:t>
                </a:r>
                <a:r>
                  <a:rPr lang="cs-CZ" b="1" baseline="-25000" dirty="0" err="1"/>
                  <a:t>y</a:t>
                </a:r>
                <a:r>
                  <a:rPr lang="cs-CZ" b="1" dirty="0"/>
                  <a:t> - </a:t>
                </a:r>
                <a:r>
                  <a:rPr lang="cs-CZ" b="1" dirty="0" err="1"/>
                  <a:t>c</a:t>
                </a:r>
                <a:r>
                  <a:rPr lang="cs-CZ" b="1" baseline="-25000" dirty="0" err="1"/>
                  <a:t>y</a:t>
                </a:r>
                <a:endParaRPr lang="cs-CZ" b="1" baseline="-25000" dirty="0"/>
              </a:p>
              <a:p>
                <a:r>
                  <a:rPr lang="cs-CZ" dirty="0"/>
                  <a:t>Souřadnice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𝐶𝐷</m:t>
                        </m:r>
                      </m:e>
                    </m:acc>
                  </m:oMath>
                </a14:m>
                <a:r>
                  <a:rPr lang="cs-CZ" dirty="0"/>
                  <a:t>  jsou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</a:rPr>
                          <m:t>𝑪𝑫</m:t>
                        </m:r>
                      </m:e>
                    </m:acc>
                  </m:oMath>
                </a14:m>
                <a:r>
                  <a:rPr lang="cs-CZ" b="1" dirty="0"/>
                  <a:t>(</a:t>
                </a:r>
                <a:r>
                  <a:rPr lang="cs-CZ" b="1" dirty="0" err="1"/>
                  <a:t>d</a:t>
                </a:r>
                <a:r>
                  <a:rPr lang="cs-CZ" b="1" baseline="-25000" dirty="0" err="1"/>
                  <a:t>x</a:t>
                </a:r>
                <a:r>
                  <a:rPr lang="cs-CZ" b="1" dirty="0"/>
                  <a:t> – </a:t>
                </a:r>
                <a:r>
                  <a:rPr lang="cs-CZ" b="1" dirty="0" err="1"/>
                  <a:t>c</a:t>
                </a:r>
                <a:r>
                  <a:rPr lang="cs-CZ" b="1" baseline="-25000" dirty="0" err="1"/>
                  <a:t>x</a:t>
                </a:r>
                <a:r>
                  <a:rPr lang="cs-CZ" b="1" baseline="-25000" dirty="0"/>
                  <a:t> , </a:t>
                </a:r>
                <a:r>
                  <a:rPr lang="cs-CZ" b="1" dirty="0" err="1"/>
                  <a:t>d</a:t>
                </a:r>
                <a:r>
                  <a:rPr lang="cs-CZ" b="1" baseline="-25000" dirty="0" err="1"/>
                  <a:t>y</a:t>
                </a:r>
                <a:r>
                  <a:rPr lang="cs-CZ" b="1" dirty="0"/>
                  <a:t> – </a:t>
                </a:r>
                <a:r>
                  <a:rPr lang="cs-CZ" b="1" dirty="0" err="1"/>
                  <a:t>c</a:t>
                </a:r>
                <a:r>
                  <a:rPr lang="cs-CZ" b="1" baseline="-25000" dirty="0" err="1"/>
                  <a:t>y</a:t>
                </a:r>
                <a:r>
                  <a:rPr lang="cs-CZ" b="1" dirty="0"/>
                  <a:t>)</a:t>
                </a:r>
                <a:endParaRPr lang="cs-CZ" b="1" baseline="-25000" dirty="0"/>
              </a:p>
            </p:txBody>
          </p:sp>
        </mc:Choice>
        <mc:Fallback xmlns=""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9877" y="4509120"/>
                <a:ext cx="6512246" cy="1029705"/>
              </a:xfrm>
              <a:prstGeom prst="rect">
                <a:avLst/>
              </a:prstGeom>
              <a:blipFill>
                <a:blip r:embed="rId3"/>
                <a:stretch>
                  <a:fillRect l="-843" b="-88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ovéPole 11"/>
          <p:cNvSpPr txBox="1"/>
          <p:nvPr/>
        </p:nvSpPr>
        <p:spPr>
          <a:xfrm>
            <a:off x="1775520" y="5589240"/>
            <a:ext cx="8640960" cy="584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600" b="1" dirty="0"/>
              <a:t>X-ovou souřadnici vektoru vypočteme jako rozdíl x-ových souřadnic koncového a počátečního bodu a y-novou souřadnici jako rozdíl y-nových souřadnic koncového a počátečního bodu.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3A2AFD88-F1E1-B089-6922-E7F6E0471639}"/>
              </a:ext>
            </a:extLst>
          </p:cNvPr>
          <p:cNvSpPr txBox="1"/>
          <p:nvPr/>
        </p:nvSpPr>
        <p:spPr>
          <a:xfrm>
            <a:off x="10776520" y="623731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Animace</a:t>
            </a:r>
          </a:p>
        </p:txBody>
      </p:sp>
    </p:spTree>
    <p:extLst>
      <p:ext uri="{BB962C8B-B14F-4D97-AF65-F5344CB8AC3E}">
        <p14:creationId xmlns:p14="http://schemas.microsoft.com/office/powerpoint/2010/main" val="3144068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4" grpId="0"/>
      <p:bldP spid="29" grpId="0"/>
      <p:bldP spid="30" grpId="0"/>
      <p:bldP spid="3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19537" y="332657"/>
            <a:ext cx="479932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Počítání s vektory – vektorový počet</a:t>
            </a:r>
          </a:p>
          <a:p>
            <a:r>
              <a:rPr lang="cs-CZ" b="1" dirty="0"/>
              <a:t>Velikost vektoru (též absolutní hodnota vektoru)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2032026" y="916220"/>
                <a:ext cx="8136904" cy="9810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Velikost vektoru je dána délkou orientované úsečky. Délku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𝐶𝐷</m:t>
                        </m:r>
                      </m:e>
                    </m:acc>
                  </m:oMath>
                </a14:m>
                <a:r>
                  <a:rPr lang="cs-CZ" dirty="0"/>
                  <a:t> značíme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i="1">
                                <a:latin typeface="Cambria Math"/>
                              </a:rPr>
                              <m:t>𝐶𝐷</m:t>
                            </m:r>
                          </m:e>
                        </m:acc>
                      </m:e>
                    </m:d>
                  </m:oMath>
                </a14:m>
                <a:r>
                  <a:rPr lang="cs-CZ" dirty="0"/>
                  <a:t>.</a:t>
                </a:r>
              </a:p>
              <a:p>
                <a:r>
                  <a:rPr lang="cs-CZ" dirty="0"/>
                  <a:t>Délka vektoru je číslo (skalár). Přepočtem podle zvoleného měřítka vyjadřuje délka vektoru absolutní hodnotu příslušné vektorové veličiny.</a:t>
                </a: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26" y="916220"/>
                <a:ext cx="8136904" cy="981038"/>
              </a:xfrm>
              <a:prstGeom prst="rect">
                <a:avLst/>
              </a:prstGeom>
              <a:blipFill>
                <a:blip r:embed="rId2"/>
                <a:stretch>
                  <a:fillRect l="-599" b="-869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4347338" y="4201936"/>
            <a:ext cx="326083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4971323" y="2257720"/>
            <a:ext cx="0" cy="252028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V="1">
            <a:off x="5303912" y="2625428"/>
            <a:ext cx="1944216" cy="11444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752184" y="427394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Osa x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4114059" y="213285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Osa y</a:t>
            </a:r>
          </a:p>
        </p:txBody>
      </p:sp>
      <p:cxnSp>
        <p:nvCxnSpPr>
          <p:cNvPr id="13" name="Přímá spojnice 12"/>
          <p:cNvCxnSpPr/>
          <p:nvPr/>
        </p:nvCxnSpPr>
        <p:spPr>
          <a:xfrm>
            <a:off x="5303912" y="3769888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7238105" y="2625428"/>
            <a:ext cx="2466" cy="15647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>
            <a:endCxn id="24" idx="0"/>
          </p:cNvCxnSpPr>
          <p:nvPr/>
        </p:nvCxnSpPr>
        <p:spPr>
          <a:xfrm>
            <a:off x="5303912" y="4190216"/>
            <a:ext cx="194421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 flipH="1">
            <a:off x="4971324" y="3769888"/>
            <a:ext cx="33258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H="1">
            <a:off x="4970105" y="2625317"/>
            <a:ext cx="2268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4970538" y="2634004"/>
            <a:ext cx="0" cy="113475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ovéPole 3"/>
          <p:cNvSpPr txBox="1"/>
          <p:nvPr/>
        </p:nvSpPr>
        <p:spPr>
          <a:xfrm>
            <a:off x="5253990" y="3779748"/>
            <a:ext cx="9140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C(</a:t>
            </a:r>
            <a:r>
              <a:rPr lang="cs-CZ" dirty="0" err="1"/>
              <a:t>c</a:t>
            </a:r>
            <a:r>
              <a:rPr lang="cs-CZ" baseline="-25000" dirty="0" err="1"/>
              <a:t>x</a:t>
            </a:r>
            <a:r>
              <a:rPr lang="cs-CZ" dirty="0"/>
              <a:t>, </a:t>
            </a:r>
            <a:r>
              <a:rPr lang="cs-CZ" dirty="0" err="1"/>
              <a:t>c</a:t>
            </a:r>
            <a:r>
              <a:rPr lang="cs-CZ" baseline="-25000" dirty="0" err="1"/>
              <a:t>y</a:t>
            </a:r>
            <a:r>
              <a:rPr lang="cs-CZ" dirty="0"/>
              <a:t>)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7260010" y="2401736"/>
            <a:ext cx="9962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D(</a:t>
            </a:r>
            <a:r>
              <a:rPr lang="cs-CZ" dirty="0" err="1"/>
              <a:t>d</a:t>
            </a:r>
            <a:r>
              <a:rPr lang="cs-CZ" baseline="-25000" dirty="0" err="1"/>
              <a:t>x</a:t>
            </a:r>
            <a:r>
              <a:rPr lang="cs-CZ" dirty="0"/>
              <a:t>, </a:t>
            </a:r>
            <a:r>
              <a:rPr lang="cs-CZ" dirty="0" err="1"/>
              <a:t>d</a:t>
            </a:r>
            <a:r>
              <a:rPr lang="cs-CZ" baseline="-25000" dirty="0" err="1"/>
              <a:t>y</a:t>
            </a:r>
            <a:r>
              <a:rPr lang="cs-CZ" dirty="0"/>
              <a:t>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5401689" y="2924945"/>
                <a:ext cx="576064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</a:rPr>
                            <m:t>𝐶𝐷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1689" y="2924945"/>
                <a:ext cx="576064" cy="4029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/>
          <p:cNvSpPr txBox="1"/>
          <p:nvPr/>
        </p:nvSpPr>
        <p:spPr>
          <a:xfrm>
            <a:off x="5126086" y="4213488"/>
            <a:ext cx="3692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c</a:t>
            </a:r>
            <a:r>
              <a:rPr lang="cs-CZ" baseline="-25000" dirty="0" err="1"/>
              <a:t>x</a:t>
            </a:r>
            <a:endParaRPr lang="cs-CZ" baseline="-25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7032104" y="421087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d</a:t>
            </a:r>
            <a:r>
              <a:rPr lang="cs-CZ" baseline="-25000" dirty="0" err="1"/>
              <a:t>x</a:t>
            </a:r>
            <a:endParaRPr lang="cs-CZ" baseline="-250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4560268" y="3584092"/>
            <a:ext cx="3692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c</a:t>
            </a:r>
            <a:r>
              <a:rPr lang="cs-CZ" baseline="-25000" dirty="0" err="1"/>
              <a:t>y</a:t>
            </a:r>
            <a:endParaRPr lang="cs-CZ" baseline="-250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4525217" y="244933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d</a:t>
            </a:r>
            <a:r>
              <a:rPr lang="cs-CZ" baseline="-25000" dirty="0" err="1"/>
              <a:t>y</a:t>
            </a:r>
            <a:endParaRPr lang="cs-CZ" baseline="-250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1882698" y="4797152"/>
            <a:ext cx="85689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Délku vektoru vypočteme z pravoúhlého trojúhelníku pomoci Pythagorovy věty, kde odvěsny jsou x-ová a y-nová souřadnice vektoru a samotná délka vektoru je přeponou tohoto trojúhelníku.</a:t>
            </a:r>
            <a:endParaRPr lang="cs-CZ" b="1" baseline="-25000" dirty="0"/>
          </a:p>
        </p:txBody>
      </p:sp>
      <p:sp>
        <p:nvSpPr>
          <p:cNvPr id="12" name="Obdélník 11"/>
          <p:cNvSpPr/>
          <p:nvPr/>
        </p:nvSpPr>
        <p:spPr>
          <a:xfrm>
            <a:off x="5677642" y="4272466"/>
            <a:ext cx="10935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x = </a:t>
            </a:r>
            <a:r>
              <a:rPr lang="cs-CZ" b="1" dirty="0" err="1"/>
              <a:t>d</a:t>
            </a:r>
            <a:r>
              <a:rPr lang="cs-CZ" b="1" baseline="-25000" dirty="0" err="1"/>
              <a:t>x</a:t>
            </a:r>
            <a:r>
              <a:rPr lang="cs-CZ" b="1" dirty="0"/>
              <a:t> – </a:t>
            </a:r>
            <a:r>
              <a:rPr lang="cs-CZ" b="1" dirty="0" err="1"/>
              <a:t>c</a:t>
            </a:r>
            <a:r>
              <a:rPr lang="cs-CZ" b="1" baseline="-25000" dirty="0" err="1"/>
              <a:t>x</a:t>
            </a:r>
            <a:endParaRPr lang="cs-CZ" b="1" baseline="-25000" dirty="0"/>
          </a:p>
        </p:txBody>
      </p:sp>
      <p:sp>
        <p:nvSpPr>
          <p:cNvPr id="14" name="Obdélník 13"/>
          <p:cNvSpPr/>
          <p:nvPr/>
        </p:nvSpPr>
        <p:spPr>
          <a:xfrm>
            <a:off x="3819790" y="3035249"/>
            <a:ext cx="10550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y = </a:t>
            </a:r>
            <a:r>
              <a:rPr lang="cs-CZ" b="1" dirty="0" err="1"/>
              <a:t>d</a:t>
            </a:r>
            <a:r>
              <a:rPr lang="cs-CZ" b="1" baseline="-25000" dirty="0" err="1"/>
              <a:t>y</a:t>
            </a:r>
            <a:r>
              <a:rPr lang="cs-CZ" b="1" dirty="0"/>
              <a:t> - </a:t>
            </a:r>
            <a:r>
              <a:rPr lang="cs-CZ" b="1" dirty="0" err="1"/>
              <a:t>c</a:t>
            </a:r>
            <a:r>
              <a:rPr lang="cs-CZ" b="1" baseline="-25000" dirty="0" err="1"/>
              <a:t>y</a:t>
            </a:r>
            <a:endParaRPr lang="cs-CZ" b="1" baseline="-25000" dirty="0"/>
          </a:p>
        </p:txBody>
      </p:sp>
      <p:cxnSp>
        <p:nvCxnSpPr>
          <p:cNvPr id="26" name="Přímá spojnice 25"/>
          <p:cNvCxnSpPr/>
          <p:nvPr/>
        </p:nvCxnSpPr>
        <p:spPr>
          <a:xfrm>
            <a:off x="5293889" y="3768758"/>
            <a:ext cx="194421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7233549" y="2644994"/>
            <a:ext cx="0" cy="113475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4060914" y="5661248"/>
                <a:ext cx="4430213" cy="656013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𝐶𝐷</m:t>
                              </m:r>
                            </m:e>
                          </m:acc>
                        </m:e>
                      </m:d>
                      <m:r>
                        <a:rPr lang="cs-CZ" i="1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cs-CZ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i="1">
                                          <a:latin typeface="Cambria Math"/>
                                        </a:rPr>
                                        <m:t>𝑑</m:t>
                                      </m:r>
                                    </m:e>
                                    <m:sub>
                                      <m:r>
                                        <a:rPr lang="cs-CZ" i="1">
                                          <a:latin typeface="Cambria Math"/>
                                        </a:rPr>
                                        <m:t>𝑥</m:t>
                                      </m:r>
                                    </m:sub>
                                  </m:sSub>
                                  <m:r>
                                    <a:rPr lang="cs-CZ" i="1">
                                      <a:latin typeface="Cambria Math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cs-CZ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i="1">
                                          <a:latin typeface="Cambria Math"/>
                                        </a:rPr>
                                        <m:t>𝑐</m:t>
                                      </m:r>
                                    </m:e>
                                    <m:sub>
                                      <m:r>
                                        <a:rPr lang="cs-CZ" i="1">
                                          <a:latin typeface="Cambria Math"/>
                                        </a:rPr>
                                        <m:t>𝑥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i="1"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cs-CZ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i="1">
                                          <a:latin typeface="Cambria Math"/>
                                        </a:rPr>
                                        <m:t>𝑑</m:t>
                                      </m:r>
                                    </m:e>
                                    <m:sub>
                                      <m:r>
                                        <a:rPr lang="cs-CZ" i="1">
                                          <a:latin typeface="Cambria Math"/>
                                        </a:rPr>
                                        <m:t>𝑦</m:t>
                                      </m:r>
                                    </m:sub>
                                  </m:sSub>
                                  <m:r>
                                    <a:rPr lang="cs-CZ" i="1">
                                      <a:latin typeface="Cambria Math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cs-CZ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i="1">
                                          <a:latin typeface="Cambria Math"/>
                                        </a:rPr>
                                        <m:t>𝑐</m:t>
                                      </m:r>
                                    </m:e>
                                    <m:sub>
                                      <m:r>
                                        <a:rPr lang="cs-CZ" i="1">
                                          <a:latin typeface="Cambria Math"/>
                                        </a:rPr>
                                        <m:t>𝑦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0914" y="5661248"/>
                <a:ext cx="4430213" cy="65601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ovéPole 16">
            <a:extLst>
              <a:ext uri="{FF2B5EF4-FFF2-40B4-BE49-F238E27FC236}">
                <a16:creationId xmlns:a16="http://schemas.microsoft.com/office/drawing/2014/main" id="{F9EE997E-4593-D01F-3351-C1380BAE4216}"/>
              </a:ext>
            </a:extLst>
          </p:cNvPr>
          <p:cNvSpPr txBox="1"/>
          <p:nvPr/>
        </p:nvSpPr>
        <p:spPr>
          <a:xfrm>
            <a:off x="10635578" y="6237312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Animace</a:t>
            </a:r>
          </a:p>
        </p:txBody>
      </p:sp>
    </p:spTree>
    <p:extLst>
      <p:ext uri="{BB962C8B-B14F-4D97-AF65-F5344CB8AC3E}">
        <p14:creationId xmlns:p14="http://schemas.microsoft.com/office/powerpoint/2010/main" val="239173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16104E-6 L 0.00191 -0.1286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-6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4.44444E-6 L 0.29701 -4.44444E-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4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12" grpId="0"/>
      <p:bldP spid="14" grpId="0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19537" y="332657"/>
            <a:ext cx="680526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Počítání s vektory – vektorový počet</a:t>
            </a:r>
          </a:p>
          <a:p>
            <a:r>
              <a:rPr lang="cs-CZ" b="1" dirty="0"/>
              <a:t>Součet vektorů zadaných souřadnicemi v dané souřadnicové soustavě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991544" y="1196753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Pro lepší názornost budeme sčítat pouze dva vektory. Vyložená metoda se však dá rozšířit na libovolný počet vektorů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 flipV="1">
            <a:off x="3287688" y="3501008"/>
            <a:ext cx="1152128" cy="106225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V="1">
            <a:off x="3287688" y="4149080"/>
            <a:ext cx="1584176" cy="414178"/>
          </a:xfrm>
          <a:prstGeom prst="straightConnector1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711624" y="2276872"/>
            <a:ext cx="0" cy="25922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2711624" y="4869160"/>
            <a:ext cx="5544616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2351584" y="2276872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y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8040216" y="5013176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x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2757334" y="2003371"/>
                <a:ext cx="6480720" cy="4103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Vektory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acc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𝑏</m:t>
                        </m:r>
                      </m:e>
                    </m:acc>
                  </m:oMath>
                </a14:m>
                <a:r>
                  <a:rPr lang="cs-CZ" dirty="0"/>
                  <a:t> mají souřadnice                 a  </a:t>
                </a: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7334" y="2003371"/>
                <a:ext cx="6480720" cy="410305"/>
              </a:xfrm>
              <a:prstGeom prst="rect">
                <a:avLst/>
              </a:prstGeom>
              <a:blipFill>
                <a:blip r:embed="rId2"/>
                <a:stretch>
                  <a:fillRect l="-753" t="-10448" b="-238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Obdélník 18"/>
              <p:cNvSpPr/>
              <p:nvPr/>
            </p:nvSpPr>
            <p:spPr>
              <a:xfrm>
                <a:off x="2966521" y="3645024"/>
                <a:ext cx="886717" cy="29161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</m:acc>
                      <m:r>
                        <a:rPr lang="cs-CZ" sz="1200" i="1">
                          <a:solidFill>
                            <a:prstClr val="black"/>
                          </a:solidFill>
                          <a:latin typeface="Cambria Math"/>
                        </a:rPr>
                        <m:t> (</m:t>
                      </m:r>
                      <m:sSub>
                        <m:sSubPr>
                          <m:ctrlPr>
                            <a:rPr lang="cs-CZ" sz="1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𝑥</m:t>
                          </m:r>
                        </m:sub>
                      </m:sSub>
                      <m:r>
                        <a:rPr lang="cs-CZ" sz="1200" i="1">
                          <a:solidFill>
                            <a:prstClr val="black"/>
                          </a:solidFill>
                          <a:latin typeface="Cambria Math"/>
                        </a:rPr>
                        <m:t> , </m:t>
                      </m:r>
                      <m:sSub>
                        <m:sSubPr>
                          <m:ctrlPr>
                            <a:rPr lang="cs-CZ" sz="1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𝑦</m:t>
                          </m:r>
                        </m:sub>
                      </m:sSub>
                      <m:r>
                        <a:rPr lang="cs-CZ" sz="1200" i="1">
                          <a:solidFill>
                            <a:prstClr val="black"/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19" name="Obdélník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6521" y="3645024"/>
                <a:ext cx="886717" cy="291618"/>
              </a:xfrm>
              <a:prstGeom prst="rect">
                <a:avLst/>
              </a:prstGeom>
              <a:blipFill>
                <a:blip r:embed="rId3"/>
                <a:stretch>
                  <a:fillRect b="-41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Obdélník 19"/>
              <p:cNvSpPr/>
              <p:nvPr/>
            </p:nvSpPr>
            <p:spPr>
              <a:xfrm>
                <a:off x="3948085" y="4423888"/>
                <a:ext cx="905440" cy="3231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𝑏</m:t>
                          </m:r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 </m:t>
                          </m:r>
                        </m:e>
                      </m:acc>
                      <m:r>
                        <a:rPr lang="cs-CZ" sz="1200" i="1">
                          <a:solidFill>
                            <a:prstClr val="black"/>
                          </a:solidFill>
                          <a:latin typeface="Cambria Math"/>
                        </a:rPr>
                        <m:t> (</m:t>
                      </m:r>
                      <m:sSub>
                        <m:sSubPr>
                          <m:ctrlPr>
                            <a:rPr lang="cs-CZ" sz="1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𝑏</m:t>
                          </m:r>
                        </m:e>
                        <m:sub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𝑥</m:t>
                          </m:r>
                        </m:sub>
                      </m:sSub>
                      <m:r>
                        <a:rPr lang="cs-CZ" sz="1200" i="1">
                          <a:solidFill>
                            <a:prstClr val="black"/>
                          </a:solidFill>
                          <a:latin typeface="Cambria Math"/>
                        </a:rPr>
                        <m:t> , </m:t>
                      </m:r>
                      <m:sSub>
                        <m:sSubPr>
                          <m:ctrlPr>
                            <a:rPr lang="cs-CZ" sz="1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𝑏</m:t>
                          </m:r>
                        </m:e>
                        <m:sub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𝑦</m:t>
                          </m:r>
                        </m:sub>
                      </m:sSub>
                      <m:r>
                        <a:rPr lang="cs-CZ" sz="1200" i="1">
                          <a:solidFill>
                            <a:prstClr val="black"/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1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20" name="Obdélník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8085" y="4423888"/>
                <a:ext cx="905440" cy="323165"/>
              </a:xfrm>
              <a:prstGeom prst="rect">
                <a:avLst/>
              </a:prstGeom>
              <a:blipFill>
                <a:blip r:embed="rId4"/>
                <a:stretch>
                  <a:fillRect b="-37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Obdélník 23"/>
              <p:cNvSpPr/>
              <p:nvPr/>
            </p:nvSpPr>
            <p:spPr>
              <a:xfrm>
                <a:off x="5702825" y="2055338"/>
                <a:ext cx="886717" cy="29161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</m:acc>
                      <m:r>
                        <a:rPr lang="cs-CZ" sz="1200" i="1">
                          <a:solidFill>
                            <a:prstClr val="black"/>
                          </a:solidFill>
                          <a:latin typeface="Cambria Math"/>
                        </a:rPr>
                        <m:t> (</m:t>
                      </m:r>
                      <m:sSub>
                        <m:sSubPr>
                          <m:ctrlPr>
                            <a:rPr lang="cs-CZ" sz="1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𝑥</m:t>
                          </m:r>
                        </m:sub>
                      </m:sSub>
                      <m:r>
                        <a:rPr lang="cs-CZ" sz="1200" i="1">
                          <a:solidFill>
                            <a:prstClr val="black"/>
                          </a:solidFill>
                          <a:latin typeface="Cambria Math"/>
                        </a:rPr>
                        <m:t> , </m:t>
                      </m:r>
                      <m:sSub>
                        <m:sSubPr>
                          <m:ctrlPr>
                            <a:rPr lang="cs-CZ" sz="1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𝑦</m:t>
                          </m:r>
                        </m:sub>
                      </m:sSub>
                      <m:r>
                        <a:rPr lang="cs-CZ" sz="1200" i="1">
                          <a:solidFill>
                            <a:prstClr val="black"/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24" name="Obdélník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2825" y="2055338"/>
                <a:ext cx="886717" cy="291618"/>
              </a:xfrm>
              <a:prstGeom prst="rect">
                <a:avLst/>
              </a:prstGeom>
              <a:blipFill>
                <a:blip r:embed="rId5"/>
                <a:stretch>
                  <a:fillRect b="-41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Obdélník 24"/>
              <p:cNvSpPr/>
              <p:nvPr/>
            </p:nvSpPr>
            <p:spPr>
              <a:xfrm>
                <a:off x="6744072" y="2049378"/>
                <a:ext cx="905440" cy="3231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𝑏</m:t>
                          </m:r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 </m:t>
                          </m:r>
                        </m:e>
                      </m:acc>
                      <m:r>
                        <a:rPr lang="cs-CZ" sz="1200" i="1">
                          <a:solidFill>
                            <a:prstClr val="black"/>
                          </a:solidFill>
                          <a:latin typeface="Cambria Math"/>
                        </a:rPr>
                        <m:t> (</m:t>
                      </m:r>
                      <m:sSub>
                        <m:sSubPr>
                          <m:ctrlPr>
                            <a:rPr lang="cs-CZ" sz="1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𝑏</m:t>
                          </m:r>
                        </m:e>
                        <m:sub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𝑥</m:t>
                          </m:r>
                        </m:sub>
                      </m:sSub>
                      <m:r>
                        <a:rPr lang="cs-CZ" sz="1200" i="1">
                          <a:solidFill>
                            <a:prstClr val="black"/>
                          </a:solidFill>
                          <a:latin typeface="Cambria Math"/>
                        </a:rPr>
                        <m:t> , </m:t>
                      </m:r>
                      <m:sSub>
                        <m:sSubPr>
                          <m:ctrlPr>
                            <a:rPr lang="cs-CZ" sz="1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𝑏</m:t>
                          </m:r>
                        </m:e>
                        <m:sub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𝑦</m:t>
                          </m:r>
                        </m:sub>
                      </m:sSub>
                      <m:r>
                        <a:rPr lang="cs-CZ" sz="1200" i="1">
                          <a:solidFill>
                            <a:prstClr val="black"/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1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25" name="Obdélník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44072" y="2049378"/>
                <a:ext cx="905440" cy="323165"/>
              </a:xfrm>
              <a:prstGeom prst="rect">
                <a:avLst/>
              </a:prstGeom>
              <a:blipFill>
                <a:blip r:embed="rId6"/>
                <a:stretch>
                  <a:fillRect b="-37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Přímá spojnice 28"/>
          <p:cNvCxnSpPr/>
          <p:nvPr/>
        </p:nvCxnSpPr>
        <p:spPr>
          <a:xfrm>
            <a:off x="3287688" y="4563258"/>
            <a:ext cx="0" cy="30590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 flipH="1">
            <a:off x="4409974" y="3510060"/>
            <a:ext cx="3544" cy="13591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5995672" y="3076108"/>
            <a:ext cx="2022" cy="17930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 flipH="1">
            <a:off x="2711624" y="4563258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 flipH="1">
            <a:off x="2711624" y="3510060"/>
            <a:ext cx="170189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 flipH="1">
            <a:off x="2711624" y="3076107"/>
            <a:ext cx="32840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3562571" y="5013176"/>
                <a:ext cx="38551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2571" y="5013176"/>
                <a:ext cx="385514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5015880" y="5013176"/>
                <a:ext cx="38551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𝑏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5880" y="5013176"/>
                <a:ext cx="385514" cy="36933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2266839" y="3847468"/>
                <a:ext cx="385514" cy="3912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6839" y="3847468"/>
                <a:ext cx="385514" cy="391261"/>
              </a:xfrm>
              <a:prstGeom prst="rect">
                <a:avLst/>
              </a:prstGeom>
              <a:blipFill>
                <a:blip r:embed="rId9"/>
                <a:stretch>
                  <a:fillRect r="-1587" b="-468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ovéPole 42"/>
              <p:cNvSpPr txBox="1"/>
              <p:nvPr/>
            </p:nvSpPr>
            <p:spPr>
              <a:xfrm>
                <a:off x="2256863" y="3118800"/>
                <a:ext cx="385514" cy="3912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𝑏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6863" y="3118800"/>
                <a:ext cx="385514" cy="391261"/>
              </a:xfrm>
              <a:prstGeom prst="rect">
                <a:avLst/>
              </a:prstGeom>
              <a:blipFill>
                <a:blip r:embed="rId10"/>
                <a:stretch>
                  <a:fillRect b="-31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5" name="Přímá spojnice se šipkou 44"/>
          <p:cNvCxnSpPr/>
          <p:nvPr/>
        </p:nvCxnSpPr>
        <p:spPr>
          <a:xfrm flipV="1">
            <a:off x="3314422" y="3075915"/>
            <a:ext cx="2707984" cy="1487151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ovéPole 45"/>
              <p:cNvSpPr txBox="1"/>
              <p:nvPr/>
            </p:nvSpPr>
            <p:spPr>
              <a:xfrm>
                <a:off x="4490109" y="3938133"/>
                <a:ext cx="902968" cy="3043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200" i="1">
                              <a:latin typeface="Cambria Math"/>
                            </a:rPr>
                            <m:t>𝑣</m:t>
                          </m:r>
                        </m:e>
                      </m:acc>
                      <m:r>
                        <a:rPr lang="cs-CZ" sz="1200" i="1">
                          <a:latin typeface="Cambria Math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200" i="1">
                              <a:latin typeface="Cambria Math"/>
                            </a:rPr>
                            <m:t>𝑎</m:t>
                          </m:r>
                        </m:e>
                      </m:acc>
                      <m:r>
                        <a:rPr lang="cs-CZ" sz="1200" i="1">
                          <a:latin typeface="Cambria Math"/>
                        </a:rPr>
                        <m:t>+</m:t>
                      </m:r>
                      <m:acc>
                        <m:accPr>
                          <m:chr m:val="⃗"/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200" i="1">
                              <a:latin typeface="Cambria Math"/>
                            </a:rPr>
                            <m:t>𝑏</m:t>
                          </m:r>
                        </m:e>
                      </m:acc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46" name="TextovéPole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0109" y="3938133"/>
                <a:ext cx="902968" cy="304314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ovéPole 46"/>
              <p:cNvSpPr txBox="1"/>
              <p:nvPr/>
            </p:nvSpPr>
            <p:spPr>
              <a:xfrm>
                <a:off x="6425698" y="3567391"/>
                <a:ext cx="3816424" cy="6406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/>
                  <a:t>Vektor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600" i="1">
                            <a:latin typeface="Cambria Math"/>
                          </a:rPr>
                          <m:t>𝑣</m:t>
                        </m:r>
                      </m:e>
                    </m:acc>
                  </m:oMath>
                </a14:m>
                <a:r>
                  <a:rPr lang="cs-CZ" sz="1600" dirty="0"/>
                  <a:t> je součtem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600" i="1">
                            <a:latin typeface="Cambria Math"/>
                          </a:rPr>
                          <m:t>𝑎</m:t>
                        </m:r>
                      </m:e>
                    </m:acc>
                  </m:oMath>
                </a14:m>
                <a:r>
                  <a:rPr lang="cs-CZ" sz="1600" dirty="0"/>
                  <a:t> a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600" i="1">
                            <a:latin typeface="Cambria Math"/>
                          </a:rPr>
                          <m:t>𝑏</m:t>
                        </m:r>
                      </m:e>
                    </m:acc>
                  </m:oMath>
                </a14:m>
                <a:r>
                  <a:rPr lang="cs-CZ" sz="1600" dirty="0"/>
                  <a:t> a jeho souřadnice jsou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600" i="1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1600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sz="1600" i="1">
                            <a:latin typeface="Cambria Math"/>
                          </a:rPr>
                          <m:t>𝑥</m:t>
                        </m:r>
                      </m:sub>
                    </m:sSub>
                    <m:r>
                      <a:rPr lang="cs-CZ" sz="1600" i="1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/>
                          </a:rPr>
                          <m:t>𝑏</m:t>
                        </m:r>
                      </m:e>
                      <m:sub>
                        <m:r>
                          <a:rPr lang="cs-CZ" sz="1600" i="1">
                            <a:latin typeface="Cambria Math"/>
                          </a:rPr>
                          <m:t>𝑥</m:t>
                        </m:r>
                      </m:sub>
                    </m:sSub>
                    <m:r>
                      <a:rPr lang="cs-CZ" sz="1600" i="1">
                        <a:latin typeface="Cambria Math"/>
                      </a:rPr>
                      <m:t>, </m:t>
                    </m:r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sz="1600" i="1">
                            <a:latin typeface="Cambria Math"/>
                          </a:rPr>
                          <m:t>𝑦</m:t>
                        </m:r>
                      </m:sub>
                    </m:sSub>
                    <m:r>
                      <a:rPr lang="cs-CZ" sz="1600" i="1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/>
                          </a:rPr>
                          <m:t>𝑏</m:t>
                        </m:r>
                      </m:e>
                      <m:sub>
                        <m:r>
                          <a:rPr lang="cs-CZ" sz="1600" i="1">
                            <a:latin typeface="Cambria Math"/>
                          </a:rPr>
                          <m:t>𝑦</m:t>
                        </m:r>
                      </m:sub>
                    </m:sSub>
                    <m:r>
                      <a:rPr lang="cs-CZ" sz="1600" i="1">
                        <a:latin typeface="Cambria Math"/>
                      </a:rPr>
                      <m:t>)</m:t>
                    </m:r>
                  </m:oMath>
                </a14:m>
                <a:endParaRPr lang="cs-CZ" sz="1600" dirty="0"/>
              </a:p>
            </p:txBody>
          </p:sp>
        </mc:Choice>
        <mc:Fallback xmlns="">
          <p:sp>
            <p:nvSpPr>
              <p:cNvPr id="47" name="TextovéPole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25698" y="3567391"/>
                <a:ext cx="3816424" cy="640625"/>
              </a:xfrm>
              <a:prstGeom prst="rect">
                <a:avLst/>
              </a:prstGeom>
              <a:blipFill>
                <a:blip r:embed="rId12"/>
                <a:stretch>
                  <a:fillRect l="-799" t="-1905" b="-952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9" name="Přímá spojnice 48"/>
          <p:cNvCxnSpPr/>
          <p:nvPr/>
        </p:nvCxnSpPr>
        <p:spPr>
          <a:xfrm>
            <a:off x="3287688" y="4869160"/>
            <a:ext cx="2710006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>
            <a:off x="2711624" y="3076108"/>
            <a:ext cx="0" cy="148715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ovéPole 3">
            <a:extLst>
              <a:ext uri="{FF2B5EF4-FFF2-40B4-BE49-F238E27FC236}">
                <a16:creationId xmlns:a16="http://schemas.microsoft.com/office/drawing/2014/main" id="{1BF2C898-141E-CB47-17DA-9592A3A50823}"/>
              </a:ext>
            </a:extLst>
          </p:cNvPr>
          <p:cNvSpPr txBox="1"/>
          <p:nvPr/>
        </p:nvSpPr>
        <p:spPr>
          <a:xfrm>
            <a:off x="5267908" y="6309320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Animace - klikej</a:t>
            </a:r>
          </a:p>
        </p:txBody>
      </p:sp>
    </p:spTree>
    <p:extLst>
      <p:ext uri="{BB962C8B-B14F-4D97-AF65-F5344CB8AC3E}">
        <p14:creationId xmlns:p14="http://schemas.microsoft.com/office/powerpoint/2010/main" val="889258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579 0.00254 L 0.09283 -0.151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24" y="-768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48148E-6 L 0.02955 -0.1798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1" y="-9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40" grpId="0"/>
      <p:bldP spid="41" grpId="0"/>
      <p:bldP spid="42" grpId="0"/>
      <p:bldP spid="43" grpId="0"/>
      <p:bldP spid="46" grpId="0"/>
      <p:bldP spid="4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19536" y="332657"/>
            <a:ext cx="672883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Počítání s vektory – vektorový počet</a:t>
            </a:r>
          </a:p>
          <a:p>
            <a:r>
              <a:rPr lang="cs-CZ" b="1" dirty="0"/>
              <a:t>Rozdíl vektorů zadaných souřadnicemi v dané souřadnicové soustavě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 flipV="1">
            <a:off x="3788876" y="3656057"/>
            <a:ext cx="1152128" cy="106225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V="1">
            <a:off x="3788876" y="4304129"/>
            <a:ext cx="1584176" cy="414178"/>
          </a:xfrm>
          <a:prstGeom prst="straightConnector1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3212812" y="2431921"/>
            <a:ext cx="0" cy="25922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3212812" y="5024209"/>
            <a:ext cx="2991200" cy="2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2852772" y="2431921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y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6096000" y="5072587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x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2207568" y="1786444"/>
                <a:ext cx="6480720" cy="4103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Vektory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acc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𝑏</m:t>
                        </m:r>
                      </m:e>
                    </m:acc>
                  </m:oMath>
                </a14:m>
                <a:r>
                  <a:rPr lang="cs-CZ" dirty="0"/>
                  <a:t> mají souřadnice                 a  </a:t>
                </a: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7568" y="1786444"/>
                <a:ext cx="6480720" cy="410305"/>
              </a:xfrm>
              <a:prstGeom prst="rect">
                <a:avLst/>
              </a:prstGeom>
              <a:blipFill>
                <a:blip r:embed="rId2"/>
                <a:stretch>
                  <a:fillRect l="-753" t="-10448" b="-238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Obdélník 18"/>
              <p:cNvSpPr/>
              <p:nvPr/>
            </p:nvSpPr>
            <p:spPr>
              <a:xfrm>
                <a:off x="3790823" y="3958375"/>
                <a:ext cx="589777" cy="166071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0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</m:acc>
                      <m:r>
                        <a:rPr lang="cs-CZ" sz="1000" i="1">
                          <a:solidFill>
                            <a:prstClr val="black"/>
                          </a:solidFill>
                          <a:latin typeface="Cambria Math"/>
                        </a:rPr>
                        <m:t> (</m:t>
                      </m:r>
                      <m:sSub>
                        <m:sSubPr>
                          <m:ctrlPr>
                            <a:rPr lang="cs-CZ" sz="1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0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10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𝑥</m:t>
                          </m:r>
                        </m:sub>
                      </m:sSub>
                      <m:r>
                        <a:rPr lang="cs-CZ" sz="1000" i="1">
                          <a:solidFill>
                            <a:prstClr val="black"/>
                          </a:solidFill>
                          <a:latin typeface="Cambria Math"/>
                        </a:rPr>
                        <m:t> , </m:t>
                      </m:r>
                      <m:sSub>
                        <m:sSubPr>
                          <m:ctrlPr>
                            <a:rPr lang="cs-CZ" sz="1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0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10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𝑦</m:t>
                          </m:r>
                        </m:sub>
                      </m:sSub>
                      <m:r>
                        <a:rPr lang="cs-CZ" sz="1000" i="1">
                          <a:solidFill>
                            <a:prstClr val="black"/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1000" dirty="0"/>
              </a:p>
            </p:txBody>
          </p:sp>
        </mc:Choice>
        <mc:Fallback xmlns="">
          <p:sp>
            <p:nvSpPr>
              <p:cNvPr id="19" name="Obdélník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0823" y="3958375"/>
                <a:ext cx="589777" cy="166071"/>
              </a:xfrm>
              <a:prstGeom prst="rect">
                <a:avLst/>
              </a:prstGeom>
              <a:blipFill>
                <a:blip r:embed="rId3"/>
                <a:stretch>
                  <a:fillRect l="-3093" r="-8247" b="-2857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Obdélník 19"/>
              <p:cNvSpPr/>
              <p:nvPr/>
            </p:nvSpPr>
            <p:spPr>
              <a:xfrm>
                <a:off x="4156587" y="4614833"/>
                <a:ext cx="600613" cy="192297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0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𝑏</m:t>
                          </m:r>
                          <m:r>
                            <a:rPr lang="cs-CZ" sz="10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 </m:t>
                          </m:r>
                        </m:e>
                      </m:acc>
                      <m:r>
                        <a:rPr lang="cs-CZ" sz="1000" i="1">
                          <a:solidFill>
                            <a:prstClr val="black"/>
                          </a:solidFill>
                          <a:latin typeface="Cambria Math"/>
                        </a:rPr>
                        <m:t> (</m:t>
                      </m:r>
                      <m:sSub>
                        <m:sSubPr>
                          <m:ctrlPr>
                            <a:rPr lang="cs-CZ" sz="1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0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𝑏</m:t>
                          </m:r>
                        </m:e>
                        <m:sub>
                          <m:r>
                            <a:rPr lang="cs-CZ" sz="10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𝑥</m:t>
                          </m:r>
                        </m:sub>
                      </m:sSub>
                      <m:r>
                        <a:rPr lang="cs-CZ" sz="1000" i="1">
                          <a:solidFill>
                            <a:prstClr val="black"/>
                          </a:solidFill>
                          <a:latin typeface="Cambria Math"/>
                        </a:rPr>
                        <m:t> , </m:t>
                      </m:r>
                      <m:sSub>
                        <m:sSubPr>
                          <m:ctrlPr>
                            <a:rPr lang="cs-CZ" sz="1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0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𝑏</m:t>
                          </m:r>
                        </m:e>
                        <m:sub>
                          <m:r>
                            <a:rPr lang="cs-CZ" sz="10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𝑦</m:t>
                          </m:r>
                        </m:sub>
                      </m:sSub>
                      <m:r>
                        <a:rPr lang="cs-CZ" sz="1000" i="1">
                          <a:solidFill>
                            <a:prstClr val="black"/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10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20" name="Obdélník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6587" y="4614833"/>
                <a:ext cx="600613" cy="192297"/>
              </a:xfrm>
              <a:prstGeom prst="rect">
                <a:avLst/>
              </a:prstGeom>
              <a:blipFill>
                <a:blip r:embed="rId4"/>
                <a:stretch>
                  <a:fillRect l="-5102" r="-8163" b="-2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Obdélník 23"/>
              <p:cNvSpPr/>
              <p:nvPr/>
            </p:nvSpPr>
            <p:spPr>
              <a:xfrm>
                <a:off x="5130775" y="1829115"/>
                <a:ext cx="886717" cy="29161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</m:acc>
                      <m:r>
                        <a:rPr lang="cs-CZ" sz="1200" i="1">
                          <a:solidFill>
                            <a:prstClr val="black"/>
                          </a:solidFill>
                          <a:latin typeface="Cambria Math"/>
                        </a:rPr>
                        <m:t> (</m:t>
                      </m:r>
                      <m:sSub>
                        <m:sSubPr>
                          <m:ctrlPr>
                            <a:rPr lang="cs-CZ" sz="1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𝑥</m:t>
                          </m:r>
                        </m:sub>
                      </m:sSub>
                      <m:r>
                        <a:rPr lang="cs-CZ" sz="1200" i="1">
                          <a:solidFill>
                            <a:prstClr val="black"/>
                          </a:solidFill>
                          <a:latin typeface="Cambria Math"/>
                        </a:rPr>
                        <m:t> , </m:t>
                      </m:r>
                      <m:sSub>
                        <m:sSubPr>
                          <m:ctrlPr>
                            <a:rPr lang="cs-CZ" sz="1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𝑦</m:t>
                          </m:r>
                        </m:sub>
                      </m:sSub>
                      <m:r>
                        <a:rPr lang="cs-CZ" sz="1200" i="1">
                          <a:solidFill>
                            <a:prstClr val="black"/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24" name="Obdélník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0775" y="1829115"/>
                <a:ext cx="886717" cy="291618"/>
              </a:xfrm>
              <a:prstGeom prst="rect">
                <a:avLst/>
              </a:prstGeom>
              <a:blipFill>
                <a:blip r:embed="rId5"/>
                <a:stretch>
                  <a:fillRect b="-41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Obdélník 24"/>
              <p:cNvSpPr/>
              <p:nvPr/>
            </p:nvSpPr>
            <p:spPr>
              <a:xfrm>
                <a:off x="6204012" y="1867706"/>
                <a:ext cx="905440" cy="3231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𝑏</m:t>
                          </m:r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 </m:t>
                          </m:r>
                        </m:e>
                      </m:acc>
                      <m:r>
                        <a:rPr lang="cs-CZ" sz="1200" i="1">
                          <a:solidFill>
                            <a:prstClr val="black"/>
                          </a:solidFill>
                          <a:latin typeface="Cambria Math"/>
                        </a:rPr>
                        <m:t> (</m:t>
                      </m:r>
                      <m:sSub>
                        <m:sSubPr>
                          <m:ctrlPr>
                            <a:rPr lang="cs-CZ" sz="1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𝑏</m:t>
                          </m:r>
                        </m:e>
                        <m:sub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𝑥</m:t>
                          </m:r>
                        </m:sub>
                      </m:sSub>
                      <m:r>
                        <a:rPr lang="cs-CZ" sz="1200" i="1">
                          <a:solidFill>
                            <a:prstClr val="black"/>
                          </a:solidFill>
                          <a:latin typeface="Cambria Math"/>
                        </a:rPr>
                        <m:t> , </m:t>
                      </m:r>
                      <m:sSub>
                        <m:sSubPr>
                          <m:ctrlPr>
                            <a:rPr lang="cs-CZ" sz="1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𝑏</m:t>
                          </m:r>
                        </m:e>
                        <m:sub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𝑦</m:t>
                          </m:r>
                        </m:sub>
                      </m:sSub>
                      <m:r>
                        <a:rPr lang="cs-CZ" sz="1200" i="1">
                          <a:solidFill>
                            <a:prstClr val="black"/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1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25" name="Obdélník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4012" y="1867706"/>
                <a:ext cx="905440" cy="323165"/>
              </a:xfrm>
              <a:prstGeom prst="rect">
                <a:avLst/>
              </a:prstGeom>
              <a:blipFill>
                <a:blip r:embed="rId6"/>
                <a:stretch>
                  <a:fillRect b="-37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Přímá spojnice 28"/>
          <p:cNvCxnSpPr/>
          <p:nvPr/>
        </p:nvCxnSpPr>
        <p:spPr>
          <a:xfrm>
            <a:off x="3788876" y="4718307"/>
            <a:ext cx="0" cy="30590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 flipH="1">
            <a:off x="4911162" y="3665109"/>
            <a:ext cx="3544" cy="13591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 flipH="1">
            <a:off x="3212812" y="4718307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 flipH="1">
            <a:off x="3212812" y="3665109"/>
            <a:ext cx="170189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4155132" y="5240234"/>
                <a:ext cx="3855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1200" i="1">
                              <a:latin typeface="Cambria Math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5132" y="5240234"/>
                <a:ext cx="385514" cy="27699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4338274" y="6104330"/>
                <a:ext cx="3855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latin typeface="Cambria Math"/>
                            </a:rPr>
                            <m:t>𝑏</m:t>
                          </m:r>
                        </m:e>
                        <m:sub>
                          <m:r>
                            <a:rPr lang="cs-CZ" sz="1200" i="1">
                              <a:latin typeface="Cambria Math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8274" y="6104330"/>
                <a:ext cx="385514" cy="27699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1959736" y="4045842"/>
                <a:ext cx="385514" cy="2916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1200" i="1">
                              <a:latin typeface="Cambria Math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9736" y="4045842"/>
                <a:ext cx="385514" cy="29161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ovéPole 42"/>
              <p:cNvSpPr txBox="1"/>
              <p:nvPr/>
            </p:nvSpPr>
            <p:spPr>
              <a:xfrm>
                <a:off x="2799705" y="4393778"/>
                <a:ext cx="202733" cy="19928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latin typeface="Cambria Math"/>
                            </a:rPr>
                            <m:t>𝑏</m:t>
                          </m:r>
                        </m:e>
                        <m:sub>
                          <m:r>
                            <a:rPr lang="cs-CZ" sz="1200" i="1">
                              <a:latin typeface="Cambria Math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9705" y="4393778"/>
                <a:ext cx="202733" cy="199285"/>
              </a:xfrm>
              <a:prstGeom prst="rect">
                <a:avLst/>
              </a:prstGeom>
              <a:blipFill>
                <a:blip r:embed="rId10"/>
                <a:stretch>
                  <a:fillRect l="-14706" b="-2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5" name="Přímá spojnice se šipkou 44"/>
          <p:cNvCxnSpPr/>
          <p:nvPr/>
        </p:nvCxnSpPr>
        <p:spPr>
          <a:xfrm flipH="1" flipV="1">
            <a:off x="4911163" y="3665108"/>
            <a:ext cx="435675" cy="639023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ovéPole 45"/>
              <p:cNvSpPr txBox="1"/>
              <p:nvPr/>
            </p:nvSpPr>
            <p:spPr>
              <a:xfrm>
                <a:off x="5261350" y="3722439"/>
                <a:ext cx="902968" cy="3043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200" i="1">
                              <a:latin typeface="Cambria Math"/>
                            </a:rPr>
                            <m:t>𝑣</m:t>
                          </m:r>
                        </m:e>
                      </m:acc>
                      <m:r>
                        <a:rPr lang="cs-CZ" sz="1200" i="1">
                          <a:latin typeface="Cambria Math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200" i="1">
                              <a:latin typeface="Cambria Math"/>
                            </a:rPr>
                            <m:t>𝑎</m:t>
                          </m:r>
                        </m:e>
                      </m:acc>
                      <m:r>
                        <a:rPr lang="cs-CZ" sz="1200" i="1">
                          <a:latin typeface="Cambria Math"/>
                        </a:rPr>
                        <m:t>−</m:t>
                      </m:r>
                      <m:acc>
                        <m:accPr>
                          <m:chr m:val="⃗"/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200" i="1">
                              <a:latin typeface="Cambria Math"/>
                            </a:rPr>
                            <m:t>𝑏</m:t>
                          </m:r>
                        </m:e>
                      </m:acc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46" name="TextovéPole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1350" y="3722439"/>
                <a:ext cx="902968" cy="304314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ovéPole 46"/>
              <p:cNvSpPr txBox="1"/>
              <p:nvPr/>
            </p:nvSpPr>
            <p:spPr>
              <a:xfrm>
                <a:off x="6425698" y="3567391"/>
                <a:ext cx="3816424" cy="6406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/>
                  <a:t>Vektor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600" i="1">
                            <a:latin typeface="Cambria Math"/>
                          </a:rPr>
                          <m:t>𝑣</m:t>
                        </m:r>
                      </m:e>
                    </m:acc>
                  </m:oMath>
                </a14:m>
                <a:r>
                  <a:rPr lang="cs-CZ" sz="1600" dirty="0"/>
                  <a:t> je rozdílem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600" i="1">
                            <a:latin typeface="Cambria Math"/>
                          </a:rPr>
                          <m:t>𝑎</m:t>
                        </m:r>
                      </m:e>
                    </m:acc>
                  </m:oMath>
                </a14:m>
                <a:r>
                  <a:rPr lang="cs-CZ" sz="1600" dirty="0"/>
                  <a:t> a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600" i="1">
                            <a:latin typeface="Cambria Math"/>
                          </a:rPr>
                          <m:t>𝑏</m:t>
                        </m:r>
                      </m:e>
                    </m:acc>
                  </m:oMath>
                </a14:m>
                <a:r>
                  <a:rPr lang="cs-CZ" sz="1600" dirty="0"/>
                  <a:t> a jeho souřadnice jsou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600" i="1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1600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sz="1600" i="1">
                            <a:latin typeface="Cambria Math"/>
                          </a:rPr>
                          <m:t>𝑥</m:t>
                        </m:r>
                      </m:sub>
                    </m:sSub>
                    <m:r>
                      <a:rPr lang="cs-CZ" sz="1600" i="1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/>
                          </a:rPr>
                          <m:t>𝑏</m:t>
                        </m:r>
                      </m:e>
                      <m:sub>
                        <m:r>
                          <a:rPr lang="cs-CZ" sz="1600" i="1">
                            <a:latin typeface="Cambria Math"/>
                          </a:rPr>
                          <m:t>𝑥</m:t>
                        </m:r>
                      </m:sub>
                    </m:sSub>
                    <m:r>
                      <a:rPr lang="cs-CZ" sz="1600" i="1">
                        <a:latin typeface="Cambria Math"/>
                      </a:rPr>
                      <m:t>, </m:t>
                    </m:r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sz="1600" i="1">
                            <a:latin typeface="Cambria Math"/>
                          </a:rPr>
                          <m:t>𝑦</m:t>
                        </m:r>
                      </m:sub>
                    </m:sSub>
                    <m:r>
                      <a:rPr lang="cs-CZ" sz="1600" i="1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/>
                          </a:rPr>
                          <m:t>𝑏</m:t>
                        </m:r>
                      </m:e>
                      <m:sub>
                        <m:r>
                          <a:rPr lang="cs-CZ" sz="1600" i="1">
                            <a:latin typeface="Cambria Math"/>
                          </a:rPr>
                          <m:t>𝑦</m:t>
                        </m:r>
                      </m:sub>
                    </m:sSub>
                    <m:r>
                      <a:rPr lang="cs-CZ" sz="1600" i="1">
                        <a:latin typeface="Cambria Math"/>
                      </a:rPr>
                      <m:t>)</m:t>
                    </m:r>
                  </m:oMath>
                </a14:m>
                <a:endParaRPr lang="cs-CZ" sz="1600" dirty="0"/>
              </a:p>
            </p:txBody>
          </p:sp>
        </mc:Choice>
        <mc:Fallback xmlns="">
          <p:sp>
            <p:nvSpPr>
              <p:cNvPr id="47" name="TextovéPole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25698" y="3567391"/>
                <a:ext cx="3816424" cy="640625"/>
              </a:xfrm>
              <a:prstGeom prst="rect">
                <a:avLst/>
              </a:prstGeom>
              <a:blipFill>
                <a:blip r:embed="rId12"/>
                <a:stretch>
                  <a:fillRect l="-799" t="-1905" b="-952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0" name="Přímá spojnice 29"/>
          <p:cNvCxnSpPr/>
          <p:nvPr/>
        </p:nvCxnSpPr>
        <p:spPr>
          <a:xfrm>
            <a:off x="5346837" y="4326800"/>
            <a:ext cx="0" cy="6795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ravá složená závorka 5"/>
          <p:cNvSpPr/>
          <p:nvPr/>
        </p:nvSpPr>
        <p:spPr>
          <a:xfrm rot="5400000">
            <a:off x="4239877" y="4568948"/>
            <a:ext cx="216024" cy="1126546"/>
          </a:xfrm>
          <a:prstGeom prst="rightBrace">
            <a:avLst/>
          </a:prstGeom>
          <a:ln w="127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Pravá složená závorka 33"/>
          <p:cNvSpPr/>
          <p:nvPr/>
        </p:nvSpPr>
        <p:spPr>
          <a:xfrm rot="5400000">
            <a:off x="4043727" y="4765102"/>
            <a:ext cx="1044000" cy="1562221"/>
          </a:xfrm>
          <a:prstGeom prst="rightBrace">
            <a:avLst>
              <a:gd name="adj1" fmla="val 8333"/>
              <a:gd name="adj2" fmla="val 52405"/>
            </a:avLst>
          </a:prstGeom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Pravá složená závorka 7"/>
          <p:cNvSpPr/>
          <p:nvPr/>
        </p:nvSpPr>
        <p:spPr>
          <a:xfrm rot="10800000">
            <a:off x="2345250" y="3665108"/>
            <a:ext cx="864000" cy="1053089"/>
          </a:xfrm>
          <a:prstGeom prst="rightBrace">
            <a:avLst/>
          </a:prstGeom>
          <a:ln w="127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6" name="Přímá spojnice 35"/>
          <p:cNvCxnSpPr/>
          <p:nvPr/>
        </p:nvCxnSpPr>
        <p:spPr>
          <a:xfrm flipH="1">
            <a:off x="3209250" y="4292615"/>
            <a:ext cx="203005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Levá složená závorka 11"/>
          <p:cNvSpPr/>
          <p:nvPr/>
        </p:nvSpPr>
        <p:spPr>
          <a:xfrm>
            <a:off x="3065234" y="4289472"/>
            <a:ext cx="180000" cy="432000"/>
          </a:xfrm>
          <a:prstGeom prst="leftBrac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ln w="12700">
                <a:solidFill>
                  <a:schemeClr val="tx2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21" name="Pravá složená závorka 20"/>
          <p:cNvSpPr/>
          <p:nvPr/>
        </p:nvSpPr>
        <p:spPr>
          <a:xfrm rot="16200000">
            <a:off x="4986758" y="4636912"/>
            <a:ext cx="288032" cy="432133"/>
          </a:xfrm>
          <a:prstGeom prst="rightBrac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Obdélník 21"/>
              <p:cNvSpPr/>
              <p:nvPr/>
            </p:nvSpPr>
            <p:spPr>
              <a:xfrm>
                <a:off x="4864387" y="4493419"/>
                <a:ext cx="549253" cy="184666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12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𝒙</m:t>
                          </m:r>
                        </m:sub>
                      </m:sSub>
                      <m:r>
                        <a:rPr lang="cs-CZ" sz="1200" b="1" i="1">
                          <a:solidFill>
                            <a:srgbClr val="FF0000"/>
                          </a:solidFill>
                          <a:latin typeface="Cambria Math"/>
                        </a:rPr>
                        <m:t>−</m:t>
                      </m:r>
                      <m:sSub>
                        <m:sSubPr>
                          <m:ctrlPr>
                            <a:rPr lang="cs-CZ" sz="1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𝒃</m:t>
                          </m:r>
                        </m:e>
                        <m:sub>
                          <m:r>
                            <a:rPr lang="cs-CZ" sz="12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𝒙</m:t>
                          </m:r>
                        </m:sub>
                      </m:sSub>
                    </m:oMath>
                  </m:oMathPara>
                </a14:m>
                <a:endParaRPr lang="cs-CZ" sz="1200" b="1" dirty="0"/>
              </a:p>
            </p:txBody>
          </p:sp>
        </mc:Choice>
        <mc:Fallback xmlns="">
          <p:sp>
            <p:nvSpPr>
              <p:cNvPr id="22" name="Obdélník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4387" y="4493419"/>
                <a:ext cx="549253" cy="184666"/>
              </a:xfrm>
              <a:prstGeom prst="rect">
                <a:avLst/>
              </a:prstGeom>
              <a:blipFill>
                <a:blip r:embed="rId13"/>
                <a:stretch>
                  <a:fillRect l="-4444" t="-3333" b="-1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Levá složená závorka 43"/>
          <p:cNvSpPr/>
          <p:nvPr/>
        </p:nvSpPr>
        <p:spPr>
          <a:xfrm rot="10800000">
            <a:off x="3215352" y="3672666"/>
            <a:ext cx="186818" cy="612000"/>
          </a:xfrm>
          <a:prstGeom prst="lef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ln w="19050">
                <a:solidFill>
                  <a:srgbClr val="FF0000"/>
                </a:solidFill>
              </a:ln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Obdélník 22"/>
              <p:cNvSpPr/>
              <p:nvPr/>
            </p:nvSpPr>
            <p:spPr>
              <a:xfrm rot="16200000">
                <a:off x="3223012" y="3877838"/>
                <a:ext cx="555665" cy="201658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12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𝒚</m:t>
                          </m:r>
                        </m:sub>
                      </m:sSub>
                      <m:r>
                        <a:rPr lang="cs-CZ" sz="1200" b="1" i="1">
                          <a:solidFill>
                            <a:srgbClr val="FF0000"/>
                          </a:solidFill>
                          <a:latin typeface="Cambria Math"/>
                        </a:rPr>
                        <m:t>−</m:t>
                      </m:r>
                      <m:sSub>
                        <m:sSubPr>
                          <m:ctrlPr>
                            <a:rPr lang="cs-CZ" sz="1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𝒃</m:t>
                          </m:r>
                        </m:e>
                        <m:sub>
                          <m:r>
                            <a:rPr lang="cs-CZ" sz="12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𝒚</m:t>
                          </m:r>
                        </m:sub>
                      </m:sSub>
                    </m:oMath>
                  </m:oMathPara>
                </a14:m>
                <a:endParaRPr lang="cs-CZ" sz="12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3" name="Obdélník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6200000">
                <a:off x="3223012" y="3877838"/>
                <a:ext cx="555665" cy="201658"/>
              </a:xfrm>
              <a:prstGeom prst="rect">
                <a:avLst/>
              </a:prstGeom>
              <a:blipFill>
                <a:blip r:embed="rId14"/>
                <a:stretch>
                  <a:fillRect l="-3030" t="-3297" r="-21212" b="-439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>
            <a:extLst>
              <a:ext uri="{FF2B5EF4-FFF2-40B4-BE49-F238E27FC236}">
                <a16:creationId xmlns:a16="http://schemas.microsoft.com/office/drawing/2014/main" id="{324C40C7-72F0-3D96-78D2-B4BD3AE417D8}"/>
              </a:ext>
            </a:extLst>
          </p:cNvPr>
          <p:cNvSpPr txBox="1"/>
          <p:nvPr/>
        </p:nvSpPr>
        <p:spPr>
          <a:xfrm>
            <a:off x="5267908" y="6309320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Animace - klikej</a:t>
            </a:r>
          </a:p>
        </p:txBody>
      </p:sp>
    </p:spTree>
    <p:extLst>
      <p:ext uri="{BB962C8B-B14F-4D97-AF65-F5344CB8AC3E}">
        <p14:creationId xmlns:p14="http://schemas.microsoft.com/office/powerpoint/2010/main" val="814631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21" grpId="0" animBg="1"/>
      <p:bldP spid="22" grpId="0"/>
      <p:bldP spid="44" grpId="0" animBg="1"/>
      <p:bldP spid="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19536" y="332657"/>
            <a:ext cx="36404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Počítání s vektory – vektorový počet</a:t>
            </a:r>
          </a:p>
          <a:p>
            <a:r>
              <a:rPr lang="cs-CZ" b="1" dirty="0"/>
              <a:t>Násobení vektoru číslem</a:t>
            </a:r>
          </a:p>
        </p:txBody>
      </p:sp>
      <p:cxnSp>
        <p:nvCxnSpPr>
          <p:cNvPr id="4" name="Přímá spojnice 3"/>
          <p:cNvCxnSpPr/>
          <p:nvPr/>
        </p:nvCxnSpPr>
        <p:spPr>
          <a:xfrm flipH="1">
            <a:off x="2927648" y="1916832"/>
            <a:ext cx="0" cy="35283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2927648" y="5445224"/>
            <a:ext cx="34563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V="1">
            <a:off x="2927648" y="4450740"/>
            <a:ext cx="1368152" cy="994484"/>
          </a:xfrm>
          <a:prstGeom prst="straightConnector1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2567608" y="1628800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y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6168008" y="5490224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x</a:t>
            </a:r>
          </a:p>
        </p:txBody>
      </p:sp>
      <p:cxnSp>
        <p:nvCxnSpPr>
          <p:cNvPr id="12" name="Přímá spojnice 11"/>
          <p:cNvCxnSpPr/>
          <p:nvPr/>
        </p:nvCxnSpPr>
        <p:spPr>
          <a:xfrm>
            <a:off x="4280686" y="4149080"/>
            <a:ext cx="0" cy="12961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H="1">
            <a:off x="2927648" y="4456221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3035660" y="4542861"/>
                <a:ext cx="720080" cy="2916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200" i="1">
                              <a:latin typeface="Cambria Math"/>
                            </a:rPr>
                            <m:t>𝑎</m:t>
                          </m:r>
                        </m:e>
                      </m:acc>
                      <m:r>
                        <a:rPr lang="cs-CZ" sz="1200" i="1">
                          <a:latin typeface="Cambria Math"/>
                        </a:rPr>
                        <m:t>(</m:t>
                      </m:r>
                      <m:sSub>
                        <m:sSubPr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1200" i="1">
                              <a:latin typeface="Cambria Math"/>
                            </a:rPr>
                            <m:t>𝑥</m:t>
                          </m:r>
                        </m:sub>
                      </m:sSub>
                      <m:r>
                        <a:rPr lang="cs-CZ" sz="1200" i="1">
                          <a:latin typeface="Cambria Math"/>
                        </a:rPr>
                        <m:t>,</m:t>
                      </m:r>
                      <m:sSub>
                        <m:sSubPr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1200" i="1">
                              <a:latin typeface="Cambria Math"/>
                            </a:rPr>
                            <m:t>𝑦</m:t>
                          </m:r>
                        </m:sub>
                      </m:sSub>
                      <m:r>
                        <a:rPr lang="cs-CZ" sz="1200" i="1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5660" y="4542861"/>
                <a:ext cx="720080" cy="291618"/>
              </a:xfrm>
              <a:prstGeom prst="rect">
                <a:avLst/>
              </a:prstGeom>
              <a:blipFill>
                <a:blip r:embed="rId2"/>
                <a:stretch>
                  <a:fillRect r="-5085" b="-41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5128817" y="1556792"/>
                <a:ext cx="5040560" cy="15435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Vektor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</a:rPr>
                          <m:t>𝒂</m:t>
                        </m:r>
                      </m:e>
                    </m:acc>
                    <m:r>
                      <a:rPr lang="cs-CZ" b="1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cs-CZ" b="1" i="1">
                            <a:latin typeface="Cambria Math"/>
                          </a:rPr>
                          <m:t>𝒙</m:t>
                        </m:r>
                      </m:sub>
                    </m:sSub>
                    <m:r>
                      <a:rPr lang="cs-CZ" b="1" i="1">
                        <a:latin typeface="Cambria Math"/>
                      </a:rPr>
                      <m:t>,</m:t>
                    </m:r>
                    <m:sSub>
                      <m:sSub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cs-CZ" b="1" i="1">
                            <a:latin typeface="Cambria Math"/>
                          </a:rPr>
                          <m:t>𝒚</m:t>
                        </m:r>
                      </m:sub>
                    </m:sSub>
                    <m:r>
                      <a:rPr lang="cs-CZ" b="1" i="1">
                        <a:latin typeface="Cambria Math"/>
                      </a:rPr>
                      <m:t>)</m:t>
                    </m:r>
                  </m:oMath>
                </a14:m>
                <a:r>
                  <a:rPr lang="cs-CZ" dirty="0"/>
                  <a:t> násobíme číslem </a:t>
                </a:r>
                <a14:m>
                  <m:oMath xmlns:m="http://schemas.openxmlformats.org/officeDocument/2006/math">
                    <m:r>
                      <a:rPr lang="cs-CZ" b="1" i="1" dirty="0">
                        <a:latin typeface="Cambria Math"/>
                      </a:rPr>
                      <m:t>𝒌</m:t>
                    </m:r>
                  </m:oMath>
                </a14:m>
                <a:r>
                  <a:rPr lang="cs-CZ" b="1" i="1" dirty="0"/>
                  <a:t>.</a:t>
                </a:r>
              </a:p>
              <a:p>
                <a:r>
                  <a:rPr lang="cs-CZ" dirty="0"/>
                  <a:t>Je-li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𝒌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&gt;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𝟏</m:t>
                    </m:r>
                  </m:oMath>
                </a14:m>
                <a:r>
                  <a:rPr lang="cs-CZ" dirty="0"/>
                  <a:t> velikost vektoru se zvětšuje.</a:t>
                </a:r>
              </a:p>
              <a:p>
                <a:r>
                  <a:rPr lang="cs-CZ" dirty="0"/>
                  <a:t>Je-li </a:t>
                </a:r>
                <a14:m>
                  <m:oMath xmlns:m="http://schemas.openxmlformats.org/officeDocument/2006/math">
                    <m:r>
                      <a:rPr lang="cs-CZ" b="1">
                        <a:latin typeface="Cambria Math"/>
                        <a:ea typeface="Cambria Math"/>
                      </a:rPr>
                      <m:t>𝟎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&lt;</m:t>
                    </m:r>
                    <m:r>
                      <a:rPr lang="cs-CZ" b="1" i="1">
                        <a:latin typeface="Cambria Math"/>
                      </a:rPr>
                      <m:t>𝒌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&lt;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𝟏</m:t>
                    </m:r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velikost vektoru se zmenšuje.</a:t>
                </a:r>
              </a:p>
              <a:p>
                <a:r>
                  <a:rPr lang="cs-CZ" dirty="0"/>
                  <a:t>Je-li </a:t>
                </a:r>
                <a14:m>
                  <m:oMath xmlns:m="http://schemas.openxmlformats.org/officeDocument/2006/math">
                    <m:r>
                      <a:rPr lang="cs-CZ" b="1">
                        <a:latin typeface="Cambria Math"/>
                      </a:rPr>
                      <m:t>−</m:t>
                    </m:r>
                    <m:r>
                      <a:rPr lang="cs-CZ" b="1">
                        <a:latin typeface="Cambria Math"/>
                      </a:rPr>
                      <m:t>𝟏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&lt;</m:t>
                    </m:r>
                    <m:r>
                      <a:rPr lang="cs-CZ" b="1" i="1">
                        <a:latin typeface="Cambria Math"/>
                      </a:rPr>
                      <m:t>𝒌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&lt;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𝟎</m:t>
                    </m:r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vektor se zmenšuje a obrací směr.</a:t>
                </a:r>
              </a:p>
              <a:p>
                <a:r>
                  <a:rPr lang="cs-CZ" dirty="0"/>
                  <a:t>Je-li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𝒌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&lt;−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𝟏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cs-CZ" dirty="0"/>
                  <a:t>vektor se zvětšuje a obrací směr.</a:t>
                </a:r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8817" y="1556792"/>
                <a:ext cx="5040560" cy="1543564"/>
              </a:xfrm>
              <a:prstGeom prst="rect">
                <a:avLst/>
              </a:prstGeom>
              <a:blipFill>
                <a:blip r:embed="rId3"/>
                <a:stretch>
                  <a:fillRect l="-967" t="-1575" b="-23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3071664" y="3501008"/>
                <a:ext cx="10801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>
                          <a:latin typeface="Cambria Math"/>
                        </a:rPr>
                        <m:t>𝒌</m:t>
                      </m:r>
                      <m:r>
                        <a:rPr lang="cs-CZ" b="1" i="1">
                          <a:latin typeface="Cambria Math"/>
                        </a:rPr>
                        <m:t>=</m:t>
                      </m:r>
                      <m:r>
                        <a:rPr lang="cs-CZ" b="1" i="1">
                          <a:latin typeface="Cambria Math"/>
                        </a:rPr>
                        <m:t>𝟐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1664" y="3501008"/>
                <a:ext cx="1080120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Přímá spojnice 19"/>
          <p:cNvCxnSpPr/>
          <p:nvPr/>
        </p:nvCxnSpPr>
        <p:spPr>
          <a:xfrm>
            <a:off x="5662324" y="3454972"/>
            <a:ext cx="1628" cy="19902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 flipH="1">
            <a:off x="2927648" y="3454971"/>
            <a:ext cx="27363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3379942" y="5384250"/>
                <a:ext cx="324036" cy="27699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9942" y="5384250"/>
                <a:ext cx="324036" cy="276999"/>
              </a:xfrm>
              <a:prstGeom prst="rect">
                <a:avLst/>
              </a:prstGeom>
              <a:blipFill>
                <a:blip r:embed="rId5"/>
                <a:stretch>
                  <a:fillRect l="-5556" b="-1087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2567608" y="4725145"/>
                <a:ext cx="324036" cy="3912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7608" y="4725145"/>
                <a:ext cx="324036" cy="391261"/>
              </a:xfrm>
              <a:prstGeom prst="rect">
                <a:avLst/>
              </a:prstGeom>
              <a:blipFill>
                <a:blip r:embed="rId6"/>
                <a:stretch>
                  <a:fillRect r="-20755" b="-468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5874047" y="4396519"/>
                <a:ext cx="4680520" cy="3912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i="1">
                        <a:latin typeface="Cambria Math"/>
                      </a:rPr>
                      <m:t>2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𝑎</m:t>
                        </m:r>
                      </m:e>
                    </m:acc>
                    <m:r>
                      <a:rPr lang="cs-CZ" i="1">
                        <a:latin typeface="Cambria Math"/>
                      </a:rPr>
                      <m:t>=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𝑣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𝑥</m:t>
                        </m:r>
                      </m:sub>
                    </m:sSub>
                    <m:r>
                      <a:rPr lang="cs-CZ" i="1">
                        <a:latin typeface="Cambria Math"/>
                      </a:rPr>
                      <m:t>,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𝑣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𝑦</m:t>
                        </m:r>
                      </m:sub>
                    </m:sSub>
                  </m:oMath>
                </a14:m>
                <a:r>
                  <a:rPr lang="cs-CZ" dirty="0"/>
                  <a:t>), kde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𝑣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𝑥</m:t>
                        </m:r>
                      </m:sub>
                    </m:sSub>
                    <m:r>
                      <a:rPr lang="cs-CZ" i="1">
                        <a:latin typeface="Cambria Math"/>
                      </a:rPr>
                      <m:t>=2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𝑎</m:t>
                        </m:r>
                      </m:e>
                      <m:sub>
                        <m:r>
                          <a:rPr lang="cs-CZ" i="1">
                            <a:latin typeface="Cambria Math"/>
                            <a:ea typeface="Cambria Math"/>
                          </a:rPr>
                          <m:t>𝑥</m:t>
                        </m:r>
                      </m:sub>
                    </m:sSub>
                  </m:oMath>
                </a14:m>
                <a:r>
                  <a:rPr lang="cs-CZ" dirty="0"/>
                  <a:t> 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𝑣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𝑦</m:t>
                        </m:r>
                      </m:sub>
                    </m:sSub>
                    <m:r>
                      <a:rPr lang="cs-CZ" i="1">
                        <a:latin typeface="Cambria Math"/>
                      </a:rPr>
                      <m:t>=2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𝑎</m:t>
                        </m:r>
                      </m:e>
                      <m:sub>
                        <m:r>
                          <a:rPr lang="cs-CZ" i="1">
                            <a:latin typeface="Cambria Math"/>
                            <a:ea typeface="Cambria Math"/>
                          </a:rPr>
                          <m:t>𝑦</m:t>
                        </m:r>
                      </m:sub>
                    </m:sSub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4047" y="4396519"/>
                <a:ext cx="4680520" cy="391261"/>
              </a:xfrm>
              <a:prstGeom prst="rect">
                <a:avLst/>
              </a:prstGeom>
              <a:blipFill>
                <a:blip r:embed="rId7"/>
                <a:stretch>
                  <a:fillRect t="-20313" b="-2031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Přímá spojnice se šipkou 27"/>
          <p:cNvCxnSpPr/>
          <p:nvPr/>
        </p:nvCxnSpPr>
        <p:spPr>
          <a:xfrm flipV="1">
            <a:off x="2927648" y="3454972"/>
            <a:ext cx="2736304" cy="1990253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4839940" y="4077072"/>
                <a:ext cx="720080" cy="2916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200" i="1">
                              <a:latin typeface="Cambria Math"/>
                            </a:rPr>
                            <m:t>𝑣</m:t>
                          </m:r>
                        </m:e>
                      </m:acc>
                      <m:r>
                        <a:rPr lang="cs-CZ" sz="1200" i="1">
                          <a:latin typeface="Cambria Math"/>
                        </a:rPr>
                        <m:t>(</m:t>
                      </m:r>
                      <m:sSub>
                        <m:sSubPr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cs-CZ" sz="1200" i="1">
                              <a:latin typeface="Cambria Math"/>
                            </a:rPr>
                            <m:t>𝑥</m:t>
                          </m:r>
                        </m:sub>
                      </m:sSub>
                      <m:r>
                        <a:rPr lang="cs-CZ" sz="1200" i="1">
                          <a:latin typeface="Cambria Math"/>
                        </a:rPr>
                        <m:t>,</m:t>
                      </m:r>
                      <m:sSub>
                        <m:sSubPr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cs-CZ" sz="1200" i="1">
                              <a:latin typeface="Cambria Math"/>
                            </a:rPr>
                            <m:t>𝑦</m:t>
                          </m:r>
                        </m:sub>
                      </m:sSub>
                      <m:r>
                        <a:rPr lang="cs-CZ" sz="1200" i="1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9940" y="4077072"/>
                <a:ext cx="720080" cy="291618"/>
              </a:xfrm>
              <a:prstGeom prst="rect">
                <a:avLst/>
              </a:prstGeom>
              <a:blipFill>
                <a:blip r:embed="rId8"/>
                <a:stretch>
                  <a:fillRect r="-1695" b="-41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Levá složená závorka 29"/>
          <p:cNvSpPr/>
          <p:nvPr/>
        </p:nvSpPr>
        <p:spPr>
          <a:xfrm rot="16200000">
            <a:off x="3890113" y="4485649"/>
            <a:ext cx="814265" cy="2733416"/>
          </a:xfrm>
          <a:prstGeom prst="leftBrac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Obdélník 30"/>
              <p:cNvSpPr/>
              <p:nvPr/>
            </p:nvSpPr>
            <p:spPr>
              <a:xfrm>
                <a:off x="3834745" y="6237312"/>
                <a:ext cx="129407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=2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1" name="Obdélník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4745" y="6237312"/>
                <a:ext cx="1294072" cy="36933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Levá složená závorka 31"/>
          <p:cNvSpPr/>
          <p:nvPr/>
        </p:nvSpPr>
        <p:spPr>
          <a:xfrm>
            <a:off x="2113384" y="3454971"/>
            <a:ext cx="814265" cy="1990253"/>
          </a:xfrm>
          <a:prstGeom prst="leftBrac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 rot="16200000">
                <a:off x="1235460" y="4260591"/>
                <a:ext cx="1368152" cy="3912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𝑦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=2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6200000">
                <a:off x="1235460" y="4260591"/>
                <a:ext cx="1368152" cy="391261"/>
              </a:xfrm>
              <a:prstGeom prst="rect">
                <a:avLst/>
              </a:prstGeom>
              <a:blipFill>
                <a:blip r:embed="rId10"/>
                <a:stretch>
                  <a:fillRect r="-31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Obdélník 34"/>
              <p:cNvSpPr/>
              <p:nvPr/>
            </p:nvSpPr>
            <p:spPr>
              <a:xfrm>
                <a:off x="5199981" y="1121225"/>
                <a:ext cx="3302827" cy="414537"/>
              </a:xfrm>
              <a:prstGeom prst="rect">
                <a:avLst/>
              </a:prstGeom>
              <a:ln>
                <a:solidFill>
                  <a:srgbClr val="FF0000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>
                          <a:latin typeface="Cambria Math"/>
                        </a:rPr>
                        <m:t>𝒌</m:t>
                      </m:r>
                      <m:r>
                        <a:rPr lang="cs-CZ" b="1" i="1">
                          <a:latin typeface="Cambria Math"/>
                          <a:ea typeface="Cambria Math"/>
                        </a:rPr>
                        <m:t>∙</m:t>
                      </m:r>
                      <m:acc>
                        <m:accPr>
                          <m:chr m:val="⃗"/>
                          <m:ctrlPr>
                            <a:rPr lang="cs-CZ" b="1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accPr>
                        <m:e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𝒂</m:t>
                          </m:r>
                        </m:e>
                      </m:acc>
                      <m:d>
                        <m:dPr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1" i="1">
                                  <a:latin typeface="Cambria Math"/>
                                </a:rPr>
                                <m:t>𝒂</m:t>
                              </m:r>
                            </m:e>
                            <m:sub>
                              <m:r>
                                <a:rPr lang="cs-CZ" b="1" i="1">
                                  <a:latin typeface="Cambria Math"/>
                                </a:rPr>
                                <m:t>𝒙</m:t>
                              </m:r>
                            </m:sub>
                          </m:sSub>
                          <m:r>
                            <a:rPr lang="cs-CZ" b="1" i="1">
                              <a:latin typeface="Cambria Math"/>
                            </a:rPr>
                            <m:t>,</m:t>
                          </m:r>
                          <m:sSub>
                            <m:sSubPr>
                              <m:ctrlPr>
                                <a:rPr lang="cs-CZ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1" i="1">
                                  <a:latin typeface="Cambria Math"/>
                                </a:rPr>
                                <m:t>𝒂</m:t>
                              </m:r>
                            </m:e>
                            <m:sub>
                              <m:r>
                                <a:rPr lang="cs-CZ" b="1" i="1">
                                  <a:latin typeface="Cambria Math"/>
                                </a:rPr>
                                <m:t>𝒚</m:t>
                              </m:r>
                            </m:sub>
                          </m:sSub>
                        </m:e>
                      </m:d>
                      <m:r>
                        <a:rPr lang="cs-CZ" b="1" i="1">
                          <a:latin typeface="Cambria Math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1" i="1">
                              <a:latin typeface="Cambria Math"/>
                            </a:rPr>
                            <m:t>𝒗</m:t>
                          </m:r>
                        </m:e>
                      </m:acc>
                      <m:r>
                        <a:rPr lang="cs-CZ" b="1" i="1">
                          <a:latin typeface="Cambria Math"/>
                        </a:rPr>
                        <m:t>(</m:t>
                      </m:r>
                      <m:r>
                        <a:rPr lang="cs-CZ" b="1" i="1">
                          <a:latin typeface="Cambria Math"/>
                        </a:rPr>
                        <m:t>𝒌</m:t>
                      </m:r>
                      <m:r>
                        <a:rPr lang="cs-CZ" b="1" i="1">
                          <a:latin typeface="Cambria Math"/>
                          <a:ea typeface="Cambria Math"/>
                        </a:rPr>
                        <m:t>∙</m:t>
                      </m:r>
                      <m:sSub>
                        <m:sSubPr>
                          <m:ctrlPr>
                            <a:rPr lang="cs-CZ" b="1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𝒙</m:t>
                          </m:r>
                        </m:sub>
                      </m:sSub>
                      <m:r>
                        <a:rPr lang="cs-CZ" b="1" i="1">
                          <a:latin typeface="Cambria Math"/>
                          <a:ea typeface="Cambria Math"/>
                        </a:rPr>
                        <m:t>,</m:t>
                      </m:r>
                      <m:r>
                        <a:rPr lang="cs-CZ" b="1" i="1">
                          <a:latin typeface="Cambria Math"/>
                          <a:ea typeface="Cambria Math"/>
                        </a:rPr>
                        <m:t>𝒌</m:t>
                      </m:r>
                      <m:r>
                        <a:rPr lang="cs-CZ" b="1" i="1">
                          <a:latin typeface="Cambria Math"/>
                          <a:ea typeface="Cambria Math"/>
                        </a:rPr>
                        <m:t>∙</m:t>
                      </m:r>
                      <m:sSub>
                        <m:sSubPr>
                          <m:ctrlPr>
                            <a:rPr lang="cs-CZ" b="1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𝒚</m:t>
                          </m:r>
                        </m:sub>
                      </m:sSub>
                      <m:r>
                        <a:rPr lang="cs-CZ" b="1" i="1">
                          <a:latin typeface="Cambria Math"/>
                          <a:ea typeface="Cambria Math"/>
                        </a:rPr>
                        <m:t>)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35" name="Obdélník 3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9981" y="1121225"/>
                <a:ext cx="3302827" cy="414537"/>
              </a:xfrm>
              <a:prstGeom prst="rect">
                <a:avLst/>
              </a:prstGeom>
              <a:blipFill>
                <a:blip r:embed="rId11"/>
                <a:stretch>
                  <a:fillRect b="-4286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>
            <a:extLst>
              <a:ext uri="{FF2B5EF4-FFF2-40B4-BE49-F238E27FC236}">
                <a16:creationId xmlns:a16="http://schemas.microsoft.com/office/drawing/2014/main" id="{A7737BD2-53C0-F2B2-53E1-BF00D4812206}"/>
              </a:ext>
            </a:extLst>
          </p:cNvPr>
          <p:cNvSpPr txBox="1"/>
          <p:nvPr/>
        </p:nvSpPr>
        <p:spPr>
          <a:xfrm>
            <a:off x="444817" y="623731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Animace - klikej</a:t>
            </a:r>
          </a:p>
        </p:txBody>
      </p:sp>
    </p:spTree>
    <p:extLst>
      <p:ext uri="{BB962C8B-B14F-4D97-AF65-F5344CB8AC3E}">
        <p14:creationId xmlns:p14="http://schemas.microsoft.com/office/powerpoint/2010/main" val="4060931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6" grpId="0"/>
      <p:bldP spid="29" grpId="0"/>
      <p:bldP spid="30" grpId="0" animBg="1"/>
      <p:bldP spid="31" grpId="0"/>
      <p:bldP spid="32" grpId="0" animBg="1"/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19536" y="332657"/>
            <a:ext cx="36404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Počítání s vektory – vektorový počet</a:t>
            </a:r>
          </a:p>
          <a:p>
            <a:r>
              <a:rPr lang="cs-CZ" b="1" dirty="0"/>
              <a:t>Skalární součin dvou vektorů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1991544" y="1196753"/>
                <a:ext cx="8136904" cy="19645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Skalární součin  vektoru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acc>
                    <m:r>
                      <a:rPr lang="cs-CZ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𝑥</m:t>
                        </m:r>
                      </m:sub>
                    </m:sSub>
                    <m:r>
                      <a:rPr lang="cs-CZ" i="1">
                        <a:latin typeface="Cambria Math"/>
                      </a:rPr>
                      <m:t>,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𝑦</m:t>
                        </m:r>
                      </m:sub>
                    </m:sSub>
                    <m:r>
                      <a:rPr lang="cs-CZ" i="1">
                        <a:latin typeface="Cambria Math"/>
                      </a:rPr>
                      <m:t>)</m:t>
                    </m:r>
                  </m:oMath>
                </a14:m>
                <a:r>
                  <a:rPr lang="cs-CZ" dirty="0"/>
                  <a:t>  a 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𝑏</m:t>
                        </m:r>
                      </m:e>
                    </m:acc>
                    <m:r>
                      <a:rPr lang="cs-CZ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𝑏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𝑥</m:t>
                        </m:r>
                      </m:sub>
                    </m:sSub>
                    <m:r>
                      <a:rPr lang="cs-CZ" i="1">
                        <a:latin typeface="Cambria Math"/>
                      </a:rPr>
                      <m:t>,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𝑏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𝑦</m:t>
                        </m:r>
                      </m:sub>
                    </m:sSub>
                    <m:r>
                      <a:rPr lang="cs-CZ" i="1">
                        <a:latin typeface="Cambria Math"/>
                      </a:rPr>
                      <m:t>)</m:t>
                    </m:r>
                  </m:oMath>
                </a14:m>
                <a:r>
                  <a:rPr lang="cs-CZ" dirty="0"/>
                  <a:t>  je </a:t>
                </a:r>
                <a:r>
                  <a:rPr lang="cs-CZ" b="1" dirty="0"/>
                  <a:t>číslo (</a:t>
                </a:r>
                <a:r>
                  <a:rPr lang="cs-CZ" sz="2000" b="1" dirty="0"/>
                  <a:t>skalár) </a:t>
                </a:r>
                <a:r>
                  <a:rPr lang="cs-CZ" sz="2000" dirty="0"/>
                  <a:t> je definován takto: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</m:acc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𝑏</m:t>
                          </m:r>
                        </m:e>
                      </m:acc>
                      <m:r>
                        <a:rPr lang="cs-CZ" i="1">
                          <a:latin typeface="Cambria Math"/>
                        </a:rPr>
                        <m:t>= 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</m:sub>
                      </m:sSub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𝑏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𝑥</m:t>
                          </m:r>
                        </m:sub>
                      </m:sSub>
                      <m:r>
                        <a:rPr lang="cs-CZ" i="1">
                          <a:latin typeface="Cambria Math"/>
                          <a:ea typeface="Cambria Math"/>
                        </a:rPr>
                        <m:t>+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𝑦</m:t>
                          </m:r>
                        </m:sub>
                      </m:sSub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𝑏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Tečka mezi vektory je důležitá a píšeme jí vždy. Kromě skalárního součinu je definován i součin vektorový a ten zapisujeme takto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acc>
                    <m:r>
                      <a:rPr lang="cs-CZ" i="1">
                        <a:latin typeface="Cambria Math"/>
                        <a:ea typeface="Cambria Math"/>
                      </a:rPr>
                      <m:t>×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𝑏</m:t>
                        </m:r>
                      </m:e>
                    </m:acc>
                  </m:oMath>
                </a14:m>
                <a:r>
                  <a:rPr lang="cs-CZ" dirty="0"/>
                  <a:t>. Tečka a křížek rozlišují oba součiny.</a:t>
                </a: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1544" y="1196753"/>
                <a:ext cx="8136904" cy="1964577"/>
              </a:xfrm>
              <a:prstGeom prst="rect">
                <a:avLst/>
              </a:prstGeom>
              <a:blipFill>
                <a:blip r:embed="rId2"/>
                <a:stretch>
                  <a:fillRect l="-825" t="-1858" r="-1124" b="-40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2135560" y="3212977"/>
                <a:ext cx="7992888" cy="13511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Skalární součin dvou vektorů lze vypočítat u takto:</a:t>
                </a:r>
              </a:p>
              <a:p>
                <a:pPr algn="ctr"/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acc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𝑏</m:t>
                        </m:r>
                      </m:e>
                    </m:acc>
                    <m:r>
                      <a:rPr lang="cs-CZ" i="1"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𝑎</m:t>
                            </m:r>
                          </m:e>
                        </m:acc>
                      </m:e>
                    </m:d>
                    <m:r>
                      <a:rPr lang="cs-CZ" i="1">
                        <a:latin typeface="Cambria Math"/>
                        <a:ea typeface="Cambria Math"/>
                      </a:rPr>
                      <m:t>.</m:t>
                    </m:r>
                    <m:d>
                      <m:dPr>
                        <m:begChr m:val="|"/>
                        <m:endChr m:val="|"/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𝑏</m:t>
                            </m:r>
                          </m:e>
                        </m:acc>
                      </m:e>
                    </m:d>
                    <m:r>
                      <a:rPr lang="cs-CZ" i="1">
                        <a:latin typeface="Cambria Math"/>
                        <a:ea typeface="Cambria Math"/>
                      </a:rPr>
                      <m:t>.</m:t>
                    </m:r>
                    <m:func>
                      <m:func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>
                            <a:latin typeface="Cambria Math"/>
                            <a:ea typeface="Cambria Math"/>
                          </a:rPr>
                          <m:t>cos</m:t>
                        </m:r>
                      </m:fName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𝛼</m:t>
                        </m:r>
                      </m:e>
                    </m:func>
                  </m:oMath>
                </a14:m>
                <a:r>
                  <a:rPr lang="cs-CZ" dirty="0"/>
                  <a:t>,  kde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ea typeface="Cambria Math"/>
                      </a:rPr>
                      <m:t>𝛼</m:t>
                    </m:r>
                  </m:oMath>
                </a14:m>
                <a:r>
                  <a:rPr lang="cs-CZ" dirty="0"/>
                  <a:t> je úhel který vektory svírají.</a:t>
                </a:r>
              </a:p>
              <a:p>
                <a:pPr algn="ctr"/>
                <a:endParaRPr lang="cs-CZ" dirty="0"/>
              </a:p>
              <a:p>
                <a:pPr algn="ctr"/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𝑎</m:t>
                        </m:r>
                      </m:e>
                    </m:acc>
                    <m:r>
                      <a:rPr lang="cs-CZ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accPr>
                      <m:e>
                        <m: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𝑏</m:t>
                        </m:r>
                      </m:e>
                    </m:acc>
                    <m:r>
                      <a:rPr lang="cs-CZ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cs-CZ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cs-CZ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𝑎</m:t>
                            </m:r>
                          </m:e>
                        </m:acc>
                      </m:e>
                    </m:d>
                    <m:r>
                      <a:rPr lang="cs-CZ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.</m:t>
                    </m:r>
                    <m:d>
                      <m:dPr>
                        <m:begChr m:val="|"/>
                        <m:endChr m:val="|"/>
                        <m:ctrlPr>
                          <a:rPr lang="cs-CZ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cs-CZ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𝑏</m:t>
                            </m:r>
                          </m:e>
                        </m:acc>
                      </m:e>
                    </m:d>
                    <m:r>
                      <a:rPr lang="cs-CZ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.</m:t>
                    </m:r>
                    <m:func>
                      <m:funcPr>
                        <m:ctrlPr>
                          <a:rPr lang="cs-CZ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cos</m:t>
                        </m:r>
                      </m:fName>
                      <m:e>
                        <m: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𝛼</m:t>
                        </m:r>
                      </m:e>
                    </m:func>
                    <m:r>
                      <a:rPr lang="cs-CZ" i="1">
                        <a:solidFill>
                          <a:srgbClr val="FF0000"/>
                        </a:solidFill>
                        <a:latin typeface="Cambria Math"/>
                      </a:rPr>
                      <m:t>= </m:t>
                    </m:r>
                    <m:sSub>
                      <m:sSubPr>
                        <m:ctrlPr>
                          <a:rPr lang="cs-CZ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𝑥</m:t>
                        </m:r>
                      </m:sub>
                    </m:sSub>
                    <m:r>
                      <a:rPr lang="cs-CZ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sSub>
                      <m:sSubPr>
                        <m:ctrlPr>
                          <a:rPr lang="cs-CZ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bPr>
                      <m:e>
                        <m: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𝑏</m:t>
                        </m:r>
                      </m:e>
                      <m:sub>
                        <m: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𝑥</m:t>
                        </m:r>
                      </m:sub>
                    </m:sSub>
                    <m:r>
                      <a:rPr lang="cs-CZ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+</m:t>
                    </m:r>
                    <m:sSub>
                      <m:sSubPr>
                        <m:ctrlPr>
                          <a:rPr lang="cs-CZ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bPr>
                      <m:e>
                        <m: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𝑎</m:t>
                        </m:r>
                      </m:e>
                      <m:sub>
                        <m: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𝑦</m:t>
                        </m:r>
                      </m:sub>
                    </m:sSub>
                    <m:r>
                      <a:rPr lang="cs-CZ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sSub>
                      <m:sSubPr>
                        <m:ctrlPr>
                          <a:rPr lang="cs-CZ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bPr>
                      <m:e>
                        <m: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𝑏</m:t>
                        </m:r>
                      </m:e>
                      <m:sub>
                        <m: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𝑦</m:t>
                        </m:r>
                      </m:sub>
                    </m:sSub>
                  </m:oMath>
                </a14:m>
                <a:r>
                  <a:rPr lang="cs-CZ" dirty="0"/>
                  <a:t>         </a:t>
                </a:r>
                <a:r>
                  <a:rPr lang="cs-CZ" sz="1400" dirty="0"/>
                  <a:t>(důkaz vztahu provede vyučující)</a:t>
                </a:r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5560" y="3212977"/>
                <a:ext cx="7992888" cy="1351139"/>
              </a:xfrm>
              <a:prstGeom prst="rect">
                <a:avLst/>
              </a:prstGeom>
              <a:blipFill>
                <a:blip r:embed="rId3"/>
                <a:stretch>
                  <a:fillRect l="-610" t="-2252" b="-4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1919536" y="4869160"/>
                <a:ext cx="8496944" cy="16857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Vlastnosti skalárního součinu:</a:t>
                </a:r>
              </a:p>
              <a:p>
                <a:pPr marL="342900" indent="-342900">
                  <a:buAutoNum type="arabicPeriod"/>
                </a:pPr>
                <a:r>
                  <a:rPr lang="cs-CZ" dirty="0"/>
                  <a:t>Je-li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acc>
                  </m:oMath>
                </a14:m>
                <a:r>
                  <a:rPr lang="cs-CZ" dirty="0"/>
                  <a:t> rovnoběžný s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𝑏</m:t>
                        </m:r>
                      </m:e>
                    </m:acc>
                  </m:oMath>
                </a14:m>
                <a:r>
                  <a:rPr lang="cs-CZ" dirty="0"/>
                  <a:t>  je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acc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𝑏</m:t>
                        </m:r>
                      </m:e>
                    </m:acc>
                    <m:r>
                      <a:rPr lang="cs-CZ" i="1"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𝑎</m:t>
                            </m:r>
                          </m:e>
                        </m:acc>
                      </m:e>
                    </m:d>
                    <m:r>
                      <a:rPr lang="cs-CZ" i="1">
                        <a:latin typeface="Cambria Math"/>
                        <a:ea typeface="Cambria Math"/>
                      </a:rPr>
                      <m:t>.</m:t>
                    </m:r>
                    <m:d>
                      <m:dPr>
                        <m:begChr m:val="|"/>
                        <m:endChr m:val="|"/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𝑏</m:t>
                            </m:r>
                          </m:e>
                        </m:acc>
                      </m:e>
                    </m:d>
                  </m:oMath>
                </a14:m>
                <a:endParaRPr lang="cs-CZ" dirty="0"/>
              </a:p>
              <a:p>
                <a:pPr marL="342900" indent="-342900">
                  <a:buAutoNum type="arabicPeriod"/>
                </a:pPr>
                <a:r>
                  <a:rPr lang="cs-CZ" dirty="0"/>
                  <a:t>Je-li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acc>
                  </m:oMath>
                </a14:m>
                <a:r>
                  <a:rPr lang="cs-CZ" dirty="0"/>
                  <a:t> kolmý na vektor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𝑏</m:t>
                        </m:r>
                      </m:e>
                    </m:acc>
                  </m:oMath>
                </a14:m>
                <a:r>
                  <a:rPr lang="cs-CZ" dirty="0"/>
                  <a:t> je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acc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𝑏</m:t>
                        </m:r>
                      </m:e>
                    </m:acc>
                    <m:r>
                      <a:rPr lang="cs-CZ" i="1">
                        <a:latin typeface="Cambria Math"/>
                        <a:ea typeface="Cambria Math"/>
                      </a:rPr>
                      <m:t>=0</m:t>
                    </m:r>
                  </m:oMath>
                </a14:m>
                <a:r>
                  <a:rPr lang="cs-CZ" dirty="0"/>
                  <a:t>  (využívá se pro zjištění kolmosti dvou vektorů)</a:t>
                </a:r>
              </a:p>
              <a:p>
                <a:pPr marL="342900" indent="-342900">
                  <a:buAutoNum type="arabicPeriod"/>
                </a:pPr>
                <a:r>
                  <a:rPr lang="cs-CZ" dirty="0"/>
                  <a:t>Skalární součin je komutativní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acc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𝑏</m:t>
                        </m:r>
                      </m:e>
                    </m:acc>
                    <m:r>
                      <a:rPr lang="cs-CZ" i="1"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cs-CZ" dirty="0"/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dirty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 dirty="0">
                            <a:latin typeface="Cambria Math"/>
                          </a:rPr>
                          <m:t>𝑏</m:t>
                        </m:r>
                      </m:e>
                    </m:acc>
                    <m:r>
                      <a:rPr lang="cs-CZ" i="1" dirty="0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i="1" dirty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accPr>
                      <m:e>
                        <m:r>
                          <a:rPr lang="cs-CZ" i="1" dirty="0">
                            <a:latin typeface="Cambria Math"/>
                            <a:ea typeface="Cambria Math"/>
                          </a:rPr>
                          <m:t>𝑎</m:t>
                        </m:r>
                      </m:e>
                    </m:acc>
                  </m:oMath>
                </a14:m>
                <a:endParaRPr lang="cs-CZ" dirty="0"/>
              </a:p>
              <a:p>
                <a:pPr marL="342900" indent="-342900">
                  <a:buAutoNum type="arabicPeriod"/>
                </a:pPr>
                <a:r>
                  <a:rPr lang="cs-CZ" dirty="0"/>
                  <a:t>Pro skalární součin platí zákon distributivní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acc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𝑏</m:t>
                            </m:r>
                          </m:e>
                        </m:acc>
                        <m:r>
                          <a:rPr lang="cs-CZ" i="1">
                            <a:latin typeface="Cambria Math"/>
                          </a:rPr>
                          <m:t>+</m:t>
                        </m:r>
                        <m:acc>
                          <m:accPr>
                            <m:chr m:val="⃗"/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i="1">
                                <a:latin typeface="Cambria Math"/>
                              </a:rPr>
                              <m:t>𝑐</m:t>
                            </m:r>
                          </m:e>
                        </m:acc>
                      </m:e>
                    </m:d>
                    <m:r>
                      <a:rPr lang="cs-CZ" i="1">
                        <a:latin typeface="Cambria Math"/>
                        <a:ea typeface="Cambria Math"/>
                      </a:rPr>
                      <m:t>=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𝑎</m:t>
                        </m:r>
                      </m:e>
                    </m:acc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𝑏</m:t>
                        </m:r>
                      </m:e>
                    </m:acc>
                    <m:r>
                      <a:rPr lang="cs-CZ" i="1">
                        <a:latin typeface="Cambria Math"/>
                      </a:rPr>
                      <m:t>+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acc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𝑐</m:t>
                        </m:r>
                      </m:e>
                    </m:acc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9536" y="4869160"/>
                <a:ext cx="8496944" cy="1685718"/>
              </a:xfrm>
              <a:prstGeom prst="rect">
                <a:avLst/>
              </a:prstGeom>
              <a:blipFill>
                <a:blip r:embed="rId4"/>
                <a:stretch>
                  <a:fillRect l="-646" t="-2174" b="-43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187196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19536" y="332657"/>
            <a:ext cx="36404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Počítání s vektory – vektorový počet</a:t>
            </a:r>
          </a:p>
          <a:p>
            <a:r>
              <a:rPr lang="cs-CZ" b="1" dirty="0"/>
              <a:t>Vektorový součin dvou vektorů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Obdélník 2"/>
              <p:cNvSpPr/>
              <p:nvPr/>
            </p:nvSpPr>
            <p:spPr>
              <a:xfrm>
                <a:off x="1889206" y="1124745"/>
                <a:ext cx="8424936" cy="221746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base"/>
                <a:r>
                  <a:rPr lang="cs-CZ" dirty="0"/>
                  <a:t>Vektorový součin je definován mezi dvěma vektory a </a:t>
                </a:r>
                <a:r>
                  <a:rPr lang="cs-CZ" b="1" dirty="0"/>
                  <a:t>pouze v prostoru</a:t>
                </a:r>
                <a:r>
                  <a:rPr lang="cs-CZ" dirty="0"/>
                  <a:t>. Výsledkem vektorového součinu, na rozdíl od skalárního</a:t>
                </a:r>
                <a:r>
                  <a:rPr lang="cs-CZ" u="sng" dirty="0"/>
                  <a:t> </a:t>
                </a:r>
                <a:r>
                  <a:rPr lang="cs-CZ" dirty="0"/>
                  <a:t>součinu, je opět vektor. Výsledkem vektorového součinu vektorů 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dirty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 dirty="0">
                            <a:latin typeface="Cambria Math"/>
                          </a:rPr>
                          <m:t>𝑎</m:t>
                        </m:r>
                      </m:e>
                    </m:acc>
                  </m:oMath>
                </a14:m>
                <a:r>
                  <a:rPr lang="cs-CZ" dirty="0"/>
                  <a:t> a 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𝑏</m:t>
                        </m:r>
                      </m:e>
                    </m:acc>
                  </m:oMath>
                </a14:m>
                <a:r>
                  <a:rPr lang="cs-CZ" dirty="0"/>
                  <a:t> je vektor </a:t>
                </a:r>
                <a14:m>
                  <m:oMath xmlns:m="http://schemas.openxmlformats.org/officeDocument/2006/math">
                    <m:r>
                      <a:rPr lang="cs-CZ" dirty="0">
                        <a:latin typeface="Cambria Math"/>
                      </a:rPr>
                      <m:t> </m:t>
                    </m:r>
                    <m:acc>
                      <m:accPr>
                        <m:chr m:val="⃗"/>
                        <m:ctrlPr>
                          <a:rPr lang="cs-CZ" i="1" dirty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 dirty="0">
                            <a:latin typeface="Cambria Math"/>
                          </a:rPr>
                          <m:t>𝑐</m:t>
                        </m:r>
                      </m:e>
                    </m:acc>
                  </m:oMath>
                </a14:m>
                <a:r>
                  <a:rPr lang="cs-CZ" dirty="0"/>
                  <a:t>, který má tyto vlastnosti:</a:t>
                </a:r>
              </a:p>
              <a:p>
                <a:pPr fontAlgn="base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</a:rPr>
                            <m:t>𝑐</m:t>
                          </m:r>
                        </m:e>
                      </m:acc>
                      <m:r>
                        <a:rPr lang="cs-CZ" i="1">
                          <a:latin typeface="Cambria Math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</m:acc>
                      <m:r>
                        <a:rPr lang="cs-CZ" i="1">
                          <a:latin typeface="Cambria Math"/>
                          <a:ea typeface="Cambria Math"/>
                        </a:rPr>
                        <m:t>×</m:t>
                      </m:r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𝑏</m:t>
                          </m:r>
                        </m:e>
                      </m:acc>
                      <m:r>
                        <a:rPr lang="cs-CZ" i="1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accPr>
                            <m:e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𝑎</m:t>
                              </m:r>
                            </m:e>
                          </m:acc>
                        </m:e>
                      </m:d>
                      <m:r>
                        <a:rPr lang="cs-CZ" i="1">
                          <a:latin typeface="Cambria Math"/>
                          <a:ea typeface="Cambria Math"/>
                        </a:rPr>
                        <m:t>.</m:t>
                      </m:r>
                      <m:d>
                        <m:dPr>
                          <m:begChr m:val="|"/>
                          <m:endChr m:val="|"/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accPr>
                            <m:e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𝑏</m:t>
                              </m:r>
                            </m:e>
                          </m:acc>
                        </m:e>
                      </m:d>
                      <m:r>
                        <a:rPr lang="cs-CZ" i="1">
                          <a:latin typeface="Cambria Math"/>
                          <a:ea typeface="Cambria Math"/>
                        </a:rPr>
                        <m:t>.</m:t>
                      </m:r>
                      <m:func>
                        <m:funcPr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>
                              <a:latin typeface="Cambria Math"/>
                              <a:ea typeface="Cambria Math"/>
                            </a:rPr>
                            <m:t>sin</m:t>
                          </m:r>
                        </m:fName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𝛼</m:t>
                          </m:r>
                        </m:e>
                      </m:func>
                    </m:oMath>
                  </m:oMathPara>
                </a14:m>
                <a:endParaRPr lang="cs-CZ" dirty="0"/>
              </a:p>
              <a:p>
                <a:pPr fontAlgn="base"/>
                <a:r>
                  <a:rPr lang="cs-CZ" dirty="0"/>
                  <a:t>kde </a:t>
                </a:r>
                <a:r>
                  <a:rPr lang="el-GR" dirty="0"/>
                  <a:t>α </a:t>
                </a:r>
                <a:r>
                  <a:rPr lang="cs-CZ" dirty="0"/>
                  <a:t>je úhel mezi vektory 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dirty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 dirty="0">
                            <a:latin typeface="Cambria Math"/>
                          </a:rPr>
                          <m:t>𝑎</m:t>
                        </m:r>
                      </m:e>
                    </m:acc>
                  </m:oMath>
                </a14:m>
                <a:r>
                  <a:rPr lang="cs-CZ" dirty="0"/>
                  <a:t> a 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dirty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 dirty="0">
                            <a:latin typeface="Cambria Math"/>
                          </a:rPr>
                          <m:t>𝑏</m:t>
                        </m:r>
                      </m:e>
                    </m:acc>
                  </m:oMath>
                </a14:m>
                <a:r>
                  <a:rPr lang="cs-CZ" dirty="0"/>
                  <a:t>. Dále je vektor 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dirty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 dirty="0">
                            <a:latin typeface="Cambria Math"/>
                          </a:rPr>
                          <m:t>𝑐</m:t>
                        </m:r>
                      </m:e>
                    </m:acc>
                  </m:oMath>
                </a14:m>
                <a:r>
                  <a:rPr lang="cs-CZ" dirty="0"/>
                  <a:t> je kolmý k oběma vektorům 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dirty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 dirty="0">
                            <a:latin typeface="Cambria Math"/>
                          </a:rPr>
                          <m:t>𝑎</m:t>
                        </m:r>
                      </m:e>
                    </m:acc>
                  </m:oMath>
                </a14:m>
                <a:r>
                  <a:rPr lang="cs-CZ" dirty="0"/>
                  <a:t> a 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dirty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 dirty="0">
                            <a:latin typeface="Cambria Math"/>
                          </a:rPr>
                          <m:t>𝑏</m:t>
                        </m:r>
                      </m:e>
                    </m:acc>
                  </m:oMath>
                </a14:m>
                <a:r>
                  <a:rPr lang="cs-CZ" dirty="0"/>
                  <a:t>. Výsledný směr se pak řídí pravidlem pravotočivého šroubu (vývrtky). Abychom odlišili vektorový součin od skalárního, používáme u vektorového součinu znaménko ×: 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acc>
                    <m:r>
                      <a:rPr lang="cs-CZ" i="1">
                        <a:latin typeface="Cambria Math"/>
                        <a:ea typeface="Cambria Math"/>
                      </a:rPr>
                      <m:t>×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𝑏</m:t>
                        </m:r>
                      </m:e>
                    </m:acc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3" name="Obdélník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9206" y="1124745"/>
                <a:ext cx="8424936" cy="2217467"/>
              </a:xfrm>
              <a:prstGeom prst="rect">
                <a:avLst/>
              </a:prstGeom>
              <a:blipFill>
                <a:blip r:embed="rId2"/>
                <a:stretch>
                  <a:fillRect l="-651" t="-1653" b="-38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AutoShape 2" descr="Vektorový součin \vec{\mathbf{u}} \times \vec{\mathbf{v}}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" name="AutoShape 4" descr="Vektorový součin \vec{\mathbf{u}} \times \vec{\mathbf{v}}"/>
          <p:cNvSpPr>
            <a:spLocks noChangeAspect="1" noChangeArrowheads="1"/>
          </p:cNvSpPr>
          <p:nvPr/>
        </p:nvSpPr>
        <p:spPr bwMode="auto">
          <a:xfrm>
            <a:off x="1831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" name="AutoShape 6" descr="Vektorový součin \vec{\mathbf{u}} \times \vec{\mathbf{v}}"/>
          <p:cNvSpPr>
            <a:spLocks noChangeAspect="1" noChangeArrowheads="1"/>
          </p:cNvSpPr>
          <p:nvPr/>
        </p:nvSpPr>
        <p:spPr bwMode="auto">
          <a:xfrm>
            <a:off x="1984375" y="1603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AutoShape 11" descr="c_{2}=a_{3}b_{1}-a_{1}b_{3}"/>
          <p:cNvSpPr>
            <a:spLocks noChangeAspect="1" noChangeArrowheads="1"/>
          </p:cNvSpPr>
          <p:nvPr/>
        </p:nvSpPr>
        <p:spPr bwMode="auto">
          <a:xfrm>
            <a:off x="152400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" name="AutoShape 12" descr="c_{3}=a_{1}b_{2}-a_{2}b_{1}"/>
          <p:cNvSpPr>
            <a:spLocks noChangeAspect="1" noChangeArrowheads="1"/>
          </p:cNvSpPr>
          <p:nvPr/>
        </p:nvSpPr>
        <p:spPr bwMode="auto">
          <a:xfrm>
            <a:off x="152400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10" descr="c_{1}=a_{2}b_{3}-a_{3}b_{2}"/>
          <p:cNvSpPr>
            <a:spLocks noChangeAspect="1" noChangeArrowheads="1"/>
          </p:cNvSpPr>
          <p:nvPr/>
        </p:nvSpPr>
        <p:spPr bwMode="auto">
          <a:xfrm>
            <a:off x="1812925" y="-29051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AutoShape 15" descr="c_{2}=a_{3}b_{1}-a_{1}b_{3}"/>
          <p:cNvSpPr>
            <a:spLocks noChangeAspect="1" noChangeArrowheads="1"/>
          </p:cNvSpPr>
          <p:nvPr/>
        </p:nvSpPr>
        <p:spPr bwMode="auto">
          <a:xfrm>
            <a:off x="1676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AutoShape 16" descr="c_{3}=a_{1}b_{2}-a_{2}b_{1}"/>
          <p:cNvSpPr>
            <a:spLocks noChangeAspect="1" noChangeArrowheads="1"/>
          </p:cNvSpPr>
          <p:nvPr/>
        </p:nvSpPr>
        <p:spPr bwMode="auto">
          <a:xfrm>
            <a:off x="1676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" name="AutoShape 14" descr="c_{1}=a_{2}b_{3}-a_{3}b_{2}"/>
          <p:cNvSpPr>
            <a:spLocks noChangeAspect="1" noChangeArrowheads="1"/>
          </p:cNvSpPr>
          <p:nvPr/>
        </p:nvSpPr>
        <p:spPr bwMode="auto">
          <a:xfrm>
            <a:off x="1965325" y="-13811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3" name="AutoShape 19" descr="c_{2}=a_{3}b_{1}-a_{1}b_{3}"/>
          <p:cNvSpPr>
            <a:spLocks noChangeAspect="1" noChangeArrowheads="1"/>
          </p:cNvSpPr>
          <p:nvPr/>
        </p:nvSpPr>
        <p:spPr bwMode="auto">
          <a:xfrm>
            <a:off x="1828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" name="AutoShape 20" descr="c_{3}=a_{1}b_{2}-a_{2}b_{1}"/>
          <p:cNvSpPr>
            <a:spLocks noChangeAspect="1" noChangeArrowheads="1"/>
          </p:cNvSpPr>
          <p:nvPr/>
        </p:nvSpPr>
        <p:spPr bwMode="auto">
          <a:xfrm>
            <a:off x="1828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" name="AutoShape 18" descr="c_{1}=a_{2}b_{3}-a_{3}b_{2}"/>
          <p:cNvSpPr>
            <a:spLocks noChangeAspect="1" noChangeArrowheads="1"/>
          </p:cNvSpPr>
          <p:nvPr/>
        </p:nvSpPr>
        <p:spPr bwMode="auto">
          <a:xfrm>
            <a:off x="2117725" y="1428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8" name="Picture 22" descr="Skalární součin Určení skalárního součinu - ppt stáhnout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1" t="53214" r="64911" b="22151"/>
          <a:stretch/>
        </p:blipFill>
        <p:spPr bwMode="auto">
          <a:xfrm>
            <a:off x="5258136" y="4005064"/>
            <a:ext cx="2539825" cy="1566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Skalární součin Určení skalárního součinu - ppt stáhnout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954" t="26758" r="1225" b="39288"/>
          <a:stretch/>
        </p:blipFill>
        <p:spPr bwMode="auto">
          <a:xfrm>
            <a:off x="2136776" y="3284985"/>
            <a:ext cx="3167137" cy="2577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5303912" y="3501008"/>
                <a:ext cx="4824536" cy="4110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složky výsledného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𝑐</m:t>
                        </m:r>
                      </m:e>
                    </m:acc>
                    <m:d>
                      <m:d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/>
                              </a:rPr>
                              <m:t>𝑐</m:t>
                            </m:r>
                          </m:e>
                          <m:sub>
                            <m:r>
                              <a:rPr lang="cs-CZ" i="1">
                                <a:latin typeface="Cambria Math"/>
                              </a:rPr>
                              <m:t>𝑥</m:t>
                            </m:r>
                          </m:sub>
                        </m:sSub>
                        <m:r>
                          <a:rPr lang="cs-CZ" i="1">
                            <a:latin typeface="Cambria Math"/>
                          </a:rPr>
                          <m:t>,</m:t>
                        </m:r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/>
                              </a:rPr>
                              <m:t>𝑐</m:t>
                            </m:r>
                          </m:e>
                          <m:sub>
                            <m:r>
                              <a:rPr lang="cs-CZ" i="1">
                                <a:latin typeface="Cambria Math"/>
                              </a:rPr>
                              <m:t>𝑦</m:t>
                            </m:r>
                          </m:sub>
                        </m:sSub>
                        <m:r>
                          <a:rPr lang="cs-CZ" i="1">
                            <a:latin typeface="Cambria Math"/>
                          </a:rPr>
                          <m:t>,</m:t>
                        </m:r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/>
                              </a:rPr>
                              <m:t>𝑐</m:t>
                            </m:r>
                          </m:e>
                          <m:sub>
                            <m:r>
                              <a:rPr lang="cs-CZ" i="1">
                                <a:latin typeface="Cambria Math"/>
                              </a:rPr>
                              <m:t>𝑧</m:t>
                            </m:r>
                          </m:sub>
                        </m:sSub>
                      </m:e>
                    </m:d>
                  </m:oMath>
                </a14:m>
                <a:r>
                  <a:rPr lang="cs-CZ" dirty="0"/>
                  <a:t>  platí:</a:t>
                </a:r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3912" y="3501008"/>
                <a:ext cx="4824536" cy="411010"/>
              </a:xfrm>
              <a:prstGeom prst="rect">
                <a:avLst/>
              </a:prstGeom>
              <a:blipFill>
                <a:blip r:embed="rId4"/>
                <a:stretch>
                  <a:fillRect l="-1011" t="-14706" b="-176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5807968" y="5661248"/>
                <a:ext cx="4176464" cy="7056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Vektorový součin není komutativní. Platí: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</m:acc>
                      <m:r>
                        <a:rPr lang="cs-CZ" i="1">
                          <a:latin typeface="Cambria Math"/>
                          <a:ea typeface="Cambria Math"/>
                        </a:rPr>
                        <m:t>×</m:t>
                      </m:r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𝑏</m:t>
                          </m:r>
                        </m:e>
                      </m:acc>
                      <m:r>
                        <a:rPr lang="cs-CZ" i="1">
                          <a:latin typeface="Cambria Math"/>
                          <a:ea typeface="Cambria Math"/>
                        </a:rPr>
                        <m:t>=−(</m:t>
                      </m:r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𝑏</m:t>
                          </m:r>
                        </m:e>
                      </m:acc>
                      <m:r>
                        <a:rPr lang="cs-CZ" i="1">
                          <a:latin typeface="Cambria Math"/>
                          <a:ea typeface="Cambria Math"/>
                        </a:rPr>
                        <m:t>×</m:t>
                      </m:r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𝑎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)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7968" y="5661248"/>
                <a:ext cx="4176464" cy="705642"/>
              </a:xfrm>
              <a:prstGeom prst="rect">
                <a:avLst/>
              </a:prstGeom>
              <a:blipFill>
                <a:blip r:embed="rId5"/>
                <a:stretch>
                  <a:fillRect l="-1314" t="-5217" b="-43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0" name="Skupina 19"/>
          <p:cNvGrpSpPr/>
          <p:nvPr/>
        </p:nvGrpSpPr>
        <p:grpSpPr>
          <a:xfrm>
            <a:off x="8328249" y="4230770"/>
            <a:ext cx="943297" cy="1090289"/>
            <a:chOff x="2023682" y="2124220"/>
            <a:chExt cx="2255142" cy="2643632"/>
          </a:xfrm>
        </p:grpSpPr>
        <p:sp>
          <p:nvSpPr>
            <p:cNvPr id="21" name="Ohnutý pruh 20"/>
            <p:cNvSpPr/>
            <p:nvPr/>
          </p:nvSpPr>
          <p:spPr>
            <a:xfrm>
              <a:off x="2339752" y="2780928"/>
              <a:ext cx="1800200" cy="1656184"/>
            </a:xfrm>
            <a:prstGeom prst="blockArc">
              <a:avLst>
                <a:gd name="adj1" fmla="val 10800000"/>
                <a:gd name="adj2" fmla="val 10741067"/>
                <a:gd name="adj3" fmla="val 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22" name="TextovéPole 21"/>
            <p:cNvSpPr txBox="1"/>
            <p:nvPr/>
          </p:nvSpPr>
          <p:spPr>
            <a:xfrm>
              <a:off x="2498887" y="2124220"/>
              <a:ext cx="288032" cy="895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X</a:t>
              </a:r>
            </a:p>
          </p:txBody>
        </p:sp>
        <p:sp>
          <p:nvSpPr>
            <p:cNvPr id="23" name="TextovéPole 22"/>
            <p:cNvSpPr txBox="1"/>
            <p:nvPr/>
          </p:nvSpPr>
          <p:spPr>
            <a:xfrm>
              <a:off x="3990792" y="3872330"/>
              <a:ext cx="288032" cy="895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Y</a:t>
              </a:r>
            </a:p>
          </p:txBody>
        </p:sp>
        <p:sp>
          <p:nvSpPr>
            <p:cNvPr id="24" name="TextovéPole 23"/>
            <p:cNvSpPr txBox="1"/>
            <p:nvPr/>
          </p:nvSpPr>
          <p:spPr>
            <a:xfrm>
              <a:off x="2023682" y="3870984"/>
              <a:ext cx="288032" cy="895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Z</a:t>
              </a:r>
            </a:p>
          </p:txBody>
        </p:sp>
        <p:sp>
          <p:nvSpPr>
            <p:cNvPr id="25" name="Rovnoramenný trojúhelník 24"/>
            <p:cNvSpPr/>
            <p:nvPr/>
          </p:nvSpPr>
          <p:spPr>
            <a:xfrm rot="7874188">
              <a:off x="3725831" y="2810088"/>
              <a:ext cx="216024" cy="360040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Rovnoramenný trojúhelník 25"/>
            <p:cNvSpPr/>
            <p:nvPr/>
          </p:nvSpPr>
          <p:spPr>
            <a:xfrm rot="16412204">
              <a:off x="3125519" y="4257092"/>
              <a:ext cx="216024" cy="360040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Rovnoramenný trojúhelník 26"/>
            <p:cNvSpPr/>
            <p:nvPr/>
          </p:nvSpPr>
          <p:spPr>
            <a:xfrm rot="1799618">
              <a:off x="2308861" y="3098847"/>
              <a:ext cx="216024" cy="360040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33" name="Picture 4" descr="Vývrtka dřevěná 8,5cm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252" t="15069" r="26453" b="17573"/>
          <a:stretch/>
        </p:blipFill>
        <p:spPr bwMode="auto">
          <a:xfrm rot="8435908">
            <a:off x="1977688" y="5366995"/>
            <a:ext cx="964452" cy="1046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Zahnutá šipka dolů 18"/>
          <p:cNvSpPr/>
          <p:nvPr/>
        </p:nvSpPr>
        <p:spPr>
          <a:xfrm rot="10993571" flipH="1">
            <a:off x="2224773" y="5450551"/>
            <a:ext cx="556406" cy="242796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0" name="Rovnoramenný trojúhelník 29"/>
          <p:cNvSpPr/>
          <p:nvPr/>
        </p:nvSpPr>
        <p:spPr>
          <a:xfrm rot="20886359">
            <a:off x="3337792" y="4546815"/>
            <a:ext cx="144000" cy="1440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95385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1974247" y="356207"/>
                <a:ext cx="8280920" cy="1694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 přehledu operací s vektory je zřejmé, že není definováno dělení skaláru nebo vektoru vektorem. Výrazy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𝑘</m:t>
                        </m:r>
                      </m:num>
                      <m:den>
                        <m:acc>
                          <m:accPr>
                            <m:chr m:val="⃗"/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i="1">
                                <a:latin typeface="Cambria Math"/>
                              </a:rPr>
                              <m:t>𝑎</m:t>
                            </m:r>
                          </m:e>
                        </m:acc>
                      </m:den>
                    </m:f>
                  </m:oMath>
                </a14:m>
                <a:r>
                  <a:rPr lang="cs-CZ" dirty="0"/>
                  <a:t>  nebo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acc>
                          <m:accPr>
                            <m:chr m:val="⃗"/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i="1">
                                <a:latin typeface="Cambria Math"/>
                              </a:rPr>
                              <m:t>𝑏</m:t>
                            </m:r>
                          </m:e>
                        </m:acc>
                      </m:num>
                      <m:den>
                        <m:acc>
                          <m:accPr>
                            <m:chr m:val="⃗"/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i="1">
                                <a:latin typeface="Cambria Math"/>
                              </a:rPr>
                              <m:t>𝑎</m:t>
                            </m:r>
                          </m:e>
                        </m:acc>
                      </m:den>
                    </m:f>
                  </m:oMath>
                </a14:m>
                <a:r>
                  <a:rPr lang="cs-CZ" dirty="0"/>
                  <a:t> nemají smysl.</a:t>
                </a:r>
              </a:p>
              <a:p>
                <a:r>
                  <a:rPr lang="cs-CZ" dirty="0"/>
                  <a:t>Proto například ze zápisu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𝑐</m:t>
                        </m:r>
                      </m:e>
                    </m:acc>
                    <m:r>
                      <a:rPr lang="cs-CZ" i="1">
                        <a:latin typeface="Cambria Math"/>
                      </a:rPr>
                      <m:t>=</m:t>
                    </m:r>
                    <m:r>
                      <a:rPr lang="cs-CZ" i="1">
                        <a:latin typeface="Cambria Math"/>
                      </a:rPr>
                      <m:t>𝑘</m:t>
                    </m:r>
                    <m:r>
                      <a:rPr lang="cs-CZ" i="1">
                        <a:latin typeface="Cambria Math"/>
                      </a:rPr>
                      <m:t>.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acc>
                  </m:oMath>
                </a14:m>
                <a:r>
                  <a:rPr lang="cs-CZ" dirty="0"/>
                  <a:t> můžeme zapsat pouze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acc>
                    <m:r>
                      <a:rPr lang="cs-CZ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acc>
                          <m:accPr>
                            <m:chr m:val="⃗"/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i="1">
                                <a:latin typeface="Cambria Math"/>
                              </a:rPr>
                              <m:t>𝑐</m:t>
                            </m:r>
                          </m:e>
                        </m:acc>
                      </m:num>
                      <m:den>
                        <m:r>
                          <a:rPr lang="cs-CZ" i="1">
                            <a:latin typeface="Cambria Math"/>
                          </a:rPr>
                          <m:t>𝑘</m:t>
                        </m:r>
                      </m:den>
                    </m:f>
                  </m:oMath>
                </a14:m>
                <a:r>
                  <a:rPr lang="cs-CZ" dirty="0"/>
                  <a:t>   neboli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acc>
                    <m:r>
                      <a:rPr lang="cs-CZ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𝑘</m:t>
                        </m:r>
                      </m:den>
                    </m:f>
                    <m:r>
                      <a:rPr lang="cs-CZ" i="1">
                        <a:latin typeface="Cambria Math"/>
                      </a:rPr>
                      <m:t>.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𝑐</m:t>
                        </m:r>
                      </m:e>
                    </m:acc>
                  </m:oMath>
                </a14:m>
                <a:endParaRPr lang="cs-CZ" dirty="0"/>
              </a:p>
              <a:p>
                <a:r>
                  <a:rPr lang="cs-CZ" dirty="0"/>
                  <a:t>Chceme-li ze vztahu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𝑐</m:t>
                        </m:r>
                      </m:e>
                    </m:acc>
                    <m:r>
                      <a:rPr lang="cs-CZ" i="1">
                        <a:latin typeface="Cambria Math"/>
                      </a:rPr>
                      <m:t>=</m:t>
                    </m:r>
                    <m:r>
                      <a:rPr lang="cs-CZ" i="1">
                        <a:latin typeface="Cambria Math"/>
                      </a:rPr>
                      <m:t>𝑘</m:t>
                    </m:r>
                    <m:r>
                      <a:rPr lang="cs-CZ" i="1">
                        <a:latin typeface="Cambria Math"/>
                      </a:rPr>
                      <m:t>.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acc>
                  </m:oMath>
                </a14:m>
                <a:r>
                  <a:rPr lang="cs-CZ" dirty="0"/>
                  <a:t>  vyjádřit skalár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</a:rPr>
                      <m:t>𝑘</m:t>
                    </m:r>
                  </m:oMath>
                </a14:m>
                <a:r>
                  <a:rPr lang="cs-CZ" dirty="0"/>
                  <a:t>, pak zapíšeme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</a:rPr>
                      <m:t>𝑘</m:t>
                    </m:r>
                    <m:r>
                      <a:rPr lang="cs-CZ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acc>
                              <m:accPr>
                                <m:chr m:val="⃗"/>
                                <m:ctrlPr>
                                  <a:rPr lang="cs-CZ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cs-CZ" i="1">
                                    <a:latin typeface="Cambria Math"/>
                                  </a:rPr>
                                  <m:t>𝑐</m:t>
                                </m:r>
                              </m:e>
                            </m:acc>
                          </m:e>
                        </m:d>
                      </m:num>
                      <m:den>
                        <m:d>
                          <m:dPr>
                            <m:begChr m:val="|"/>
                            <m:endChr m:val="|"/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acc>
                              <m:accPr>
                                <m:chr m:val="⃗"/>
                                <m:ctrlPr>
                                  <a:rPr lang="cs-CZ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cs-CZ" i="1">
                                    <a:latin typeface="Cambria Math"/>
                                  </a:rPr>
                                  <m:t>𝑎</m:t>
                                </m:r>
                              </m:e>
                            </m:acc>
                          </m:e>
                        </m:d>
                      </m:den>
                    </m:f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4247" y="356207"/>
                <a:ext cx="8280920" cy="1694375"/>
              </a:xfrm>
              <a:prstGeom prst="rect">
                <a:avLst/>
              </a:prstGeom>
              <a:blipFill>
                <a:blip r:embed="rId2"/>
                <a:stretch>
                  <a:fillRect l="-663" t="-1799" r="-5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 descr="5.2.3 Operace s vektory - YouTub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73"/>
          <a:stretch/>
        </p:blipFill>
        <p:spPr bwMode="auto">
          <a:xfrm>
            <a:off x="2684775" y="2204865"/>
            <a:ext cx="6822450" cy="4529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162916" y="3140969"/>
            <a:ext cx="37733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</a:t>
            </a:r>
          </a:p>
          <a:p>
            <a:r>
              <a:rPr lang="cs-CZ" dirty="0"/>
              <a:t>Ř</a:t>
            </a:r>
          </a:p>
          <a:p>
            <a:r>
              <a:rPr lang="cs-CZ" dirty="0"/>
              <a:t>Í</a:t>
            </a:r>
          </a:p>
          <a:p>
            <a:r>
              <a:rPr lang="cs-CZ" dirty="0"/>
              <a:t>K</a:t>
            </a:r>
          </a:p>
          <a:p>
            <a:r>
              <a:rPr lang="cs-CZ" dirty="0"/>
              <a:t>L</a:t>
            </a:r>
          </a:p>
          <a:p>
            <a:r>
              <a:rPr lang="cs-CZ" dirty="0"/>
              <a:t>A</a:t>
            </a:r>
          </a:p>
          <a:p>
            <a:r>
              <a:rPr lang="cs-CZ" dirty="0"/>
              <a:t>D</a:t>
            </a:r>
          </a:p>
        </p:txBody>
      </p:sp>
      <p:cxnSp>
        <p:nvCxnSpPr>
          <p:cNvPr id="6" name="Přímá spojnice 5"/>
          <p:cNvCxnSpPr/>
          <p:nvPr/>
        </p:nvCxnSpPr>
        <p:spPr>
          <a:xfrm>
            <a:off x="1847528" y="2050581"/>
            <a:ext cx="8496944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66889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Neznalosti studentů z matematiky a fyziky jsou obrovské | Téma | Lidovky.c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722" y="260648"/>
            <a:ext cx="5040559" cy="3288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280472" y="3706804"/>
            <a:ext cx="56310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Petr Kulhánek</a:t>
            </a:r>
            <a:r>
              <a:rPr lang="cs-CZ" dirty="0"/>
              <a:t> (* 9. ledna 1959 Praha) je český teoretický fyzik a popularizátor astrofyziky a astronomie.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5051884" y="5661249"/>
            <a:ext cx="2088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222690996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1561</TotalTime>
  <Words>2608</Words>
  <Application>Microsoft Office PowerPoint</Application>
  <PresentationFormat>Širokoúhlá obrazovka</PresentationFormat>
  <Paragraphs>293</Paragraphs>
  <Slides>21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5" baseType="lpstr">
      <vt:lpstr>Arial</vt:lpstr>
      <vt:lpstr>Calibri</vt:lpstr>
      <vt:lpstr>Cambria Math</vt:lpstr>
      <vt:lpstr>Motiv systému Office</vt:lpstr>
      <vt:lpstr>Fyzikální veličiny a jednotky (Fyz13)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Skalární a vektorové veličiny</dc:title>
  <dc:creator>Karel Sixl</dc:creator>
  <cp:lastModifiedBy>Karel Sixl</cp:lastModifiedBy>
  <cp:revision>145</cp:revision>
  <dcterms:created xsi:type="dcterms:W3CDTF">2022-07-23T07:47:43Z</dcterms:created>
  <dcterms:modified xsi:type="dcterms:W3CDTF">2025-12-25T17:25:54Z</dcterms:modified>
</cp:coreProperties>
</file>