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embeddedFontLst>
    <p:embeddedFont>
      <p:font typeface="Noto Serif SemiBold" panose="020B0604020202020204" charset="0"/>
      <p:regular r:id="rId18"/>
    </p:embeddedFont>
    <p:embeddedFont>
      <p:font typeface="Source Sans 3" panose="020B0604020202020204" charset="0"/>
      <p:regular r:id="rId19"/>
    </p:embeddedFont>
    <p:embeddedFont>
      <p:font typeface="Source Sans 3 Bold" panose="020B0604020202020204" charset="0"/>
      <p:regular r:id="rId20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8143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svg"/><Relationship Id="rId5" Type="http://schemas.openxmlformats.org/officeDocument/2006/relationships/image" Target="../media/image22.svg"/><Relationship Id="rId4" Type="http://schemas.openxmlformats.org/officeDocument/2006/relationships/image" Target="../media/image2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2080220"/>
            <a:ext cx="6223638" cy="1760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44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Ošetřovatelská péče u nemocného před a po operaci štítné žlázy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698086" y="4139406"/>
            <a:ext cx="6223638" cy="6383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65815" y="382773"/>
            <a:ext cx="7353994" cy="15888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Anatomie a fyziologie štítné žlázy</a:t>
            </a:r>
            <a:endParaRPr lang="en-US" sz="3650" dirty="0"/>
          </a:p>
        </p:txBody>
      </p:sp>
      <p:sp>
        <p:nvSpPr>
          <p:cNvPr id="5" name="Text 2"/>
          <p:cNvSpPr/>
          <p:nvPr/>
        </p:nvSpPr>
        <p:spPr>
          <a:xfrm>
            <a:off x="903860" y="2476500"/>
            <a:ext cx="2600558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🔬</a:t>
            </a:r>
            <a:r>
              <a:rPr lang="en-US" sz="1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Endokrinní žláza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382772" y="2902149"/>
            <a:ext cx="3121646" cy="11733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Ovlivňuje metabolismus </a:t>
            </a:r>
            <a:r>
              <a:rPr lang="en-US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celého organismu</a:t>
            </a:r>
            <a:r>
              <a:rPr lang="en-US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– tepovou frekvenci, tělesnou teplotu i energetickou bilanci.</a:t>
            </a:r>
            <a:endParaRPr lang="en-US" dirty="0"/>
          </a:p>
        </p:txBody>
      </p:sp>
      <p:sp>
        <p:nvSpPr>
          <p:cNvPr id="8" name="Text 5"/>
          <p:cNvSpPr/>
          <p:nvPr/>
        </p:nvSpPr>
        <p:spPr>
          <a:xfrm>
            <a:off x="4115392" y="2476500"/>
            <a:ext cx="2600558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⚗️</a:t>
            </a:r>
            <a:r>
              <a:rPr lang="en-US" sz="1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Klíčové hormony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4115391" y="2902148"/>
            <a:ext cx="3210441" cy="15888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Tyroxin (T4)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a </a:t>
            </a:r>
            <a:r>
              <a:rPr lang="en-US" sz="20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trijodtyronin (T3)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– řídí rychlost metabolických procesů v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každé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buňce těla.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903860" y="4789884"/>
            <a:ext cx="5812089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🌱</a:t>
            </a:r>
            <a:r>
              <a:rPr lang="en-US" sz="1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Vliv na vývoj</a:t>
            </a:r>
            <a:endParaRPr lang="en-US" sz="2400" dirty="0"/>
          </a:p>
        </p:txBody>
      </p:sp>
      <p:sp>
        <p:nvSpPr>
          <p:cNvPr id="12" name="Text 9"/>
          <p:cNvSpPr/>
          <p:nvPr/>
        </p:nvSpPr>
        <p:spPr>
          <a:xfrm>
            <a:off x="903860" y="5215533"/>
            <a:ext cx="5812089" cy="6383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Nezbytná pro správný </a:t>
            </a:r>
            <a:r>
              <a:rPr lang="en-US" sz="24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růst, vývoj nervové soustavy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a udržení energetické rovnováhy organismu.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48580"/>
            <a:ext cx="10795524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Nejčastější indikace k operaci</a:t>
            </a:r>
            <a:endParaRPr lang="en-US" sz="2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086" y="972641"/>
            <a:ext cx="6931943" cy="693211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133906" y="954287"/>
            <a:ext cx="3253641" cy="27027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Struma</a:t>
            </a:r>
            <a:endParaRPr lang="en-US" sz="2400" dirty="0"/>
          </a:p>
        </p:txBody>
      </p:sp>
      <p:sp>
        <p:nvSpPr>
          <p:cNvPr id="6" name="Text 2"/>
          <p:cNvSpPr/>
          <p:nvPr/>
        </p:nvSpPr>
        <p:spPr>
          <a:xfrm>
            <a:off x="8042868" y="1378645"/>
            <a:ext cx="3961290" cy="20503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Zvětšená štítná žláza způsobující </a:t>
            </a:r>
            <a:r>
              <a:rPr lang="en-US" sz="24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útlak průdušnice, jícnu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nebo cév, potíže s polykáním a dýcháním.</a:t>
            </a:r>
            <a:endParaRPr lang="en-US" sz="2400" dirty="0"/>
          </a:p>
        </p:txBody>
      </p:sp>
      <p:sp>
        <p:nvSpPr>
          <p:cNvPr id="8" name="Text 3"/>
          <p:cNvSpPr/>
          <p:nvPr/>
        </p:nvSpPr>
        <p:spPr>
          <a:xfrm>
            <a:off x="7879657" y="3657006"/>
            <a:ext cx="3507891" cy="7104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Nádorová onemocnění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7879657" y="4108350"/>
            <a:ext cx="4124501" cy="10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Benigní i maligní tumory vyžadující chirurgické řešení, diagnostikované ultrazvukem a biopsií.</a:t>
            </a:r>
            <a:endParaRPr lang="en-US" sz="2000" dirty="0"/>
          </a:p>
        </p:txBody>
      </p:sp>
      <p:sp>
        <p:nvSpPr>
          <p:cNvPr id="11" name="Text 5"/>
          <p:cNvSpPr/>
          <p:nvPr/>
        </p:nvSpPr>
        <p:spPr>
          <a:xfrm>
            <a:off x="7879658" y="5409928"/>
            <a:ext cx="3507890" cy="3635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Hyperfunkce žlázy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8042868" y="5773479"/>
            <a:ext cx="4124500" cy="1059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b="1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Graves-Basedowova nemoc nebo toxické uzly </a:t>
            </a:r>
            <a:r>
              <a:rPr lang="en-US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nereagující na farmakologickou léčbu</a:t>
            </a:r>
            <a:r>
              <a:rPr lang="en-US" b="1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– tyreostatikami ani radiojodem.</a:t>
            </a:r>
            <a:endParaRPr lang="en-US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2772" y="107838"/>
            <a:ext cx="11110838" cy="7340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Typy chirurgických výkonů</a:t>
            </a:r>
            <a:endParaRPr lang="en-US" sz="2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6624" y="427380"/>
            <a:ext cx="6899125" cy="590595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179135" y="1850065"/>
            <a:ext cx="3083441" cy="1222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800" dirty="0">
                <a:solidFill>
                  <a:schemeClr val="bg1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Totální thyreoidektomie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6756048" y="1775637"/>
            <a:ext cx="2813254" cy="12227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800" dirty="0">
                <a:solidFill>
                  <a:schemeClr val="bg1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Hemithyreoidektomie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5708903" y="4603898"/>
            <a:ext cx="2425004" cy="734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2400" dirty="0">
                <a:solidFill>
                  <a:schemeClr val="bg1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Lobektomie s isthmem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698086" y="6389390"/>
            <a:ext cx="11405108" cy="1196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endParaRPr lang="en-US" sz="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16688" y="733647"/>
            <a:ext cx="10876921" cy="10536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Předoperační příprava: Fáze posuzování</a:t>
            </a:r>
            <a:endParaRPr lang="en-US" sz="3650" dirty="0"/>
          </a:p>
        </p:txBody>
      </p:sp>
      <p:sp>
        <p:nvSpPr>
          <p:cNvPr id="4" name="Shape 1"/>
          <p:cNvSpPr/>
          <p:nvPr/>
        </p:nvSpPr>
        <p:spPr>
          <a:xfrm>
            <a:off x="3683002" y="1756419"/>
            <a:ext cx="448755" cy="448766"/>
          </a:xfrm>
          <a:prstGeom prst="roundRect">
            <a:avLst>
              <a:gd name="adj" fmla="val 18670"/>
            </a:avLst>
          </a:prstGeom>
          <a:solidFill>
            <a:srgbClr val="F9D2EB"/>
          </a:solidFill>
          <a:ln w="6350">
            <a:solidFill>
              <a:srgbClr val="DFB8D1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2179674" y="1480940"/>
            <a:ext cx="3455413" cy="100587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1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4540102" y="1835647"/>
            <a:ext cx="6953507" cy="612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Anamnéza a vyšetření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616688" y="2448322"/>
            <a:ext cx="10876921" cy="7580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Sběr kompletní anamnézy, fyzikální vyšetření, laboratorní odběry (TSH, T3, T4), EKG a zobrazovací metody (USG, CT).</a:t>
            </a:r>
            <a:endParaRPr lang="en-US" sz="2400" dirty="0"/>
          </a:p>
        </p:txBody>
      </p:sp>
      <p:sp>
        <p:nvSpPr>
          <p:cNvPr id="8" name="Shape 5"/>
          <p:cNvSpPr/>
          <p:nvPr/>
        </p:nvSpPr>
        <p:spPr>
          <a:xfrm>
            <a:off x="3683002" y="3653631"/>
            <a:ext cx="448755" cy="448766"/>
          </a:xfrm>
          <a:prstGeom prst="roundRect">
            <a:avLst>
              <a:gd name="adj" fmla="val 18670"/>
            </a:avLst>
          </a:prstGeom>
          <a:solidFill>
            <a:srgbClr val="F9D2EB"/>
          </a:solidFill>
          <a:ln w="6350">
            <a:solidFill>
              <a:srgbClr val="DFB8D1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2317898" y="3867347"/>
            <a:ext cx="3317189" cy="13831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4688958" y="3706215"/>
            <a:ext cx="6804651" cy="2609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Edukace pacienta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861237" y="4173735"/>
            <a:ext cx="10632372" cy="5514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Podrobné informace o průběhu operace, pooperačním režimu, možných komplikacích a délce hospitalizace.</a:t>
            </a:r>
            <a:endParaRPr lang="en-US" sz="2400" dirty="0"/>
          </a:p>
        </p:txBody>
      </p:sp>
      <p:sp>
        <p:nvSpPr>
          <p:cNvPr id="12" name="Shape 9"/>
          <p:cNvSpPr/>
          <p:nvPr/>
        </p:nvSpPr>
        <p:spPr>
          <a:xfrm>
            <a:off x="3683002" y="5172472"/>
            <a:ext cx="448755" cy="448766"/>
          </a:xfrm>
          <a:prstGeom prst="roundRect">
            <a:avLst>
              <a:gd name="adj" fmla="val 18670"/>
            </a:avLst>
          </a:prstGeom>
          <a:solidFill>
            <a:srgbClr val="F9D2EB"/>
          </a:solidFill>
          <a:ln w="6350">
            <a:solidFill>
              <a:srgbClr val="DFB8D1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2179674" y="5377060"/>
            <a:ext cx="3455413" cy="1474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3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4540102" y="5338564"/>
            <a:ext cx="6953507" cy="2826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Psychologická podpora</a:t>
            </a:r>
            <a:endParaRPr lang="en-US" sz="2400" dirty="0"/>
          </a:p>
        </p:txBody>
      </p:sp>
      <p:sp>
        <p:nvSpPr>
          <p:cNvPr id="15" name="Text 12"/>
          <p:cNvSpPr/>
          <p:nvPr/>
        </p:nvSpPr>
        <p:spPr>
          <a:xfrm>
            <a:off x="616688" y="5795268"/>
            <a:ext cx="10876921" cy="44876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Aktivní zmírňování strachu a nejistoty – trpělivé zodpovídání otázek, klidný přístup, zapojení rodiny.</a:t>
            </a: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55923"/>
            <a:ext cx="10795524" cy="3667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Bezprostřední předoperační péče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829051" y="1856184"/>
            <a:ext cx="373946" cy="373955"/>
          </a:xfrm>
          <a:prstGeom prst="ellipse">
            <a:avLst/>
          </a:prstGeom>
          <a:solidFill>
            <a:srgbClr val="E851B2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1839" y="1958975"/>
            <a:ext cx="168271" cy="16827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35395" y="1881089"/>
            <a:ext cx="2712341" cy="6101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Hygienická příprava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233917" y="2569170"/>
            <a:ext cx="5135525" cy="526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Příprava operačního pole – oholení a dezinfekce oblasti krku.</a:t>
            </a:r>
            <a:endParaRPr lang="en-US" sz="2400" dirty="0"/>
          </a:p>
        </p:txBody>
      </p:sp>
      <p:sp>
        <p:nvSpPr>
          <p:cNvPr id="9" name="Shape 6"/>
          <p:cNvSpPr/>
          <p:nvPr/>
        </p:nvSpPr>
        <p:spPr>
          <a:xfrm>
            <a:off x="829051" y="3071118"/>
            <a:ext cx="373946" cy="373955"/>
          </a:xfrm>
          <a:prstGeom prst="ellipse">
            <a:avLst/>
          </a:prstGeom>
          <a:solidFill>
            <a:srgbClr val="E851B2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1839" y="3173909"/>
            <a:ext cx="168271" cy="168275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509823" y="3173909"/>
            <a:ext cx="3434317" cy="5323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Dokumentace</a:t>
            </a:r>
            <a:endParaRPr lang="en-US" sz="2400" dirty="0"/>
          </a:p>
        </p:txBody>
      </p:sp>
      <p:sp>
        <p:nvSpPr>
          <p:cNvPr id="12" name="Text 8"/>
          <p:cNvSpPr/>
          <p:nvPr/>
        </p:nvSpPr>
        <p:spPr>
          <a:xfrm>
            <a:off x="233916" y="3784104"/>
            <a:ext cx="6783571" cy="7668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Kontrola informovaného souhlasu, výsledků vyšetření a identifikace pacienta.</a:t>
            </a:r>
            <a:endParaRPr lang="en-US" sz="2400" dirty="0"/>
          </a:p>
        </p:txBody>
      </p:sp>
      <p:sp>
        <p:nvSpPr>
          <p:cNvPr id="14" name="Shape 10"/>
          <p:cNvSpPr/>
          <p:nvPr/>
        </p:nvSpPr>
        <p:spPr>
          <a:xfrm>
            <a:off x="829051" y="4448175"/>
            <a:ext cx="373946" cy="373955"/>
          </a:xfrm>
          <a:prstGeom prst="ellipse">
            <a:avLst/>
          </a:prstGeom>
          <a:solidFill>
            <a:srgbClr val="E851B2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1839" y="4550966"/>
            <a:ext cx="168271" cy="1682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829051" y="4900017"/>
            <a:ext cx="3318685" cy="1832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Psychologická podpora</a:t>
            </a:r>
            <a:endParaRPr lang="en-US" sz="2400" dirty="0"/>
          </a:p>
        </p:txBody>
      </p:sp>
      <p:sp>
        <p:nvSpPr>
          <p:cNvPr id="17" name="Text 12"/>
          <p:cNvSpPr/>
          <p:nvPr/>
        </p:nvSpPr>
        <p:spPr>
          <a:xfrm>
            <a:off x="318977" y="5613795"/>
            <a:ext cx="6368902" cy="10528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Klidný rozhovor, ujištění pacienta, příprava na komunikaci po operaci (možná dysfonie).</a:t>
            </a:r>
            <a:endParaRPr lang="en-US" sz="2400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0241" y="3071118"/>
            <a:ext cx="5104316" cy="375761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575568"/>
            <a:ext cx="6223638" cy="1155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Pooperační období: První hodiny</a:t>
            </a:r>
            <a:endParaRPr lang="en-US" sz="36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9971" y="2020590"/>
            <a:ext cx="981745" cy="142061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444990" y="2216944"/>
            <a:ext cx="5048620" cy="288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Vitální funkce</a:t>
            </a:r>
            <a:endParaRPr lang="en-US" sz="2400" dirty="0"/>
          </a:p>
        </p:txBody>
      </p:sp>
      <p:sp>
        <p:nvSpPr>
          <p:cNvPr id="6" name="Text 2"/>
          <p:cNvSpPr/>
          <p:nvPr/>
        </p:nvSpPr>
        <p:spPr>
          <a:xfrm>
            <a:off x="6444990" y="2621558"/>
            <a:ext cx="5747010" cy="6232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Pravidelné měření TK, pulsu, dechu a teploty – odhalení časných komplikací.</a:t>
            </a:r>
            <a:endParaRPr lang="en-US" sz="2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9971" y="3441204"/>
            <a:ext cx="981745" cy="142061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444990" y="3637558"/>
            <a:ext cx="5048620" cy="288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Vědomí a reflexy</a:t>
            </a:r>
            <a:endParaRPr lang="en-US" sz="2400" dirty="0"/>
          </a:p>
        </p:txBody>
      </p:sp>
      <p:sp>
        <p:nvSpPr>
          <p:cNvPr id="9" name="Text 4"/>
          <p:cNvSpPr/>
          <p:nvPr/>
        </p:nvSpPr>
        <p:spPr>
          <a:xfrm>
            <a:off x="6444990" y="4042172"/>
            <a:ext cx="5527270" cy="7212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Kontrola stavu vědomí, polykacího a kašlacího reflexu po probuzení z anestezie.</a:t>
            </a:r>
            <a:endParaRPr lang="en-US" sz="24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9971" y="4861818"/>
            <a:ext cx="981745" cy="142061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444990" y="5058172"/>
            <a:ext cx="5048620" cy="288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Fowlerova poloha</a:t>
            </a:r>
            <a:endParaRPr lang="en-US" sz="2400" dirty="0"/>
          </a:p>
        </p:txBody>
      </p:sp>
      <p:sp>
        <p:nvSpPr>
          <p:cNvPr id="12" name="Text 6"/>
          <p:cNvSpPr/>
          <p:nvPr/>
        </p:nvSpPr>
        <p:spPr>
          <a:xfrm>
            <a:off x="6444990" y="5462786"/>
            <a:ext cx="5048620" cy="6232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2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Poloha v polosedě </a:t>
            </a:r>
            <a:r>
              <a:rPr lang="en-US" sz="24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snižuje napětí v ráně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, usnadňuje dýchání a odtok krve z operačního pole.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35595"/>
            <a:ext cx="10795524" cy="4858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05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Monitorace operační rány</a:t>
            </a:r>
            <a:endParaRPr lang="en-US" sz="3050" dirty="0"/>
          </a:p>
        </p:txBody>
      </p:sp>
      <p:sp>
        <p:nvSpPr>
          <p:cNvPr id="4" name="Text 1"/>
          <p:cNvSpPr/>
          <p:nvPr/>
        </p:nvSpPr>
        <p:spPr>
          <a:xfrm>
            <a:off x="6846203" y="1054057"/>
            <a:ext cx="4653657" cy="652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Na co sestra zaměřuje pozornost:</a:t>
            </a:r>
            <a:endParaRPr lang="en-US" sz="24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46203" y="1792741"/>
            <a:ext cx="4653658" cy="162925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410892" y="2015605"/>
            <a:ext cx="3904821" cy="2715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Sterilní krytí</a:t>
            </a:r>
            <a:endParaRPr lang="en-US" sz="2000" dirty="0"/>
          </a:p>
        </p:txBody>
      </p:sp>
      <p:sp>
        <p:nvSpPr>
          <p:cNvPr id="7" name="Text 3"/>
          <p:cNvSpPr/>
          <p:nvPr/>
        </p:nvSpPr>
        <p:spPr>
          <a:xfrm>
            <a:off x="7283302" y="2423914"/>
            <a:ext cx="4210308" cy="6019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Pravidelná kontrola obvazu – sledování prosakování krve nebo sekretu.</a:t>
            </a:r>
            <a:endParaRPr lang="en-US" sz="20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6287" y="2679279"/>
            <a:ext cx="5328560" cy="2231641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2190307" y="3256680"/>
            <a:ext cx="9125407" cy="9039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Redonův drén</a:t>
            </a:r>
            <a:endParaRPr lang="en-US" sz="1500" dirty="0"/>
          </a:p>
        </p:txBody>
      </p:sp>
      <p:sp>
        <p:nvSpPr>
          <p:cNvPr id="10" name="Text 5"/>
          <p:cNvSpPr/>
          <p:nvPr/>
        </p:nvSpPr>
        <p:spPr>
          <a:xfrm>
            <a:off x="1212113" y="3593805"/>
            <a:ext cx="4763386" cy="131711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Kontrola průchodnosti, množství a charakteru odváděné tekutiny; záznam do dokumentace.</a:t>
            </a:r>
            <a:endParaRPr lang="en-US" sz="20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51274" y="5054815"/>
            <a:ext cx="7006856" cy="1675594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3997842" y="5161085"/>
            <a:ext cx="4128105" cy="723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dirty="0" err="1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Prevence</a:t>
            </a:r>
            <a:r>
              <a:rPr lang="en-US" sz="20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infekce</a:t>
            </a:r>
            <a:endParaRPr lang="en-US" sz="2000" dirty="0"/>
          </a:p>
        </p:txBody>
      </p:sp>
      <p:sp>
        <p:nvSpPr>
          <p:cNvPr id="13" name="Text 7"/>
          <p:cNvSpPr/>
          <p:nvPr/>
        </p:nvSpPr>
        <p:spPr>
          <a:xfrm>
            <a:off x="3859619" y="5557206"/>
            <a:ext cx="7456095" cy="10030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Přísné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dodržování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aseptických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postupů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při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převazech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–</a:t>
            </a:r>
            <a:endParaRPr lang="cs-CZ" sz="2000" dirty="0">
              <a:solidFill>
                <a:srgbClr val="432338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l">
              <a:lnSpc>
                <a:spcPct val="122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ochrana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rány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před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20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kontaminací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98086" y="531628"/>
            <a:ext cx="10795524" cy="16645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Pooperační komplikace: Na co si dát pozor</a:t>
            </a:r>
            <a:endParaRPr lang="en-US" sz="3650" dirty="0"/>
          </a:p>
        </p:txBody>
      </p:sp>
      <p:sp>
        <p:nvSpPr>
          <p:cNvPr id="5" name="Shape 3"/>
          <p:cNvSpPr/>
          <p:nvPr/>
        </p:nvSpPr>
        <p:spPr>
          <a:xfrm>
            <a:off x="698086" y="1350336"/>
            <a:ext cx="3465525" cy="3258972"/>
          </a:xfrm>
          <a:prstGeom prst="roundRect">
            <a:avLst>
              <a:gd name="adj" fmla="val 0"/>
            </a:avLst>
          </a:prstGeom>
          <a:solidFill>
            <a:srgbClr val="F9D2EB"/>
          </a:solidFill>
          <a:ln w="6350">
            <a:solidFill>
              <a:srgbClr val="DFB8D1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97510" y="1839433"/>
            <a:ext cx="3060326" cy="11676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🩸</a:t>
            </a:r>
            <a:r>
              <a:rPr lang="en-US" sz="1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0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Krvácení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904164" y="2583712"/>
            <a:ext cx="3053671" cy="1500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Hematom v ráně může způsobit </a:t>
            </a:r>
            <a:r>
              <a:rPr lang="en-US" sz="20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útlak dýchacích cest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– ohrožení života. Okamžité hlášení lékaři!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4362937" y="1350336"/>
            <a:ext cx="3465624" cy="3258971"/>
          </a:xfrm>
          <a:prstGeom prst="roundRect">
            <a:avLst>
              <a:gd name="adj" fmla="val 3963"/>
            </a:avLst>
          </a:prstGeom>
          <a:solidFill>
            <a:srgbClr val="F9D2EB"/>
          </a:solidFill>
          <a:ln w="6350">
            <a:solidFill>
              <a:srgbClr val="DFB8D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369386" y="1658679"/>
            <a:ext cx="3253400" cy="13484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🗣️</a:t>
            </a:r>
            <a:r>
              <a:rPr lang="en-US" sz="1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0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Poruchy hlasu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4444408" y="2504550"/>
            <a:ext cx="3384151" cy="17165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Chrapot nebo afonie jako následek </a:t>
            </a:r>
            <a:r>
              <a:rPr lang="en-US" sz="20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dráždění nebo poranění n. laryngeus recurrens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při operaci.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8027984" y="1350336"/>
            <a:ext cx="3540647" cy="3258971"/>
          </a:xfrm>
          <a:prstGeom prst="roundRect">
            <a:avLst>
              <a:gd name="adj" fmla="val 3963"/>
            </a:avLst>
          </a:prstGeom>
          <a:solidFill>
            <a:srgbClr val="F9D2EB"/>
          </a:solidFill>
          <a:ln w="6350">
            <a:solidFill>
              <a:srgbClr val="DFB8D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112642" y="1730375"/>
            <a:ext cx="3175193" cy="1276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🖐️</a:t>
            </a:r>
            <a:r>
              <a:rPr lang="en-US" sz="1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0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Hypokalcémie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8314660" y="2196208"/>
            <a:ext cx="2973175" cy="22073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Brnění kolem úst, prstů nebo svalové křeče – příznak poškození příštítných tělísek. Nutná okamžitá reakce.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414670" y="4833640"/>
            <a:ext cx="11663916" cy="1492731"/>
          </a:xfrm>
          <a:prstGeom prst="roundRect">
            <a:avLst>
              <a:gd name="adj" fmla="val 10503"/>
            </a:avLst>
          </a:prstGeom>
          <a:solidFill>
            <a:srgbClr val="FCF2B5"/>
          </a:solidFill>
          <a:ln/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510" y="5124252"/>
            <a:ext cx="249330" cy="199430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1346266" y="5082877"/>
            <a:ext cx="10557504" cy="3191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Každý z těchto příznaků musí sestra neprodleně nahlásit lékaři – </a:t>
            </a:r>
            <a:endParaRPr lang="cs-CZ" sz="2400" dirty="0">
              <a:solidFill>
                <a:srgbClr val="000000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l">
              <a:lnSpc>
                <a:spcPct val="133000"/>
              </a:lnSpc>
              <a:buNone/>
            </a:pPr>
            <a:r>
              <a:rPr lang="en-US" sz="2400" dirty="0" err="1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jde</a:t>
            </a:r>
            <a:r>
              <a:rPr lang="en-US" sz="24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o stavy ohrožující život pacienta.</a:t>
            </a:r>
            <a:endParaRPr 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50763"/>
            <a:ext cx="10795524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Bolest a její management</a:t>
            </a:r>
            <a:endParaRPr lang="en-US" sz="3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086" y="974824"/>
            <a:ext cx="5276123" cy="527625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323549" y="844053"/>
            <a:ext cx="5176410" cy="2536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Škála VAS</a:t>
            </a:r>
            <a:endParaRPr lang="en-US" sz="3600" dirty="0"/>
          </a:p>
        </p:txBody>
      </p:sp>
      <p:sp>
        <p:nvSpPr>
          <p:cNvPr id="5" name="Text 2"/>
          <p:cNvSpPr/>
          <p:nvPr/>
        </p:nvSpPr>
        <p:spPr>
          <a:xfrm>
            <a:off x="6223836" y="2052084"/>
            <a:ext cx="5276123" cy="16180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Vizuální analogová škála (0 = žádná bolest, 10 = nesnesitelná bolest) slouží k </a:t>
            </a:r>
            <a:r>
              <a:rPr lang="en-US" sz="20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objektivnímu hodnocení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a dokumentaci bolesti. Sestra hodnotí bolest pravidelně a zaznamenává výsledky do ošetřovatelské dokumentace.</a:t>
            </a:r>
            <a:endParaRPr lang="en-US" sz="2000" dirty="0"/>
          </a:p>
        </p:txBody>
      </p:sp>
      <p:sp>
        <p:nvSpPr>
          <p:cNvPr id="6" name="Shape 3"/>
          <p:cNvSpPr/>
          <p:nvPr/>
        </p:nvSpPr>
        <p:spPr>
          <a:xfrm>
            <a:off x="6223836" y="3726160"/>
            <a:ext cx="5276123" cy="2111114"/>
          </a:xfrm>
          <a:prstGeom prst="roundRect">
            <a:avLst>
              <a:gd name="adj" fmla="val 16164"/>
            </a:avLst>
          </a:prstGeom>
          <a:solidFill>
            <a:srgbClr val="F9D2EB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3549" y="3802459"/>
            <a:ext cx="124616" cy="9971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547877" y="3795911"/>
            <a:ext cx="5461955" cy="1196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Neléčená bolest zpomaluje hojení a </a:t>
            </a:r>
            <a:endParaRPr lang="cs-CZ" sz="2400" dirty="0">
              <a:solidFill>
                <a:srgbClr val="000000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2400" dirty="0" err="1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zvyšuje</a:t>
            </a:r>
            <a:r>
              <a:rPr lang="en-US" sz="2400" dirty="0">
                <a:solidFill>
                  <a:srgbClr val="000000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psychickou zátěž pacienta.</a:t>
            </a:r>
            <a:endParaRPr lang="en-US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02952"/>
            <a:ext cx="10795524" cy="5041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Nutriční a hygienický režim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7993259" y="1493738"/>
            <a:ext cx="342792" cy="214213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861237" y="1812627"/>
            <a:ext cx="10638623" cy="3291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2–4 hodiny po operaci</a:t>
            </a:r>
            <a:endParaRPr lang="en-US" sz="2800" dirty="0"/>
          </a:p>
        </p:txBody>
      </p:sp>
      <p:sp>
        <p:nvSpPr>
          <p:cNvPr id="7" name="Text 4"/>
          <p:cNvSpPr/>
          <p:nvPr/>
        </p:nvSpPr>
        <p:spPr>
          <a:xfrm>
            <a:off x="255181" y="2684063"/>
            <a:ext cx="11244679" cy="12925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Podání </a:t>
            </a:r>
            <a:r>
              <a:rPr lang="en-US" sz="24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vlažného čaje po lžičkách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– sledujeme polykání a případné obtíže (dysfagie).</a:t>
            </a:r>
            <a:endParaRPr lang="en-US" sz="2400" dirty="0"/>
          </a:p>
        </p:txBody>
      </p:sp>
      <p:sp>
        <p:nvSpPr>
          <p:cNvPr id="10" name="Text 7"/>
          <p:cNvSpPr/>
          <p:nvPr/>
        </p:nvSpPr>
        <p:spPr>
          <a:xfrm>
            <a:off x="861237" y="3393579"/>
            <a:ext cx="10638623" cy="3291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Dieta č. 1 – kašovitá</a:t>
            </a:r>
            <a:endParaRPr lang="en-US" sz="2800" dirty="0"/>
          </a:p>
        </p:txBody>
      </p:sp>
      <p:sp>
        <p:nvSpPr>
          <p:cNvPr id="11" name="Text 8"/>
          <p:cNvSpPr/>
          <p:nvPr/>
        </p:nvSpPr>
        <p:spPr>
          <a:xfrm>
            <a:off x="414671" y="3976576"/>
            <a:ext cx="11085190" cy="1074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Postupný přechod na kašovitou stravu šetřící operační ránu v oblasti krku.</a:t>
            </a:r>
            <a:endParaRPr lang="en-US" sz="2400" dirty="0"/>
          </a:p>
        </p:txBody>
      </p:sp>
      <p:sp>
        <p:nvSpPr>
          <p:cNvPr id="14" name="Text 11"/>
          <p:cNvSpPr/>
          <p:nvPr/>
        </p:nvSpPr>
        <p:spPr>
          <a:xfrm>
            <a:off x="861237" y="4698801"/>
            <a:ext cx="11330763" cy="1323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Hygienická péče</a:t>
            </a:r>
            <a:endParaRPr lang="en-US" sz="2800" dirty="0"/>
          </a:p>
        </p:txBody>
      </p:sp>
      <p:sp>
        <p:nvSpPr>
          <p:cNvPr id="15" name="Text 12"/>
          <p:cNvSpPr/>
          <p:nvPr/>
        </p:nvSpPr>
        <p:spPr>
          <a:xfrm>
            <a:off x="510363" y="5484271"/>
            <a:ext cx="10989497" cy="4765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Péče o dutinu ústní, ranní hygiena s asistencí sestry, ochrana operačního pole před vlhkostí.</a:t>
            </a:r>
            <a:endParaRPr lang="en-US" sz="2400" dirty="0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591688D2-42E5-98BE-FDE0-EA83F78876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902" y="0"/>
            <a:ext cx="3914356" cy="261477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890977" y="425302"/>
            <a:ext cx="6602632" cy="11461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05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Mobilizace a prevence komplikací</a:t>
            </a:r>
            <a:endParaRPr lang="en-US" sz="30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69971" y="1776611"/>
            <a:ext cx="412938" cy="41294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794871" y="1828006"/>
            <a:ext cx="5698737" cy="77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Včasná rehabilitace</a:t>
            </a:r>
            <a:endParaRPr lang="en-US" sz="2400" dirty="0"/>
          </a:p>
        </p:txBody>
      </p:sp>
      <p:sp>
        <p:nvSpPr>
          <p:cNvPr id="6" name="Text 2"/>
          <p:cNvSpPr/>
          <p:nvPr/>
        </p:nvSpPr>
        <p:spPr>
          <a:xfrm>
            <a:off x="4890978" y="2463105"/>
            <a:ext cx="7145078" cy="89703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Aktivní i pasivní cvičení DK zahajujeme již v lůžku – prevence </a:t>
            </a:r>
            <a:r>
              <a:rPr lang="en-US" sz="24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tromboembolické nemoci (TEN)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2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69971" y="3442196"/>
            <a:ext cx="412938" cy="41294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794871" y="3594299"/>
            <a:ext cx="5698738" cy="674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Změny polohy</a:t>
            </a:r>
            <a:endParaRPr lang="en-US" sz="2400" dirty="0"/>
          </a:p>
        </p:txBody>
      </p:sp>
      <p:sp>
        <p:nvSpPr>
          <p:cNvPr id="9" name="Text 4"/>
          <p:cNvSpPr/>
          <p:nvPr/>
        </p:nvSpPr>
        <p:spPr>
          <a:xfrm>
            <a:off x="4784652" y="4159550"/>
            <a:ext cx="7145077" cy="6746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Asistujeme pacientovi při otáčení a vstávání – bezpečný přesun s minimálním namáháním krku.</a:t>
            </a:r>
            <a:endParaRPr lang="en-US" sz="24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69971" y="5107781"/>
            <a:ext cx="412938" cy="41294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794871" y="5330132"/>
            <a:ext cx="5698738" cy="6044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Prevence dekubitů</a:t>
            </a:r>
            <a:endParaRPr lang="en-US" sz="2400" dirty="0"/>
          </a:p>
        </p:txBody>
      </p:sp>
      <p:sp>
        <p:nvSpPr>
          <p:cNvPr id="12" name="Text 6"/>
          <p:cNvSpPr/>
          <p:nvPr/>
        </p:nvSpPr>
        <p:spPr>
          <a:xfrm>
            <a:off x="5001658" y="5794274"/>
            <a:ext cx="6491951" cy="463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U imobilních pacientů pravidelné polohování, </a:t>
            </a:r>
            <a:endParaRPr lang="cs-CZ" sz="2400" dirty="0">
              <a:solidFill>
                <a:srgbClr val="432338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l">
              <a:lnSpc>
                <a:spcPct val="122000"/>
              </a:lnSpc>
              <a:buNone/>
            </a:pPr>
            <a:r>
              <a:rPr lang="en-US" sz="24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kontrola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predilekčních míst a péče o kůži.</a:t>
            </a:r>
            <a:endParaRPr lang="en-US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82017"/>
            <a:ext cx="10795524" cy="430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Edukace před propuštěním</a:t>
            </a:r>
            <a:endParaRPr lang="en-US" sz="2700" dirty="0"/>
          </a:p>
        </p:txBody>
      </p:sp>
      <p:sp>
        <p:nvSpPr>
          <p:cNvPr id="5" name="Text 2"/>
          <p:cNvSpPr/>
          <p:nvPr/>
        </p:nvSpPr>
        <p:spPr>
          <a:xfrm>
            <a:off x="863578" y="1880989"/>
            <a:ext cx="3215103" cy="2154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u="sng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Péče o jizvu</a:t>
            </a:r>
            <a:endParaRPr lang="en-US" sz="2800" u="sng" dirty="0"/>
          </a:p>
        </p:txBody>
      </p:sp>
      <p:sp>
        <p:nvSpPr>
          <p:cNvPr id="6" name="Text 3"/>
          <p:cNvSpPr/>
          <p:nvPr/>
        </p:nvSpPr>
        <p:spPr>
          <a:xfrm>
            <a:off x="863578" y="2352774"/>
            <a:ext cx="7908282" cy="4228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Stehy odstraňovány 7.–10. den. </a:t>
            </a:r>
            <a:r>
              <a:rPr lang="en-US" sz="24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Promazávání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endParaRPr lang="cs-CZ" sz="2400" dirty="0">
              <a:solidFill>
                <a:srgbClr val="432338"/>
              </a:solidFill>
              <a:latin typeface="Source Sans 3" pitchFamily="34" charset="0"/>
              <a:ea typeface="Source Sans 3" pitchFamily="34" charset="-122"/>
              <a:cs typeface="Source Sans 3" pitchFamily="34" charset="-120"/>
            </a:endParaRPr>
          </a:p>
          <a:p>
            <a:pPr marL="0" indent="0" algn="l">
              <a:lnSpc>
                <a:spcPct val="116000"/>
              </a:lnSpc>
              <a:buNone/>
            </a:pPr>
            <a:r>
              <a:rPr lang="en-US" sz="2400" dirty="0" err="1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jizvy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, masáž, ochrana před sluncem (min. 1 rok).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2383224" y="2993033"/>
            <a:ext cx="175712" cy="2196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endParaRPr lang="en-US" sz="1350" dirty="0"/>
          </a:p>
        </p:txBody>
      </p:sp>
      <p:sp>
        <p:nvSpPr>
          <p:cNvPr id="9" name="Text 5"/>
          <p:cNvSpPr/>
          <p:nvPr/>
        </p:nvSpPr>
        <p:spPr>
          <a:xfrm>
            <a:off x="863578" y="3469084"/>
            <a:ext cx="3215103" cy="2154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u="sng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Pravidelné kontroly</a:t>
            </a:r>
            <a:endParaRPr lang="en-US" sz="2800" u="sng" dirty="0"/>
          </a:p>
        </p:txBody>
      </p:sp>
      <p:sp>
        <p:nvSpPr>
          <p:cNvPr id="10" name="Text 6"/>
          <p:cNvSpPr/>
          <p:nvPr/>
        </p:nvSpPr>
        <p:spPr>
          <a:xfrm>
            <a:off x="863578" y="3899593"/>
            <a:ext cx="8333585" cy="571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Dispenzarizace u endokrinologa – sledování hladin TSH, T3 a T4, ultrazvuková kontrola.</a:t>
            </a:r>
            <a:endParaRPr lang="en-US" sz="2400" dirty="0"/>
          </a:p>
        </p:txBody>
      </p:sp>
      <p:sp>
        <p:nvSpPr>
          <p:cNvPr id="13" name="Text 8"/>
          <p:cNvSpPr/>
          <p:nvPr/>
        </p:nvSpPr>
        <p:spPr>
          <a:xfrm>
            <a:off x="863578" y="5057180"/>
            <a:ext cx="3215103" cy="2154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u="sng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Hormonální substituce</a:t>
            </a:r>
            <a:endParaRPr lang="en-US" sz="2800" u="sng" dirty="0"/>
          </a:p>
        </p:txBody>
      </p:sp>
      <p:sp>
        <p:nvSpPr>
          <p:cNvPr id="14" name="Text 9"/>
          <p:cNvSpPr/>
          <p:nvPr/>
        </p:nvSpPr>
        <p:spPr>
          <a:xfrm>
            <a:off x="863578" y="5487690"/>
            <a:ext cx="9450003" cy="7882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28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Po totální thyreoidektomii </a:t>
            </a:r>
            <a:r>
              <a:rPr lang="en-US" sz="28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doživotní užívání levothyroxinu</a:t>
            </a:r>
            <a:r>
              <a:rPr lang="en-US" sz="28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– pravidelnost, nežádoucí účinky, interakce.</a:t>
            </a:r>
            <a:endParaRPr lang="en-US" sz="2800" dirty="0"/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0AD6D787-1903-503B-6F41-AB76412252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1801" y="155378"/>
            <a:ext cx="4817211" cy="331370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1046956"/>
            <a:ext cx="10795524" cy="586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Role sestry v ošetřovatelském procesu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98086" y="2376686"/>
            <a:ext cx="3508585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2400" u="sng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Koordinátorka péče</a:t>
            </a:r>
            <a:endParaRPr lang="en-US" sz="2400" u="sng" dirty="0"/>
          </a:p>
        </p:txBody>
      </p:sp>
      <p:sp>
        <p:nvSpPr>
          <p:cNvPr id="4" name="Text 2"/>
          <p:cNvSpPr/>
          <p:nvPr/>
        </p:nvSpPr>
        <p:spPr>
          <a:xfrm>
            <a:off x="308344" y="2789634"/>
            <a:ext cx="4168096" cy="12817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47500" lnSpcReduction="20000"/>
          </a:bodyPr>
          <a:lstStyle/>
          <a:p>
            <a:pPr marL="0" indent="0" algn="r">
              <a:lnSpc>
                <a:spcPct val="133000"/>
              </a:lnSpc>
              <a:buNone/>
              <a:tabLst>
                <a:tab pos="542925" algn="l"/>
                <a:tab pos="712788" algn="l"/>
              </a:tabLst>
            </a:pPr>
            <a:r>
              <a:rPr lang="en-US" sz="51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Klíčový článek mezi lékařem, pacientem a rodinou</a:t>
            </a:r>
            <a:r>
              <a:rPr lang="en-US" sz="155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.</a:t>
            </a:r>
            <a:endParaRPr lang="en-US" sz="15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671" y="2032595"/>
            <a:ext cx="3778354" cy="3778448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67590" y="3093541"/>
            <a:ext cx="280484" cy="28049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985024" y="2376686"/>
            <a:ext cx="3508585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u="sng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Edukátorka</a:t>
            </a:r>
            <a:endParaRPr lang="en-US" sz="2400" u="sng" dirty="0"/>
          </a:p>
        </p:txBody>
      </p:sp>
      <p:sp>
        <p:nvSpPr>
          <p:cNvPr id="8" name="Text 4"/>
          <p:cNvSpPr/>
          <p:nvPr/>
        </p:nvSpPr>
        <p:spPr>
          <a:xfrm>
            <a:off x="7985024" y="2789634"/>
            <a:ext cx="3508585" cy="6383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Informuje, vysvětluje a předchází pooperačním obtížím.</a:t>
            </a:r>
            <a:endParaRPr lang="en-US" sz="24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6671" y="2032595"/>
            <a:ext cx="3778354" cy="3778448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43422" y="3093541"/>
            <a:ext cx="280484" cy="2804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985024" y="4415532"/>
            <a:ext cx="3508585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b="1" u="sng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Empatická podpora</a:t>
            </a:r>
            <a:endParaRPr lang="en-US" sz="2400" b="1" u="sng" dirty="0"/>
          </a:p>
        </p:txBody>
      </p:sp>
      <p:sp>
        <p:nvSpPr>
          <p:cNvPr id="12" name="Text 6"/>
          <p:cNvSpPr/>
          <p:nvPr/>
        </p:nvSpPr>
        <p:spPr>
          <a:xfrm>
            <a:off x="7985024" y="4828480"/>
            <a:ext cx="3508585" cy="6383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Psychologická opora pro pacienta i jeho rodinu.</a:t>
            </a:r>
            <a:endParaRPr lang="en-US" sz="24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6671" y="2032595"/>
            <a:ext cx="3778354" cy="3778448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43422" y="4469408"/>
            <a:ext cx="280484" cy="280491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698086" y="4415532"/>
            <a:ext cx="3508585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2400" u="sng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Ošetřovatelský model</a:t>
            </a:r>
            <a:endParaRPr lang="en-US" sz="2400" u="sng" dirty="0"/>
          </a:p>
        </p:txBody>
      </p:sp>
      <p:sp>
        <p:nvSpPr>
          <p:cNvPr id="16" name="Text 8"/>
          <p:cNvSpPr/>
          <p:nvPr/>
        </p:nvSpPr>
        <p:spPr>
          <a:xfrm>
            <a:off x="698086" y="4828480"/>
            <a:ext cx="3508585" cy="6383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r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Individualizovaná péče dle uznávaných ošetřovatelských modelů.</a:t>
            </a:r>
            <a:endParaRPr lang="en-US" sz="2400" dirty="0"/>
          </a:p>
        </p:txBody>
      </p:sp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06671" y="2032595"/>
            <a:ext cx="3778354" cy="3778448"/>
          </a:xfrm>
          <a:prstGeom prst="rect">
            <a:avLst/>
          </a:prstGeom>
        </p:spPr>
      </p:pic>
      <p:pic>
        <p:nvPicPr>
          <p:cNvPr id="18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267590" y="4469408"/>
            <a:ext cx="280484" cy="28049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98086" y="686594"/>
            <a:ext cx="6223638" cy="586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371A2D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Závěr: Cesta k uzdravení</a:t>
            </a:r>
            <a:endParaRPr lang="en-US" sz="3650" dirty="0"/>
          </a:p>
        </p:txBody>
      </p:sp>
      <p:sp>
        <p:nvSpPr>
          <p:cNvPr id="6" name="Shape 2"/>
          <p:cNvSpPr/>
          <p:nvPr/>
        </p:nvSpPr>
        <p:spPr>
          <a:xfrm>
            <a:off x="499730" y="1572418"/>
            <a:ext cx="6421994" cy="4987869"/>
          </a:xfrm>
          <a:prstGeom prst="roundRect">
            <a:avLst>
              <a:gd name="adj" fmla="val 2342"/>
            </a:avLst>
          </a:prstGeom>
          <a:solidFill>
            <a:srgbClr val="F9D2EB"/>
          </a:solidFill>
          <a:ln w="6350">
            <a:solidFill>
              <a:srgbClr val="DFB8D1"/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704436" y="1578769"/>
            <a:ext cx="3105469" cy="2101255"/>
          </a:xfrm>
          <a:custGeom>
            <a:avLst/>
            <a:gdLst/>
            <a:ahLst/>
            <a:cxnLst/>
            <a:rect l="l" t="t" r="r" b="b"/>
            <a:pathLst>
              <a:path w="3105469" h="2101255">
                <a:moveTo>
                  <a:pt x="69818" y="0"/>
                </a:moveTo>
                <a:lnTo>
                  <a:pt x="3105469" y="0"/>
                </a:lnTo>
                <a:lnTo>
                  <a:pt x="3105469" y="2101255"/>
                </a:lnTo>
                <a:lnTo>
                  <a:pt x="0" y="2101255"/>
                </a:lnTo>
                <a:lnTo>
                  <a:pt x="0" y="69820"/>
                </a:lnTo>
                <a:arcTo wR="69818" hR="69820" stAng="10800000" swAng="5400000"/>
                <a:close/>
              </a:path>
            </a:pathLst>
          </a:custGeom>
          <a:solidFill>
            <a:srgbClr val="F9D2EB"/>
          </a:solidFill>
          <a:ln/>
        </p:spPr>
      </p:sp>
      <p:sp>
        <p:nvSpPr>
          <p:cNvPr id="8" name="Text 4"/>
          <p:cNvSpPr/>
          <p:nvPr/>
        </p:nvSpPr>
        <p:spPr>
          <a:xfrm>
            <a:off x="903860" y="1778198"/>
            <a:ext cx="2706620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🏥</a:t>
            </a:r>
            <a:r>
              <a:rPr lang="en-US" sz="1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Kvalitní péče</a:t>
            </a:r>
            <a:endParaRPr lang="en-US" sz="2400" dirty="0"/>
          </a:p>
        </p:txBody>
      </p:sp>
      <p:sp>
        <p:nvSpPr>
          <p:cNvPr id="9" name="Text 5"/>
          <p:cNvSpPr/>
          <p:nvPr/>
        </p:nvSpPr>
        <p:spPr>
          <a:xfrm>
            <a:off x="648439" y="2389684"/>
            <a:ext cx="3585918" cy="12195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Odborná ošetřovatelská péče </a:t>
            </a:r>
            <a:r>
              <a:rPr lang="en-US" sz="20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zkracuje rekonvalescenci</a:t>
            </a:r>
            <a:r>
              <a:rPr lang="en-US" sz="20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a snižuje riziko komplikací.</a:t>
            </a:r>
            <a:endParaRPr lang="en-US" sz="2000" dirty="0"/>
          </a:p>
        </p:txBody>
      </p:sp>
      <p:sp>
        <p:nvSpPr>
          <p:cNvPr id="10" name="Shape 6"/>
          <p:cNvSpPr/>
          <p:nvPr/>
        </p:nvSpPr>
        <p:spPr>
          <a:xfrm>
            <a:off x="4435555" y="1578769"/>
            <a:ext cx="7462278" cy="2101255"/>
          </a:xfrm>
          <a:custGeom>
            <a:avLst/>
            <a:gdLst/>
            <a:ahLst/>
            <a:cxnLst/>
            <a:rect l="l" t="t" r="r" b="b"/>
            <a:pathLst>
              <a:path w="3105469" h="2101255">
                <a:moveTo>
                  <a:pt x="0" y="0"/>
                </a:moveTo>
                <a:lnTo>
                  <a:pt x="3035651" y="0"/>
                </a:lnTo>
                <a:arcTo wR="69818" hR="69820" stAng="16200000" swAng="5400000"/>
                <a:lnTo>
                  <a:pt x="3105469" y="2101255"/>
                </a:lnTo>
                <a:lnTo>
                  <a:pt x="0" y="2101255"/>
                </a:lnTo>
                <a:lnTo>
                  <a:pt x="0" y="0"/>
                </a:lnTo>
                <a:close/>
              </a:path>
            </a:pathLst>
          </a:custGeom>
          <a:solidFill>
            <a:srgbClr val="F9D2EB"/>
          </a:solidFill>
          <a:ln/>
        </p:spPr>
      </p:sp>
      <p:sp>
        <p:nvSpPr>
          <p:cNvPr id="11" name="Shape 7"/>
          <p:cNvSpPr/>
          <p:nvPr/>
        </p:nvSpPr>
        <p:spPr>
          <a:xfrm>
            <a:off x="3809905" y="1578769"/>
            <a:ext cx="25399" cy="2101255"/>
          </a:xfrm>
          <a:prstGeom prst="roundRect">
            <a:avLst>
              <a:gd name="adj" fmla="val 50001"/>
            </a:avLst>
          </a:prstGeom>
          <a:solidFill>
            <a:srgbClr val="DFB8D1"/>
          </a:solidFill>
          <a:ln/>
        </p:spPr>
      </p:sp>
      <p:sp>
        <p:nvSpPr>
          <p:cNvPr id="12" name="Text 8"/>
          <p:cNvSpPr/>
          <p:nvPr/>
        </p:nvSpPr>
        <p:spPr>
          <a:xfrm>
            <a:off x="4009329" y="1778198"/>
            <a:ext cx="2706620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💛</a:t>
            </a:r>
            <a:r>
              <a:rPr lang="en-US" sz="18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</a:t>
            </a: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Empatie a edukace</a:t>
            </a:r>
            <a:endParaRPr lang="en-US" sz="2400" dirty="0"/>
          </a:p>
        </p:txBody>
      </p:sp>
      <p:sp>
        <p:nvSpPr>
          <p:cNvPr id="13" name="Text 9"/>
          <p:cNvSpPr/>
          <p:nvPr/>
        </p:nvSpPr>
        <p:spPr>
          <a:xfrm>
            <a:off x="4234358" y="2465883"/>
            <a:ext cx="6755572" cy="15415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Informovaný a psychicky podporovaný pacient se uzdravuje rychleji a s menší úzkostí.</a:t>
            </a:r>
            <a:endParaRPr lang="en-US" sz="2400" dirty="0"/>
          </a:p>
        </p:txBody>
      </p:sp>
      <p:sp>
        <p:nvSpPr>
          <p:cNvPr id="14" name="Shape 10"/>
          <p:cNvSpPr/>
          <p:nvPr/>
        </p:nvSpPr>
        <p:spPr>
          <a:xfrm>
            <a:off x="5686895" y="3670747"/>
            <a:ext cx="6210938" cy="2889540"/>
          </a:xfrm>
          <a:custGeom>
            <a:avLst/>
            <a:gdLst/>
            <a:ahLst/>
            <a:cxnLst/>
            <a:rect l="l" t="t" r="r" b="b"/>
            <a:pathLst>
              <a:path w="6210938" h="1462881">
                <a:moveTo>
                  <a:pt x="0" y="0"/>
                </a:moveTo>
                <a:lnTo>
                  <a:pt x="6210938" y="0"/>
                </a:lnTo>
                <a:lnTo>
                  <a:pt x="6210938" y="1393062"/>
                </a:lnTo>
                <a:arcTo wR="69818" hR="69820" stAng="0" swAng="5400000"/>
                <a:lnTo>
                  <a:pt x="69818" y="1462881"/>
                </a:lnTo>
                <a:arcTo wR="69818" hR="69820" stAng="5400000" swAng="5400000"/>
                <a:lnTo>
                  <a:pt x="0" y="0"/>
                </a:lnTo>
                <a:close/>
              </a:path>
            </a:pathLst>
          </a:custGeom>
          <a:solidFill>
            <a:srgbClr val="F9D2EB"/>
          </a:solidFill>
          <a:ln/>
        </p:spPr>
      </p:sp>
      <p:sp>
        <p:nvSpPr>
          <p:cNvPr id="15" name="Shape 11"/>
          <p:cNvSpPr/>
          <p:nvPr/>
        </p:nvSpPr>
        <p:spPr>
          <a:xfrm>
            <a:off x="704436" y="3680023"/>
            <a:ext cx="6210938" cy="25400"/>
          </a:xfrm>
          <a:prstGeom prst="roundRect">
            <a:avLst>
              <a:gd name="adj" fmla="val 49999"/>
            </a:avLst>
          </a:prstGeom>
          <a:solidFill>
            <a:srgbClr val="DFB8D1"/>
          </a:solidFill>
          <a:ln/>
        </p:spPr>
      </p:sp>
      <p:sp>
        <p:nvSpPr>
          <p:cNvPr id="16" name="Text 12"/>
          <p:cNvSpPr/>
          <p:nvPr/>
        </p:nvSpPr>
        <p:spPr>
          <a:xfrm>
            <a:off x="903860" y="3879453"/>
            <a:ext cx="5812089" cy="305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Noto Color Emoji" pitchFamily="34" charset="0"/>
                <a:ea typeface="Noto Color Emoji" pitchFamily="34" charset="-122"/>
                <a:cs typeface="Noto Color Emoji" pitchFamily="34" charset="-120"/>
              </a:rPr>
              <a:t>🏠</a:t>
            </a:r>
            <a:r>
              <a:rPr lang="en-US" sz="2400" dirty="0">
                <a:solidFill>
                  <a:srgbClr val="432338"/>
                </a:solidFill>
                <a:latin typeface="Noto Serif SemiBold" pitchFamily="34" charset="0"/>
                <a:ea typeface="Noto Serif SemiBold" pitchFamily="34" charset="-122"/>
                <a:cs typeface="Noto Serif SemiBold" pitchFamily="34" charset="-120"/>
              </a:rPr>
              <a:t> Cíl péče</a:t>
            </a:r>
            <a:endParaRPr lang="en-US" sz="2400" dirty="0"/>
          </a:p>
        </p:txBody>
      </p:sp>
      <p:sp>
        <p:nvSpPr>
          <p:cNvPr id="17" name="Text 13"/>
          <p:cNvSpPr/>
          <p:nvPr/>
        </p:nvSpPr>
        <p:spPr>
          <a:xfrm>
            <a:off x="903860" y="4305102"/>
            <a:ext cx="5812089" cy="6383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Bezpečný </a:t>
            </a:r>
            <a:r>
              <a:rPr lang="en-US" sz="2400" b="1" dirty="0">
                <a:solidFill>
                  <a:srgbClr val="432338"/>
                </a:solidFill>
                <a:latin typeface="Source Sans 3 Bold" pitchFamily="34" charset="0"/>
                <a:ea typeface="Source Sans 3 Bold" pitchFamily="34" charset="-122"/>
                <a:cs typeface="Source Sans 3 Bold" pitchFamily="34" charset="-120"/>
              </a:rPr>
              <a:t>návrat pacienta do běžného života</a:t>
            </a:r>
            <a:r>
              <a:rPr lang="en-US" sz="2400" dirty="0">
                <a:solidFill>
                  <a:srgbClr val="432338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– v plném zdraví a s dostatkem informací.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771</Words>
  <Application>Microsoft Office PowerPoint</Application>
  <PresentationFormat>Širokoúhlá obrazovka</PresentationFormat>
  <Paragraphs>120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Source Sans 3</vt:lpstr>
      <vt:lpstr>Source Sans 3 Bold</vt:lpstr>
      <vt:lpstr>Noto Serif SemiBold</vt:lpstr>
      <vt:lpstr>Noto Color Emoji</vt:lpstr>
      <vt:lpstr>Arial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2</cp:revision>
  <dcterms:created xsi:type="dcterms:W3CDTF">2026-10-04T11:29:08Z</dcterms:created>
  <dcterms:modified xsi:type="dcterms:W3CDTF">2026-10-04T12:07:52Z</dcterms:modified>
</cp:coreProperties>
</file>