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12192000"/>
  <p:embeddedFontLst>
    <p:embeddedFont>
      <p:font typeface="Geist" panose="020B0604020202020204" charset="-18"/>
      <p:regular r:id="rId18"/>
    </p:embeddedFont>
    <p:embeddedFont>
      <p:font typeface="Geist Bold" panose="020B0604020202020204" charset="-18"/>
      <p:regular r:id="rId19"/>
    </p:embeddedFont>
    <p:embeddedFont>
      <p:font typeface="Noto Serif Bold" panose="020B0604020202020204" charset="0"/>
      <p:regular r:id="rId20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0" d="100"/>
          <a:sy n="60" d="100"/>
        </p:scale>
        <p:origin x="81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9870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svg"/><Relationship Id="rId5" Type="http://schemas.openxmlformats.org/officeDocument/2006/relationships/image" Target="../media/image12.svg"/><Relationship Id="rId4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15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957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30760" y="100000"/>
                </a:lnTo>
                <a:lnTo>
                  <a:pt x="26370" y="95510"/>
                </a:lnTo>
                <a:lnTo>
                  <a:pt x="26370" y="95310"/>
                </a:lnTo>
                <a:lnTo>
                  <a:pt x="25490" y="94530"/>
                </a:lnTo>
                <a:lnTo>
                  <a:pt x="25490" y="94340"/>
                </a:lnTo>
                <a:lnTo>
                  <a:pt x="22660" y="91210"/>
                </a:lnTo>
                <a:lnTo>
                  <a:pt x="18360" y="85550"/>
                </a:lnTo>
                <a:lnTo>
                  <a:pt x="15140" y="80660"/>
                </a:lnTo>
                <a:lnTo>
                  <a:pt x="11910" y="75000"/>
                </a:lnTo>
                <a:lnTo>
                  <a:pt x="9280" y="69530"/>
                </a:lnTo>
                <a:lnTo>
                  <a:pt x="6840" y="63380"/>
                </a:lnTo>
                <a:lnTo>
                  <a:pt x="4790" y="56740"/>
                </a:lnTo>
                <a:lnTo>
                  <a:pt x="3320" y="50200"/>
                </a:lnTo>
                <a:lnTo>
                  <a:pt x="2440" y="44140"/>
                </a:lnTo>
                <a:lnTo>
                  <a:pt x="2050" y="39060"/>
                </a:lnTo>
                <a:lnTo>
                  <a:pt x="2050" y="30860"/>
                </a:lnTo>
                <a:lnTo>
                  <a:pt x="2540" y="25000"/>
                </a:lnTo>
                <a:lnTo>
                  <a:pt x="3320" y="19820"/>
                </a:lnTo>
                <a:lnTo>
                  <a:pt x="4880" y="12890"/>
                </a:lnTo>
                <a:lnTo>
                  <a:pt x="6930" y="6350"/>
                </a:lnTo>
                <a:close/>
              </a:path>
            </a:pathLst>
          </a:custGeom>
        </p:spPr>
      </p:pic>
      <p:sp>
        <p:nvSpPr>
          <p:cNvPr id="3" name="Text 0"/>
          <p:cNvSpPr/>
          <p:nvPr/>
        </p:nvSpPr>
        <p:spPr>
          <a:xfrm>
            <a:off x="661475" y="2098873"/>
            <a:ext cx="6296860" cy="177194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Ošetřovatelská péče u pacienta s akutním infarktem myokardu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4154289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Komplexní přehled pro studenty středních zdravotnických škol | Ošetřovatelství – Interna</a:t>
            </a:r>
            <a:endParaRPr lang="en-US" sz="14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15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957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30760" y="100000"/>
                </a:lnTo>
                <a:lnTo>
                  <a:pt x="26370" y="95510"/>
                </a:lnTo>
                <a:lnTo>
                  <a:pt x="26370" y="95310"/>
                </a:lnTo>
                <a:lnTo>
                  <a:pt x="25490" y="94530"/>
                </a:lnTo>
                <a:lnTo>
                  <a:pt x="25490" y="94340"/>
                </a:lnTo>
                <a:lnTo>
                  <a:pt x="22660" y="91210"/>
                </a:lnTo>
                <a:lnTo>
                  <a:pt x="18360" y="85550"/>
                </a:lnTo>
                <a:lnTo>
                  <a:pt x="15140" y="80660"/>
                </a:lnTo>
                <a:lnTo>
                  <a:pt x="11910" y="75000"/>
                </a:lnTo>
                <a:lnTo>
                  <a:pt x="9280" y="69530"/>
                </a:lnTo>
                <a:lnTo>
                  <a:pt x="6840" y="63380"/>
                </a:lnTo>
                <a:lnTo>
                  <a:pt x="4790" y="56740"/>
                </a:lnTo>
                <a:lnTo>
                  <a:pt x="3320" y="50200"/>
                </a:lnTo>
                <a:lnTo>
                  <a:pt x="2440" y="44140"/>
                </a:lnTo>
                <a:lnTo>
                  <a:pt x="2050" y="39060"/>
                </a:lnTo>
                <a:lnTo>
                  <a:pt x="2050" y="30860"/>
                </a:lnTo>
                <a:lnTo>
                  <a:pt x="2540" y="25000"/>
                </a:lnTo>
                <a:lnTo>
                  <a:pt x="3320" y="19820"/>
                </a:lnTo>
                <a:lnTo>
                  <a:pt x="4880" y="12890"/>
                </a:lnTo>
                <a:lnTo>
                  <a:pt x="6930" y="6350"/>
                </a:lnTo>
                <a:close/>
              </a:path>
            </a:pathLst>
          </a:custGeom>
        </p:spPr>
      </p:pic>
      <p:sp>
        <p:nvSpPr>
          <p:cNvPr id="3" name="Text 0"/>
          <p:cNvSpPr/>
          <p:nvPr/>
        </p:nvSpPr>
        <p:spPr>
          <a:xfrm>
            <a:off x="661475" y="1190724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Co se děje v srdci?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2064841"/>
            <a:ext cx="3053877" cy="2009080"/>
          </a:xfrm>
          <a:prstGeom prst="roundRect">
            <a:avLst>
              <a:gd name="adj" fmla="val 846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56832" y="2260203"/>
            <a:ext cx="2663163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Definice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56832" y="2668885"/>
            <a:ext cx="2663163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Akutní ložisková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nekróza myokardu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vzniklá důsledkem ischemie – odumření části srdečního svalu.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3904359" y="2064841"/>
            <a:ext cx="3053976" cy="2009080"/>
          </a:xfrm>
          <a:prstGeom prst="roundRect">
            <a:avLst>
              <a:gd name="adj" fmla="val 846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4099715" y="2260203"/>
            <a:ext cx="2663262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Příčina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4099715" y="2668885"/>
            <a:ext cx="2663262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Náhlý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uzávěr věnčité tepny trombem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→ přerušení dodávky kyslíku do srdečního svalu.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661475" y="4262934"/>
            <a:ext cx="6296860" cy="1404243"/>
          </a:xfrm>
          <a:prstGeom prst="roundRect">
            <a:avLst>
              <a:gd name="adj" fmla="val 12114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856832" y="4458295"/>
            <a:ext cx="590614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Kritický čas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856832" y="4866977"/>
            <a:ext cx="590614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Nekróza nastupuje již po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20–30 minutách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ischemie. Každá minuta rozhoduje o rozsahu poškození.</a:t>
            </a:r>
            <a:endParaRPr lang="en-US" sz="14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19807"/>
            <a:ext cx="1086874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Rizikové faktory: Tichý zabiják</a:t>
            </a:r>
            <a:endParaRPr lang="en-US" sz="1850" dirty="0"/>
          </a:p>
        </p:txBody>
      </p:sp>
      <p:sp>
        <p:nvSpPr>
          <p:cNvPr id="3" name="Text 1"/>
          <p:cNvSpPr/>
          <p:nvPr/>
        </p:nvSpPr>
        <p:spPr>
          <a:xfrm>
            <a:off x="661475" y="3966666"/>
            <a:ext cx="3654135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Ovlivnitelné faktory</a:t>
            </a:r>
            <a:endParaRPr lang="en-US" sz="900" dirty="0"/>
          </a:p>
        </p:txBody>
      </p:sp>
      <p:sp>
        <p:nvSpPr>
          <p:cNvPr id="4" name="Text 2"/>
          <p:cNvSpPr/>
          <p:nvPr/>
        </p:nvSpPr>
        <p:spPr>
          <a:xfrm>
            <a:off x="661475" y="4161532"/>
            <a:ext cx="3654135" cy="632916"/>
          </a:xfrm>
          <a:prstGeom prst="rect">
            <a:avLst/>
          </a:prstGeom>
          <a:noFill/>
          <a:ln/>
        </p:spPr>
        <p:txBody>
          <a:bodyPr wrap="square" lIns="0" tIns="37804" rIns="0" bIns="0" rtlCol="0" anchor="t">
            <a:normAutofit/>
          </a:bodyPr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Kouření</a:t>
            </a:r>
            <a:r>
              <a:rPr lang="en-US" sz="7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poškozuje cévní stěny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Hypertenze</a:t>
            </a:r>
            <a:r>
              <a:rPr lang="en-US" sz="7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zvyšuje zátěž srdce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Vysoký cholesterol</a:t>
            </a:r>
            <a:r>
              <a:rPr lang="en-US" sz="7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usazování v tepnách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Obezita a stres</a:t>
            </a:r>
            <a:r>
              <a:rPr lang="en-US" sz="7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metabolická zátěž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Sedavý způsob života</a:t>
            </a:r>
            <a:r>
              <a:rPr lang="en-US" sz="7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a nevhodná strava</a:t>
            </a:r>
            <a:endParaRPr lang="en-US" sz="700" dirty="0"/>
          </a:p>
        </p:txBody>
      </p:sp>
      <p:sp>
        <p:nvSpPr>
          <p:cNvPr id="5" name="Text 3"/>
          <p:cNvSpPr/>
          <p:nvPr/>
        </p:nvSpPr>
        <p:spPr>
          <a:xfrm>
            <a:off x="661475" y="4841677"/>
            <a:ext cx="3654135" cy="14763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9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Neovlivnitelné faktory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661475" y="5036542"/>
            <a:ext cx="3654135" cy="373162"/>
          </a:xfrm>
          <a:prstGeom prst="rect">
            <a:avLst/>
          </a:prstGeom>
          <a:noFill/>
          <a:ln/>
        </p:spPr>
        <p:txBody>
          <a:bodyPr wrap="square" lIns="0" tIns="37804" rIns="0" bIns="0" rtlCol="0" anchor="t">
            <a:normAutofit/>
          </a:bodyPr>
          <a:lstStyle/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Věk</a:t>
            </a:r>
            <a:r>
              <a:rPr lang="en-US" sz="7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(muži nad 45 let, ženy nad 55 let)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Pohlaví</a:t>
            </a:r>
            <a:r>
              <a:rPr lang="en-US" sz="7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muži jsou ohroženi více</a:t>
            </a:r>
            <a:endParaRPr lang="en-US" sz="700" dirty="0"/>
          </a:p>
          <a:p>
            <a:pPr marL="142240" indent="-142240" algn="l">
              <a:lnSpc>
                <a:spcPct val="100000"/>
              </a:lnSpc>
              <a:buSzPct val="100000"/>
              <a:buChar char="•"/>
            </a:pPr>
            <a:r>
              <a:rPr lang="en-US" sz="7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Rodinná anamnéza</a:t>
            </a:r>
            <a:r>
              <a:rPr lang="en-US" sz="7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genetická predispozice</a:t>
            </a:r>
            <a:endParaRPr lang="en-US" sz="700" dirty="0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2538" y="939006"/>
            <a:ext cx="6983932" cy="74676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15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957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30760" y="100000"/>
                </a:lnTo>
                <a:lnTo>
                  <a:pt x="26370" y="95510"/>
                </a:lnTo>
                <a:lnTo>
                  <a:pt x="26370" y="95310"/>
                </a:lnTo>
                <a:lnTo>
                  <a:pt x="25490" y="94530"/>
                </a:lnTo>
                <a:lnTo>
                  <a:pt x="25490" y="94340"/>
                </a:lnTo>
                <a:lnTo>
                  <a:pt x="22660" y="91210"/>
                </a:lnTo>
                <a:lnTo>
                  <a:pt x="18360" y="85550"/>
                </a:lnTo>
                <a:lnTo>
                  <a:pt x="15140" y="80660"/>
                </a:lnTo>
                <a:lnTo>
                  <a:pt x="11910" y="75000"/>
                </a:lnTo>
                <a:lnTo>
                  <a:pt x="9280" y="69530"/>
                </a:lnTo>
                <a:lnTo>
                  <a:pt x="6840" y="63380"/>
                </a:lnTo>
                <a:lnTo>
                  <a:pt x="4790" y="56740"/>
                </a:lnTo>
                <a:lnTo>
                  <a:pt x="3320" y="50200"/>
                </a:lnTo>
                <a:lnTo>
                  <a:pt x="2440" y="44140"/>
                </a:lnTo>
                <a:lnTo>
                  <a:pt x="2050" y="39060"/>
                </a:lnTo>
                <a:lnTo>
                  <a:pt x="2050" y="30860"/>
                </a:lnTo>
                <a:lnTo>
                  <a:pt x="2540" y="25000"/>
                </a:lnTo>
                <a:lnTo>
                  <a:pt x="3320" y="19820"/>
                </a:lnTo>
                <a:lnTo>
                  <a:pt x="4880" y="12890"/>
                </a:lnTo>
                <a:lnTo>
                  <a:pt x="6930" y="6350"/>
                </a:lnTo>
                <a:close/>
              </a:path>
            </a:pathLst>
          </a:custGeom>
        </p:spPr>
      </p:pic>
      <p:sp>
        <p:nvSpPr>
          <p:cNvPr id="3" name="Text 0"/>
          <p:cNvSpPr/>
          <p:nvPr/>
        </p:nvSpPr>
        <p:spPr>
          <a:xfrm>
            <a:off x="661475" y="588070"/>
            <a:ext cx="6296860" cy="1107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Jak poznat infarkt? Varovné signály</a:t>
            </a:r>
            <a:endParaRPr lang="en-US" sz="3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1944688"/>
            <a:ext cx="6296860" cy="1331020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933923" y="2140942"/>
            <a:ext cx="5828162" cy="2896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🔴</a:t>
            </a:r>
            <a:r>
              <a:rPr lang="en-US" sz="17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 Typická bolest</a:t>
            </a:r>
            <a:endParaRPr lang="en-US" sz="1700" dirty="0"/>
          </a:p>
        </p:txBody>
      </p:sp>
      <p:sp>
        <p:nvSpPr>
          <p:cNvPr id="6" name="Text 2"/>
          <p:cNvSpPr/>
          <p:nvPr/>
        </p:nvSpPr>
        <p:spPr>
          <a:xfrm>
            <a:off x="933923" y="2530177"/>
            <a:ext cx="5828162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Náhlá, krutá, </a:t>
            </a:r>
            <a:r>
              <a:rPr lang="en-US" sz="13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svíravá bolest za hrudní kostí</a:t>
            </a:r>
            <a:r>
              <a:rPr lang="en-US" sz="13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trvající déle než 20 minut. Neustupuje po nitroglycerinu ani v klidu.</a:t>
            </a:r>
            <a:endParaRPr lang="en-US" sz="13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3441799"/>
            <a:ext cx="6296860" cy="1331020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933923" y="3638054"/>
            <a:ext cx="5828162" cy="2896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↗️</a:t>
            </a:r>
            <a:r>
              <a:rPr lang="en-US" sz="17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 Propagace bolesti</a:t>
            </a:r>
            <a:endParaRPr lang="en-US" sz="1700" dirty="0"/>
          </a:p>
        </p:txBody>
      </p:sp>
      <p:sp>
        <p:nvSpPr>
          <p:cNvPr id="9" name="Text 4"/>
          <p:cNvSpPr/>
          <p:nvPr/>
        </p:nvSpPr>
        <p:spPr>
          <a:xfrm>
            <a:off x="933923" y="4027289"/>
            <a:ext cx="5828162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Bolest se šíří do </a:t>
            </a:r>
            <a:r>
              <a:rPr lang="en-US" sz="13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levé paže, zad, čelisti nebo břicha</a:t>
            </a:r>
            <a:r>
              <a:rPr lang="en-US" sz="13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 Někdy je jediným projevem bolest v rameni nebo zádech.</a:t>
            </a:r>
            <a:endParaRPr lang="en-US" sz="13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1475" y="4938911"/>
            <a:ext cx="6296860" cy="133102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933923" y="5135166"/>
            <a:ext cx="5828162" cy="28962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00" b="1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😰</a:t>
            </a:r>
            <a:r>
              <a:rPr lang="en-US" sz="17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 Doprovodné příznaky</a:t>
            </a:r>
            <a:endParaRPr lang="en-US" sz="1700" dirty="0"/>
          </a:p>
        </p:txBody>
      </p:sp>
      <p:sp>
        <p:nvSpPr>
          <p:cNvPr id="12" name="Text 6"/>
          <p:cNvSpPr/>
          <p:nvPr/>
        </p:nvSpPr>
        <p:spPr>
          <a:xfrm>
            <a:off x="933923" y="5524401"/>
            <a:ext cx="5828162" cy="5492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Úzkost, strach ze smrti</a:t>
            </a:r>
            <a:r>
              <a:rPr lang="en-US" sz="13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, dušnost, studený pot, bledost, nauzea nebo zvracení.</a:t>
            </a:r>
            <a:endParaRPr lang="en-US" sz="13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97173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První pomoc: Každá minuta se počítá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165846"/>
            <a:ext cx="10868745" cy="2979837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971672" y="3242616"/>
            <a:ext cx="1642425" cy="2940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Volat ZZS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1971672" y="3620352"/>
            <a:ext cx="1642425" cy="470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Zavolejte 155 nebo 112 ihned</a:t>
            </a:r>
            <a:endParaRPr lang="en-US" sz="1450" dirty="0"/>
          </a:p>
        </p:txBody>
      </p:sp>
      <p:sp>
        <p:nvSpPr>
          <p:cNvPr id="6" name="Text 3"/>
          <p:cNvSpPr/>
          <p:nvPr/>
        </p:nvSpPr>
        <p:spPr>
          <a:xfrm>
            <a:off x="4188366" y="3030874"/>
            <a:ext cx="1642425" cy="58817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Fowlerova poloha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4188366" y="3702696"/>
            <a:ext cx="1642425" cy="470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Uložte pacienta do polosedu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6446884" y="3242616"/>
            <a:ext cx="1642425" cy="2940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ASA a nitráty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6446884" y="3620352"/>
            <a:ext cx="1642425" cy="470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Podle protokolu podat léky</a:t>
            </a:r>
            <a:endParaRPr lang="en-US" sz="1450" dirty="0"/>
          </a:p>
        </p:txBody>
      </p:sp>
      <p:sp>
        <p:nvSpPr>
          <p:cNvPr id="10" name="Text 7"/>
          <p:cNvSpPr/>
          <p:nvPr/>
        </p:nvSpPr>
        <p:spPr>
          <a:xfrm>
            <a:off x="8684489" y="3324959"/>
            <a:ext cx="1642425" cy="29408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Zajistit klid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8684489" y="3702696"/>
            <a:ext cx="1642425" cy="470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Minimalizujte fyzickou námahu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661475" y="5358309"/>
            <a:ext cx="11478330" cy="30241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Neztrácejte čas kontaktem s praktickým lékařem – přímé volání záchranné služby zachraňuje životy.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6653"/>
            <a:ext cx="10868745" cy="5260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Diagnostika: Cesta k záchraně</a:t>
            </a:r>
            <a:endParaRPr lang="en-US" sz="33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497409"/>
            <a:ext cx="6920831" cy="461397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7999411" y="1427460"/>
            <a:ext cx="3537060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Klíčové diagnostické metody</a:t>
            </a:r>
            <a:endParaRPr lang="en-US" sz="1650" dirty="0"/>
          </a:p>
        </p:txBody>
      </p:sp>
      <p:sp>
        <p:nvSpPr>
          <p:cNvPr id="5" name="Shape 2"/>
          <p:cNvSpPr/>
          <p:nvPr/>
        </p:nvSpPr>
        <p:spPr>
          <a:xfrm>
            <a:off x="7999411" y="1859161"/>
            <a:ext cx="378708" cy="378718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062463" y="1890663"/>
            <a:ext cx="252505" cy="315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1</a:t>
            </a:r>
            <a:endParaRPr lang="en-US" sz="1950" dirty="0"/>
          </a:p>
        </p:txBody>
      </p:sp>
      <p:sp>
        <p:nvSpPr>
          <p:cNvPr id="7" name="Text 4"/>
          <p:cNvSpPr/>
          <p:nvPr/>
        </p:nvSpPr>
        <p:spPr>
          <a:xfrm>
            <a:off x="8528035" y="1917005"/>
            <a:ext cx="3008436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12svodové EKG</a:t>
            </a:r>
            <a:endParaRPr lang="en-US" sz="1650" dirty="0"/>
          </a:p>
        </p:txBody>
      </p:sp>
      <p:sp>
        <p:nvSpPr>
          <p:cNvPr id="8" name="Text 5"/>
          <p:cNvSpPr/>
          <p:nvPr/>
        </p:nvSpPr>
        <p:spPr>
          <a:xfrm>
            <a:off x="8528035" y="2329954"/>
            <a:ext cx="3008436" cy="7637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Základní vyšetření – odhalí </a:t>
            </a:r>
            <a:r>
              <a:rPr lang="en-US" sz="13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STEMI nebo non-STEMI</a:t>
            </a: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 Elevace ST úseků signalizuje akutní uzávěr.</a:t>
            </a:r>
            <a:endParaRPr lang="en-US" sz="1300" dirty="0"/>
          </a:p>
        </p:txBody>
      </p:sp>
      <p:sp>
        <p:nvSpPr>
          <p:cNvPr id="9" name="Shape 6"/>
          <p:cNvSpPr/>
          <p:nvPr/>
        </p:nvSpPr>
        <p:spPr>
          <a:xfrm>
            <a:off x="7999411" y="3393579"/>
            <a:ext cx="378708" cy="378718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8062463" y="3425081"/>
            <a:ext cx="252505" cy="315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2</a:t>
            </a:r>
            <a:endParaRPr lang="en-US" sz="1950" dirty="0"/>
          </a:p>
        </p:txBody>
      </p:sp>
      <p:sp>
        <p:nvSpPr>
          <p:cNvPr id="11" name="Text 8"/>
          <p:cNvSpPr/>
          <p:nvPr/>
        </p:nvSpPr>
        <p:spPr>
          <a:xfrm>
            <a:off x="8528035" y="3451423"/>
            <a:ext cx="3008436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Kardiální biomarkery</a:t>
            </a:r>
            <a:endParaRPr lang="en-US" sz="1650" dirty="0"/>
          </a:p>
        </p:txBody>
      </p:sp>
      <p:sp>
        <p:nvSpPr>
          <p:cNvPr id="12" name="Text 9"/>
          <p:cNvSpPr/>
          <p:nvPr/>
        </p:nvSpPr>
        <p:spPr>
          <a:xfrm>
            <a:off x="8528035" y="3864372"/>
            <a:ext cx="3008436" cy="7637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Troponiny I a T</a:t>
            </a: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potvrdí poškození buněk myokardu. Hodnoty stoupají 3–6 hodin po příhodě.</a:t>
            </a:r>
            <a:endParaRPr lang="en-US" sz="1300" dirty="0"/>
          </a:p>
        </p:txBody>
      </p:sp>
      <p:sp>
        <p:nvSpPr>
          <p:cNvPr id="13" name="Shape 10"/>
          <p:cNvSpPr/>
          <p:nvPr/>
        </p:nvSpPr>
        <p:spPr>
          <a:xfrm>
            <a:off x="7999411" y="4927997"/>
            <a:ext cx="378708" cy="378718"/>
          </a:xfrm>
          <a:prstGeom prst="roundRect">
            <a:avLst>
              <a:gd name="adj" fmla="val 40007"/>
            </a:avLst>
          </a:prstGeom>
          <a:solidFill>
            <a:srgbClr val="D1EFE4"/>
          </a:solidFill>
          <a:ln w="6350">
            <a:solidFill>
              <a:srgbClr val="B7D5CA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8062463" y="4959499"/>
            <a:ext cx="252505" cy="315615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9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3</a:t>
            </a:r>
            <a:endParaRPr lang="en-US" sz="1950" dirty="0"/>
          </a:p>
        </p:txBody>
      </p:sp>
      <p:sp>
        <p:nvSpPr>
          <p:cNvPr id="15" name="Text 12"/>
          <p:cNvSpPr/>
          <p:nvPr/>
        </p:nvSpPr>
        <p:spPr>
          <a:xfrm>
            <a:off x="8528035" y="4985841"/>
            <a:ext cx="3008436" cy="2630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Koronarografie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8528035" y="5398790"/>
            <a:ext cx="3008436" cy="76378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6000"/>
              </a:lnSpc>
              <a:buNone/>
            </a:pP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Zobrazení průchodnosti věnčitých tepen – umožňuje </a:t>
            </a:r>
            <a:r>
              <a:rPr lang="en-US" sz="13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přímou intervenční léčbu</a:t>
            </a:r>
            <a:r>
              <a:rPr lang="en-US" sz="13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(PCI).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0530" y="100"/>
                </a:lnTo>
                <a:lnTo>
                  <a:pt x="93070" y="6350"/>
                </a:lnTo>
                <a:lnTo>
                  <a:pt x="94920" y="12210"/>
                </a:lnTo>
                <a:lnTo>
                  <a:pt x="96680" y="19820"/>
                </a:lnTo>
                <a:lnTo>
                  <a:pt x="97560" y="25880"/>
                </a:lnTo>
                <a:lnTo>
                  <a:pt x="97950" y="30960"/>
                </a:lnTo>
                <a:lnTo>
                  <a:pt x="97950" y="39060"/>
                </a:lnTo>
                <a:lnTo>
                  <a:pt x="97270" y="46480"/>
                </a:lnTo>
                <a:lnTo>
                  <a:pt x="96190" y="52640"/>
                </a:lnTo>
                <a:lnTo>
                  <a:pt x="94730" y="58500"/>
                </a:lnTo>
                <a:lnTo>
                  <a:pt x="92480" y="65230"/>
                </a:lnTo>
                <a:lnTo>
                  <a:pt x="89550" y="72070"/>
                </a:lnTo>
                <a:lnTo>
                  <a:pt x="86820" y="77340"/>
                </a:lnTo>
                <a:lnTo>
                  <a:pt x="83500" y="82810"/>
                </a:lnTo>
                <a:lnTo>
                  <a:pt x="79200" y="88870"/>
                </a:lnTo>
                <a:lnTo>
                  <a:pt x="75880" y="92770"/>
                </a:lnTo>
                <a:lnTo>
                  <a:pt x="75880" y="92970"/>
                </a:lnTo>
                <a:lnTo>
                  <a:pt x="74510" y="94340"/>
                </a:lnTo>
                <a:lnTo>
                  <a:pt x="74510" y="94530"/>
                </a:lnTo>
                <a:lnTo>
                  <a:pt x="6924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5233360" y="2508151"/>
            <a:ext cx="1020340" cy="287139"/>
          </a:xfrm>
          <a:prstGeom prst="roundRect">
            <a:avLst>
              <a:gd name="adj" fmla="val 47396"/>
            </a:avLst>
          </a:prstGeom>
          <a:solidFill>
            <a:srgbClr val="CCFFEF"/>
          </a:solidFill>
          <a:ln/>
        </p:spPr>
      </p:sp>
      <p:sp>
        <p:nvSpPr>
          <p:cNvPr id="4" name="Text 1"/>
          <p:cNvSpPr/>
          <p:nvPr/>
        </p:nvSpPr>
        <p:spPr>
          <a:xfrm>
            <a:off x="5346765" y="2564805"/>
            <a:ext cx="1403116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KAPITOLA 1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5233360" y="2870895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Přednemocniční péče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5233360" y="3745012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Role záchranářů a sester v terénu – od prvního kontaktu s pacientem po předání do nemocnice.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33363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Role sestry v terénu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002036"/>
            <a:ext cx="472468" cy="472480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2710755"/>
            <a:ext cx="53162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Posouzení ABCDE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3119438"/>
            <a:ext cx="53162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Rychlé a systematické posouzení stavu pacienta podle schématu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A–B–C–D–E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pro stanovení priority péče.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13915" y="2002036"/>
            <a:ext cx="472468" cy="47248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6213915" y="2710755"/>
            <a:ext cx="53163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Kontinuální monitorace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6213915" y="3119438"/>
            <a:ext cx="53163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Průběžné sledování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vitálních funkcí, EKG a srdečního rytmu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pro včasné zachycení arytmií.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1475" y="4102298"/>
            <a:ext cx="472468" cy="472480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661475" y="4811018"/>
            <a:ext cx="53162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Oxygenoterapie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661475" y="5219700"/>
            <a:ext cx="53162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Podání kyslíku při dušnosti a hypoxii. Analgetika nebo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opioidy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ke zmírnění intenzivní bolesti.</a:t>
            </a:r>
            <a:endParaRPr lang="en-US" sz="1450" dirty="0"/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213915" y="4102298"/>
            <a:ext cx="472468" cy="472480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6213915" y="4811018"/>
            <a:ext cx="5316305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Psychická podpora</a:t>
            </a:r>
            <a:endParaRPr lang="en-US" sz="1850" dirty="0"/>
          </a:p>
        </p:txBody>
      </p:sp>
      <p:sp>
        <p:nvSpPr>
          <p:cNvPr id="14" name="Text 8"/>
          <p:cNvSpPr/>
          <p:nvPr/>
        </p:nvSpPr>
        <p:spPr>
          <a:xfrm>
            <a:off x="6213915" y="5219700"/>
            <a:ext cx="5316305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Uklidnění pacienta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snižuje stresovou odpověď organismu a přímou zátěž ischemického myokardu.</a:t>
            </a:r>
            <a:endParaRPr lang="en-US" sz="14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1215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9570" y="0"/>
                </a:moveTo>
                <a:lnTo>
                  <a:pt x="100000" y="0"/>
                </a:lnTo>
                <a:lnTo>
                  <a:pt x="100000" y="100000"/>
                </a:lnTo>
                <a:lnTo>
                  <a:pt x="30760" y="100000"/>
                </a:lnTo>
                <a:lnTo>
                  <a:pt x="26370" y="95510"/>
                </a:lnTo>
                <a:lnTo>
                  <a:pt x="26370" y="95310"/>
                </a:lnTo>
                <a:lnTo>
                  <a:pt x="25490" y="94530"/>
                </a:lnTo>
                <a:lnTo>
                  <a:pt x="25490" y="94340"/>
                </a:lnTo>
                <a:lnTo>
                  <a:pt x="22660" y="91210"/>
                </a:lnTo>
                <a:lnTo>
                  <a:pt x="18360" y="85550"/>
                </a:lnTo>
                <a:lnTo>
                  <a:pt x="15140" y="80660"/>
                </a:lnTo>
                <a:lnTo>
                  <a:pt x="11910" y="75000"/>
                </a:lnTo>
                <a:lnTo>
                  <a:pt x="9280" y="69530"/>
                </a:lnTo>
                <a:lnTo>
                  <a:pt x="6840" y="63380"/>
                </a:lnTo>
                <a:lnTo>
                  <a:pt x="4790" y="56740"/>
                </a:lnTo>
                <a:lnTo>
                  <a:pt x="3320" y="50200"/>
                </a:lnTo>
                <a:lnTo>
                  <a:pt x="2440" y="44140"/>
                </a:lnTo>
                <a:lnTo>
                  <a:pt x="2050" y="39060"/>
                </a:lnTo>
                <a:lnTo>
                  <a:pt x="2050" y="30860"/>
                </a:lnTo>
                <a:lnTo>
                  <a:pt x="2540" y="25000"/>
                </a:lnTo>
                <a:lnTo>
                  <a:pt x="3320" y="19820"/>
                </a:lnTo>
                <a:lnTo>
                  <a:pt x="4880" y="12890"/>
                </a:lnTo>
                <a:lnTo>
                  <a:pt x="6930" y="635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661475" y="2508151"/>
            <a:ext cx="1055860" cy="287139"/>
          </a:xfrm>
          <a:prstGeom prst="roundRect">
            <a:avLst>
              <a:gd name="adj" fmla="val 47396"/>
            </a:avLst>
          </a:prstGeom>
          <a:solidFill>
            <a:srgbClr val="CCFFEF"/>
          </a:solidFill>
          <a:ln/>
        </p:spPr>
      </p:sp>
      <p:sp>
        <p:nvSpPr>
          <p:cNvPr id="4" name="Text 1"/>
          <p:cNvSpPr/>
          <p:nvPr/>
        </p:nvSpPr>
        <p:spPr>
          <a:xfrm>
            <a:off x="774879" y="2564805"/>
            <a:ext cx="1438636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KAPITOLA 2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61475" y="2870895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Nemocniční péče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661475" y="3745012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Specializovaná péče na koronárních jednotkách – od akutní intervence po stabilizaci stavu pacienta.</a:t>
            </a:r>
            <a:endParaRPr lang="en-US" sz="14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64493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Intervenční léčba (PCI)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138462"/>
            <a:ext cx="6903269" cy="345509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92583" y="3720754"/>
            <a:ext cx="1296490" cy="1939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Dostupnost</a:t>
            </a:r>
            <a:endParaRPr lang="en-US" sz="1200" dirty="0"/>
          </a:p>
        </p:txBody>
      </p:sp>
      <p:sp>
        <p:nvSpPr>
          <p:cNvPr id="5" name="Text 2"/>
          <p:cNvSpPr/>
          <p:nvPr/>
        </p:nvSpPr>
        <p:spPr>
          <a:xfrm>
            <a:off x="3338793" y="5299382"/>
            <a:ext cx="1551651" cy="1939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Složitost výkonu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6230250" y="3720754"/>
            <a:ext cx="1296490" cy="1939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Rychlý zásah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3334914" y="2280269"/>
            <a:ext cx="1551651" cy="19396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Vysoká účinnost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2595940" y="4531511"/>
            <a:ext cx="1330971" cy="310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Bypass – chirurgické přemostění</a:t>
            </a:r>
            <a:endParaRPr lang="en-US" sz="950" dirty="0"/>
          </a:p>
        </p:txBody>
      </p:sp>
      <p:sp>
        <p:nvSpPr>
          <p:cNvPr id="9" name="Text 6"/>
          <p:cNvSpPr/>
          <p:nvPr/>
        </p:nvSpPr>
        <p:spPr>
          <a:xfrm>
            <a:off x="4423439" y="4538407"/>
            <a:ext cx="1330972" cy="310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Podpůrná péče a stabilizace pacienta</a:t>
            </a:r>
            <a:endParaRPr lang="en-US" sz="950" dirty="0"/>
          </a:p>
        </p:txBody>
      </p:sp>
      <p:sp>
        <p:nvSpPr>
          <p:cNvPr id="10" name="Text 7"/>
          <p:cNvSpPr/>
          <p:nvPr/>
        </p:nvSpPr>
        <p:spPr>
          <a:xfrm>
            <a:off x="4423439" y="3184990"/>
            <a:ext cx="1330972" cy="46550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Trombolýza – farmakologické rozpuštění</a:t>
            </a:r>
            <a:endParaRPr lang="en-US" sz="950" dirty="0"/>
          </a:p>
        </p:txBody>
      </p:sp>
      <p:sp>
        <p:nvSpPr>
          <p:cNvPr id="11" name="Text 8"/>
          <p:cNvSpPr/>
          <p:nvPr/>
        </p:nvSpPr>
        <p:spPr>
          <a:xfrm>
            <a:off x="2554563" y="3262574"/>
            <a:ext cx="1330971" cy="3103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9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Standardní PCI – první volba</a:t>
            </a:r>
            <a:endParaRPr lang="en-US" sz="950" dirty="0"/>
          </a:p>
        </p:txBody>
      </p:sp>
      <p:sp>
        <p:nvSpPr>
          <p:cNvPr id="12" name="Text 9"/>
          <p:cNvSpPr/>
          <p:nvPr/>
        </p:nvSpPr>
        <p:spPr>
          <a:xfrm>
            <a:off x="8032251" y="1927622"/>
            <a:ext cx="350421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Proč je PCI zlatý standard?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8032251" y="2411909"/>
            <a:ext cx="3504219" cy="151209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Perkutánní koronární intervence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je nejúčinnější metodou obnovení průtoku krve. Katetrem se zprůchodní ucpaná tepna a zavede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kovový stent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, který ji udrží otevřenou.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8032251" y="4136628"/>
            <a:ext cx="3504219" cy="1644253"/>
          </a:xfrm>
          <a:prstGeom prst="roundRect">
            <a:avLst>
              <a:gd name="adj" fmla="val 10346"/>
            </a:avLst>
          </a:prstGeom>
          <a:solidFill>
            <a:srgbClr val="CCFFEF"/>
          </a:solidFill>
          <a:ln/>
        </p:spPr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1258" y="4423370"/>
            <a:ext cx="236234" cy="189012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8646499" y="4353917"/>
            <a:ext cx="2700964" cy="120967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Cíl: provedení PCI do 90 minut od prvního kontaktu se zdravotnictvím (tzv. door-to-balloon time).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37704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Intenzivní péče a monitorace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1924447"/>
            <a:ext cx="6903269" cy="388312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8032251" y="2192238"/>
            <a:ext cx="350421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Co sestra sleduje?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8032251" y="2676525"/>
            <a:ext cx="3504219" cy="2986087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Kontinuální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EKG monitoring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detekce arytmií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Krevní tlak a saturace kyslíkem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trendy a odchylky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Příznaky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srdečního selhání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(dušnost, otoky)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Místo vpichu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po katetrizaci – prevence krvácení a hematomu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Příjem a výdej tekutin, diuréza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66279"/>
            <a:ext cx="10868745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Ošetřovatelský proces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1834952"/>
            <a:ext cx="5339820" cy="1983879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3217931" y="1976735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1</a:t>
            </a:r>
            <a:endParaRPr lang="en-US" sz="1750" dirty="0"/>
          </a:p>
        </p:txBody>
      </p:sp>
      <p:sp>
        <p:nvSpPr>
          <p:cNvPr id="5" name="Text 2"/>
          <p:cNvSpPr/>
          <p:nvPr/>
        </p:nvSpPr>
        <p:spPr>
          <a:xfrm>
            <a:off x="875881" y="2590899"/>
            <a:ext cx="491100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Prioritní diagnózy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875881" y="2999581"/>
            <a:ext cx="491100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Riziko narušení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srdečního výdeje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, akutní bolest, strach a úzkost pacienta.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0301" y="1834952"/>
            <a:ext cx="5339919" cy="1983879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746757" y="1976735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2</a:t>
            </a:r>
            <a:endParaRPr lang="en-US" sz="1750" dirty="0"/>
          </a:p>
        </p:txBody>
      </p:sp>
      <p:sp>
        <p:nvSpPr>
          <p:cNvPr id="9" name="Text 5"/>
          <p:cNvSpPr/>
          <p:nvPr/>
        </p:nvSpPr>
        <p:spPr>
          <a:xfrm>
            <a:off x="6404708" y="2590899"/>
            <a:ext cx="4911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Individuální plán péče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6404708" y="2999581"/>
            <a:ext cx="4911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Ošetřovatelský plán dle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modelu Marjory Gordonové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11 funkčních vzorců zdraví.</a:t>
            </a:r>
            <a:endParaRPr lang="en-US" sz="14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4007842"/>
            <a:ext cx="5339820" cy="1983879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3217931" y="4149626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3</a:t>
            </a:r>
            <a:endParaRPr lang="en-US" sz="1750" dirty="0"/>
          </a:p>
        </p:txBody>
      </p:sp>
      <p:sp>
        <p:nvSpPr>
          <p:cNvPr id="13" name="Text 8"/>
          <p:cNvSpPr/>
          <p:nvPr/>
        </p:nvSpPr>
        <p:spPr>
          <a:xfrm>
            <a:off x="875881" y="4763790"/>
            <a:ext cx="4911007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Edukace pacienta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75881" y="5172472"/>
            <a:ext cx="4911007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Informace o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klidovém režimu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po výkonu, poloze, omezení pohybu a sledování symptomů.</a:t>
            </a:r>
            <a:endParaRPr lang="en-US" sz="1450" dirty="0"/>
          </a:p>
        </p:txBody>
      </p:sp>
      <p:pic>
        <p:nvPicPr>
          <p:cNvPr id="15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190301" y="4007842"/>
            <a:ext cx="5339919" cy="1983879"/>
          </a:xfrm>
          <a:prstGeom prst="rect">
            <a:avLst/>
          </a:prstGeom>
        </p:spPr>
      </p:pic>
      <p:sp>
        <p:nvSpPr>
          <p:cNvPr id="16" name="Text 10"/>
          <p:cNvSpPr/>
          <p:nvPr/>
        </p:nvSpPr>
        <p:spPr>
          <a:xfrm>
            <a:off x="8746757" y="4149626"/>
            <a:ext cx="226808" cy="283468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1750" b="1" dirty="0">
                <a:solidFill>
                  <a:srgbClr val="FFFFFF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4</a:t>
            </a:r>
            <a:endParaRPr lang="en-US" sz="1750" dirty="0"/>
          </a:p>
        </p:txBody>
      </p:sp>
      <p:sp>
        <p:nvSpPr>
          <p:cNvPr id="17" name="Text 11"/>
          <p:cNvSpPr/>
          <p:nvPr/>
        </p:nvSpPr>
        <p:spPr>
          <a:xfrm>
            <a:off x="6404708" y="4763790"/>
            <a:ext cx="4911106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Dokumentace</a:t>
            </a:r>
            <a:endParaRPr lang="en-US" sz="1850" dirty="0"/>
          </a:p>
        </p:txBody>
      </p:sp>
      <p:sp>
        <p:nvSpPr>
          <p:cNvPr id="18" name="Text 12"/>
          <p:cNvSpPr/>
          <p:nvPr/>
        </p:nvSpPr>
        <p:spPr>
          <a:xfrm>
            <a:off x="6404708" y="5172472"/>
            <a:ext cx="4911106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Přesné zaznamenávání intervencí, reakcí pacienta a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změn stavu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do ošetřovatelské dokumentace.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800480" cy="6858000"/>
          </a:xfrm>
          <a:custGeom>
            <a:avLst/>
            <a:gdLst/>
            <a:ahLst/>
            <a:cxnLst/>
            <a:rect l="0" t="0" r="100000" b="100000"/>
            <a:pathLst>
              <a:path w="100000" h="100000">
                <a:moveTo>
                  <a:pt x="0" y="0"/>
                </a:moveTo>
                <a:lnTo>
                  <a:pt x="90530" y="100"/>
                </a:lnTo>
                <a:lnTo>
                  <a:pt x="93070" y="6350"/>
                </a:lnTo>
                <a:lnTo>
                  <a:pt x="94920" y="12210"/>
                </a:lnTo>
                <a:lnTo>
                  <a:pt x="96680" y="19820"/>
                </a:lnTo>
                <a:lnTo>
                  <a:pt x="97560" y="25880"/>
                </a:lnTo>
                <a:lnTo>
                  <a:pt x="97950" y="30960"/>
                </a:lnTo>
                <a:lnTo>
                  <a:pt x="97950" y="39060"/>
                </a:lnTo>
                <a:lnTo>
                  <a:pt x="97270" y="46480"/>
                </a:lnTo>
                <a:lnTo>
                  <a:pt x="96190" y="52640"/>
                </a:lnTo>
                <a:lnTo>
                  <a:pt x="94730" y="58500"/>
                </a:lnTo>
                <a:lnTo>
                  <a:pt x="92480" y="65230"/>
                </a:lnTo>
                <a:lnTo>
                  <a:pt x="89550" y="72070"/>
                </a:lnTo>
                <a:lnTo>
                  <a:pt x="86820" y="77340"/>
                </a:lnTo>
                <a:lnTo>
                  <a:pt x="83500" y="82810"/>
                </a:lnTo>
                <a:lnTo>
                  <a:pt x="79200" y="88870"/>
                </a:lnTo>
                <a:lnTo>
                  <a:pt x="75880" y="92770"/>
                </a:lnTo>
                <a:lnTo>
                  <a:pt x="75880" y="92970"/>
                </a:lnTo>
                <a:lnTo>
                  <a:pt x="74510" y="94340"/>
                </a:lnTo>
                <a:lnTo>
                  <a:pt x="74510" y="94530"/>
                </a:lnTo>
                <a:lnTo>
                  <a:pt x="69240" y="100000"/>
                </a:lnTo>
                <a:lnTo>
                  <a:pt x="0" y="100000"/>
                </a:lnTo>
                <a:close/>
              </a:path>
            </a:pathLst>
          </a:custGeom>
        </p:spPr>
      </p:pic>
      <p:sp>
        <p:nvSpPr>
          <p:cNvPr id="3" name="Shape 0"/>
          <p:cNvSpPr/>
          <p:nvPr/>
        </p:nvSpPr>
        <p:spPr>
          <a:xfrm>
            <a:off x="5233360" y="2508151"/>
            <a:ext cx="1054867" cy="287139"/>
          </a:xfrm>
          <a:prstGeom prst="roundRect">
            <a:avLst>
              <a:gd name="adj" fmla="val 47396"/>
            </a:avLst>
          </a:prstGeom>
          <a:solidFill>
            <a:srgbClr val="CCFFEF"/>
          </a:solidFill>
          <a:ln/>
        </p:spPr>
      </p:sp>
      <p:sp>
        <p:nvSpPr>
          <p:cNvPr id="4" name="Text 1"/>
          <p:cNvSpPr/>
          <p:nvPr/>
        </p:nvSpPr>
        <p:spPr>
          <a:xfrm>
            <a:off x="5346765" y="2564805"/>
            <a:ext cx="1437644" cy="17383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KAPITOLA 3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5233360" y="2870895"/>
            <a:ext cx="6296860" cy="5906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Návrat do života</a:t>
            </a:r>
            <a:endParaRPr lang="en-US" sz="3700" dirty="0"/>
          </a:p>
        </p:txBody>
      </p:sp>
      <p:sp>
        <p:nvSpPr>
          <p:cNvPr id="6" name="Text 3"/>
          <p:cNvSpPr/>
          <p:nvPr/>
        </p:nvSpPr>
        <p:spPr>
          <a:xfrm>
            <a:off x="5233360" y="3745012"/>
            <a:ext cx="6296860" cy="60483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Sekundární prevence, edukace a rehabilitace – klíčové kroky k plnohodnotnému životu po infarktu.</a:t>
            </a:r>
            <a:endParaRPr lang="en-US" sz="14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046361"/>
            <a:ext cx="10868745" cy="118129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Sekundární prevence a edukace po propuštění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700139"/>
            <a:ext cx="5203794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Edukační témata sestry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661475" y="3184426"/>
            <a:ext cx="5203794" cy="2144911"/>
          </a:xfrm>
          <a:prstGeom prst="rect">
            <a:avLst/>
          </a:prstGeom>
          <a:noFill/>
          <a:ln/>
        </p:spPr>
        <p:txBody>
          <a:bodyPr wrap="square" lIns="0" tIns="75608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Léky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důsledné užívání, nežádoucí účinky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Dieta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nízkotučná, omezení soli a alkoholu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Pohyb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postupná aktivizace, chůze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Zanechání kouření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absolutní priorita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Stres a spánek</a:t>
            </a: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psychohygiena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Varovné příznaky a </a:t>
            </a:r>
            <a:r>
              <a:rPr lang="en-US" sz="145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kdy volat 155</a:t>
            </a:r>
            <a:endParaRPr lang="en-US" sz="1450" dirty="0"/>
          </a:p>
        </p:txBody>
      </p:sp>
      <p:sp>
        <p:nvSpPr>
          <p:cNvPr id="5" name="Shape 3"/>
          <p:cNvSpPr/>
          <p:nvPr/>
        </p:nvSpPr>
        <p:spPr>
          <a:xfrm>
            <a:off x="6196651" y="2511127"/>
            <a:ext cx="5476043" cy="3300413"/>
          </a:xfrm>
          <a:prstGeom prst="roundRect">
            <a:avLst>
              <a:gd name="adj" fmla="val 8247"/>
            </a:avLst>
          </a:prstGeom>
          <a:solidFill>
            <a:srgbClr val="006747">
              <a:alpha val="95000"/>
            </a:srgbClr>
          </a:solidFill>
          <a:ln/>
        </p:spPr>
      </p:sp>
      <p:sp>
        <p:nvSpPr>
          <p:cNvPr id="6" name="Text 4"/>
          <p:cNvSpPr/>
          <p:nvPr/>
        </p:nvSpPr>
        <p:spPr>
          <a:xfrm>
            <a:off x="6385658" y="2700139"/>
            <a:ext cx="5098029" cy="29527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b="1" dirty="0">
                <a:solidFill>
                  <a:srgbClr val="FFFFFF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Zásady efektivní edukace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6385658" y="3184426"/>
            <a:ext cx="5098029" cy="2457053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Edukace musí být </a:t>
            </a:r>
            <a:r>
              <a:rPr lang="en-US" sz="1450" b="1" dirty="0">
                <a:solidFill>
                  <a:srgbClr val="FFFFFF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individuální</a:t>
            </a:r>
            <a:r>
              <a:rPr lang="en-US" sz="14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sestra nastavuje plán změny životního stylu na míru pacientovi a jeho možnostem.</a:t>
            </a:r>
            <a:endParaRPr lang="en-US" sz="1450" dirty="0"/>
          </a:p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Standardní edukační blok trvá </a:t>
            </a:r>
            <a:r>
              <a:rPr lang="en-US" sz="1450" b="1" dirty="0">
                <a:solidFill>
                  <a:srgbClr val="FFFFFF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30–90 minut</a:t>
            </a:r>
            <a:r>
              <a:rPr lang="en-US" sz="14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. Klíčem k úspěchu je důvěra a dostatek prostoru pro otázky.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Změna návyků je </a:t>
            </a:r>
            <a:r>
              <a:rPr lang="en-US" sz="1450" b="1" dirty="0">
                <a:solidFill>
                  <a:srgbClr val="FFFFFF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dlouhodobý proces</a:t>
            </a:r>
            <a:r>
              <a:rPr lang="en-US" sz="1450" dirty="0">
                <a:solidFill>
                  <a:srgbClr val="FFFFFF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– vyžaduje opakovanou podporu při kontrolních návštěvách.</a:t>
            </a:r>
            <a:endParaRPr lang="en-US" sz="14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70309"/>
            <a:ext cx="10868745" cy="1144389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600" b="1" dirty="0">
                <a:solidFill>
                  <a:srgbClr val="006747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Psychická a sociální podpora: Druhá půlka léčby</a:t>
            </a:r>
            <a:endParaRPr lang="en-US" sz="36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475" y="2069405"/>
            <a:ext cx="2015578" cy="1245691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3536752"/>
            <a:ext cx="3475149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Zvládání úzkosti</a:t>
            </a:r>
            <a:endParaRPr lang="en-US" sz="1800" dirty="0"/>
          </a:p>
        </p:txBody>
      </p:sp>
      <p:sp>
        <p:nvSpPr>
          <p:cNvPr id="5" name="Text 2"/>
          <p:cNvSpPr/>
          <p:nvPr/>
        </p:nvSpPr>
        <p:spPr>
          <a:xfrm>
            <a:off x="661475" y="3929162"/>
            <a:ext cx="3475149" cy="11537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Po IM je </a:t>
            </a: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úzkost a strach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velmi častý. Sestra je aktivně zjišťuje a zmírňuje prostřednictvím informování a psychické podpory.</a:t>
            </a:r>
            <a:endParaRPr lang="en-US" sz="140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8273" y="2069405"/>
            <a:ext cx="2015578" cy="1245691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58273" y="3536752"/>
            <a:ext cx="3475149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Kardiospecifická rehabilitace</a:t>
            </a:r>
            <a:endParaRPr lang="en-US" sz="1800" dirty="0"/>
          </a:p>
        </p:txBody>
      </p:sp>
      <p:sp>
        <p:nvSpPr>
          <p:cNvPr id="8" name="Text 4"/>
          <p:cNvSpPr/>
          <p:nvPr/>
        </p:nvSpPr>
        <p:spPr>
          <a:xfrm>
            <a:off x="4358273" y="3929162"/>
            <a:ext cx="3475149" cy="11537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Řízená </a:t>
            </a: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pohybová aktivita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je zásadní součástí rekonvalescence. Sestra sleduje vitální funkce a bolest při každé aktivizaci.</a:t>
            </a:r>
            <a:endParaRPr lang="en-US" sz="140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5071" y="2069405"/>
            <a:ext cx="2015578" cy="12456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55071" y="3536752"/>
            <a:ext cx="3475149" cy="2860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00" b="1" dirty="0">
                <a:solidFill>
                  <a:srgbClr val="4B4A4A"/>
                </a:solidFill>
                <a:latin typeface="Noto Serif Bold" pitchFamily="34" charset="0"/>
                <a:ea typeface="Noto Serif Bold" pitchFamily="34" charset="-122"/>
                <a:cs typeface="Noto Serif Bold" pitchFamily="34" charset="-120"/>
              </a:rPr>
              <a:t>Cíl týmu při propuštění</a:t>
            </a:r>
            <a:endParaRPr lang="en-US" sz="1800" dirty="0"/>
          </a:p>
        </p:txBody>
      </p:sp>
      <p:sp>
        <p:nvSpPr>
          <p:cNvPr id="11" name="Text 6"/>
          <p:cNvSpPr/>
          <p:nvPr/>
        </p:nvSpPr>
        <p:spPr>
          <a:xfrm>
            <a:off x="8055071" y="3929162"/>
            <a:ext cx="3475149" cy="115371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Snížit </a:t>
            </a:r>
            <a:r>
              <a:rPr lang="en-US" sz="1400" b="1" dirty="0">
                <a:solidFill>
                  <a:srgbClr val="4B4A4A"/>
                </a:solidFill>
                <a:latin typeface="Geist Bold" pitchFamily="34" charset="0"/>
                <a:ea typeface="Geist Bold" pitchFamily="34" charset="-122"/>
                <a:cs typeface="Geist Bold" pitchFamily="34" charset="-120"/>
              </a:rPr>
              <a:t>30denní rehospitalizaci</a:t>
            </a:r>
            <a:r>
              <a:rPr lang="en-US" sz="140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 standardizovanou edukací, jasnými instrukcemi a sledováním rizikového profilu pacienta.</a:t>
            </a:r>
            <a:endParaRPr lang="en-US" sz="1400" dirty="0"/>
          </a:p>
        </p:txBody>
      </p:sp>
      <p:sp>
        <p:nvSpPr>
          <p:cNvPr id="12" name="Shape 7"/>
          <p:cNvSpPr/>
          <p:nvPr/>
        </p:nvSpPr>
        <p:spPr>
          <a:xfrm>
            <a:off x="661475" y="5282406"/>
            <a:ext cx="10868745" cy="1005284"/>
          </a:xfrm>
          <a:prstGeom prst="roundRect">
            <a:avLst>
              <a:gd name="adj" fmla="val 16393"/>
            </a:avLst>
          </a:prstGeom>
          <a:solidFill>
            <a:srgbClr val="CCFFEF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4529" y="5535712"/>
            <a:ext cx="228793" cy="183059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256376" y="5505450"/>
            <a:ext cx="10090791" cy="57685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1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Pacient potřebuje edukaci v hloubce přizpůsobené jeho aktuálnímu stavu – opakované otázky jsou signálem, že potřebuje více času a vedení.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842</Words>
  <Application>Microsoft Office PowerPoint</Application>
  <PresentationFormat>Širokoúhlá obrazovka</PresentationFormat>
  <Paragraphs>133</Paragraphs>
  <Slides>15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Geist Bold</vt:lpstr>
      <vt:lpstr>Geist</vt:lpstr>
      <vt:lpstr>Twemoji Mozilla</vt:lpstr>
      <vt:lpstr>Arial</vt:lpstr>
      <vt:lpstr>Noto Serif Bold</vt:lpstr>
      <vt:lpstr>Office Theme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Admin</dc:creator>
  <cp:lastModifiedBy>Tonda Mezera</cp:lastModifiedBy>
  <cp:revision>1</cp:revision>
  <dcterms:created xsi:type="dcterms:W3CDTF">2026-08-30T19:05:16Z</dcterms:created>
  <dcterms:modified xsi:type="dcterms:W3CDTF">2026-08-30T19:06:12Z</dcterms:modified>
</cp:coreProperties>
</file>