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24E792FE-6E12-4332-AFF3-2BDBDC062CBA}" type="datetimeFigureOut">
              <a:rPr lang="cs-CZ" smtClean="0"/>
              <a:pPr/>
              <a:t>7.12.2016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2411FF52-FFC8-443D-8CF4-37943DA667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4E792FE-6E12-4332-AFF3-2BDBDC062CBA}" type="datetimeFigureOut">
              <a:rPr lang="cs-CZ" smtClean="0"/>
              <a:pPr/>
              <a:t>7.12.2016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11FF52-FFC8-443D-8CF4-37943DA667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24E792FE-6E12-4332-AFF3-2BDBDC062CBA}" type="datetimeFigureOut">
              <a:rPr lang="cs-CZ" smtClean="0"/>
              <a:pPr/>
              <a:t>7.12.2016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2411FF52-FFC8-443D-8CF4-37943DA667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4E792FE-6E12-4332-AFF3-2BDBDC062CBA}" type="datetimeFigureOut">
              <a:rPr lang="cs-CZ" smtClean="0"/>
              <a:pPr/>
              <a:t>7.12.2016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11FF52-FFC8-443D-8CF4-37943DA667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4E792FE-6E12-4332-AFF3-2BDBDC062CBA}" type="datetimeFigureOut">
              <a:rPr lang="cs-CZ" smtClean="0"/>
              <a:pPr/>
              <a:t>7.12.2016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11FF52-FFC8-443D-8CF4-37943DA667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4E792FE-6E12-4332-AFF3-2BDBDC062CBA}" type="datetimeFigureOut">
              <a:rPr lang="cs-CZ" smtClean="0"/>
              <a:pPr/>
              <a:t>7.12.2016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11FF52-FFC8-443D-8CF4-37943DA667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24E792FE-6E12-4332-AFF3-2BDBDC062CBA}" type="datetimeFigureOut">
              <a:rPr lang="cs-CZ" smtClean="0"/>
              <a:pPr/>
              <a:t>7.12.2016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11FF52-FFC8-443D-8CF4-37943DA667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4E792FE-6E12-4332-AFF3-2BDBDC062CBA}" type="datetimeFigureOut">
              <a:rPr lang="cs-CZ" smtClean="0"/>
              <a:pPr/>
              <a:t>7.12.2016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11FF52-FFC8-443D-8CF4-37943DA667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4E792FE-6E12-4332-AFF3-2BDBDC062CBA}" type="datetimeFigureOut">
              <a:rPr lang="cs-CZ" smtClean="0"/>
              <a:pPr/>
              <a:t>7.12.2016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11FF52-FFC8-443D-8CF4-37943DA667F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4E792FE-6E12-4332-AFF3-2BDBDC062CBA}" type="datetimeFigureOut">
              <a:rPr lang="cs-CZ" smtClean="0"/>
              <a:pPr/>
              <a:t>7.12.2016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11FF52-FFC8-443D-8CF4-37943DA667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24E792FE-6E12-4332-AFF3-2BDBDC062CBA}" type="datetimeFigureOut">
              <a:rPr lang="cs-CZ" smtClean="0"/>
              <a:pPr/>
              <a:t>7.12.2016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2411FF52-FFC8-443D-8CF4-37943DA667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24E792FE-6E12-4332-AFF3-2BDBDC062CBA}" type="datetimeFigureOut">
              <a:rPr lang="cs-CZ" smtClean="0"/>
              <a:pPr/>
              <a:t>7.12.2016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2411FF52-FFC8-443D-8CF4-37943DA667F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/>
              <a:t>PSANÍ PŘÍMÉ ŘEČI</a:t>
            </a:r>
            <a:endParaRPr lang="cs-CZ" sz="60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PŘÍMÁ ŘEČ VLASTNÍ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Přímá řeč je textovým </a:t>
            </a:r>
            <a:r>
              <a:rPr lang="cs-CZ" b="1" dirty="0"/>
              <a:t>prostředkem k zachycení výpovědi či promluvy jednoho nebo více mluvčích.</a:t>
            </a:r>
            <a:endParaRPr lang="cs-CZ" dirty="0"/>
          </a:p>
          <a:p>
            <a:r>
              <a:rPr lang="cs-CZ" dirty="0"/>
              <a:t>Přímá řeč bývá </a:t>
            </a:r>
            <a:r>
              <a:rPr lang="cs-CZ" b="1" dirty="0" err="1"/>
              <a:t>uvozena</a:t>
            </a:r>
            <a:r>
              <a:rPr lang="cs-CZ" b="1" dirty="0"/>
              <a:t> uvozovací větou</a:t>
            </a:r>
            <a:r>
              <a:rPr lang="cs-CZ" dirty="0"/>
              <a:t>, která má informativní funkci. </a:t>
            </a:r>
            <a:r>
              <a:rPr lang="cs-CZ" b="1" dirty="0"/>
              <a:t>Přibližuje situaci</a:t>
            </a:r>
            <a:r>
              <a:rPr lang="cs-CZ" dirty="0"/>
              <a:t>, v níž byla promluva pronesena, seznamuje nás s autorem výpovědi, jeho postoji apod.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POSTAVENÍ UVOZOVACÍ VĚTY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pPr>
              <a:buNone/>
            </a:pPr>
            <a:r>
              <a:rPr lang="cs-CZ" b="1" dirty="0" smtClean="0"/>
              <a:t>1) Uvozovací </a:t>
            </a:r>
            <a:r>
              <a:rPr lang="cs-CZ" b="1" dirty="0"/>
              <a:t>věta před přímou řečí</a:t>
            </a:r>
          </a:p>
          <a:p>
            <a:r>
              <a:rPr lang="cs-CZ" dirty="0"/>
              <a:t>Pokud stojí uvozovací věta před přímou řečí, je nutno ji zakončit dvojtečkou.</a:t>
            </a:r>
          </a:p>
          <a:p>
            <a:r>
              <a:rPr lang="cs-CZ" i="1" dirty="0"/>
              <a:t>Hanka vykřikla s nadšením: „To je výborné, moc se ti to povedlo.“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POSTAVENÍ UVOZOVACÍ VĚTY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2) Uvozovací </a:t>
            </a:r>
            <a:r>
              <a:rPr lang="cs-CZ" b="1" dirty="0"/>
              <a:t>věta vložena do přímé řeči</a:t>
            </a:r>
          </a:p>
          <a:p>
            <a:r>
              <a:rPr lang="cs-CZ" dirty="0"/>
              <a:t>Čárkami z obou stran oddělujeme větu uvozovací tehdy, když je vložena do přímé řeči. Obě části přímé řeči musí být </a:t>
            </a:r>
            <a:r>
              <a:rPr lang="cs-CZ" dirty="0" err="1"/>
              <a:t>uvozeny</a:t>
            </a:r>
            <a:r>
              <a:rPr lang="cs-CZ" dirty="0"/>
              <a:t> uvozovkami.</a:t>
            </a:r>
          </a:p>
          <a:p>
            <a:r>
              <a:rPr lang="cs-CZ" i="1" dirty="0"/>
              <a:t>„To je výborné,“ vykřikla s nadšením Hanka, „moc se ti to povedlo.“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POSTAVENÍ UVOZOVACÍ VĚTY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/>
              <a:t>3</a:t>
            </a:r>
            <a:r>
              <a:rPr lang="cs-CZ" b="1" dirty="0" smtClean="0"/>
              <a:t>) Uvozovací </a:t>
            </a:r>
            <a:r>
              <a:rPr lang="cs-CZ" b="1" dirty="0"/>
              <a:t>věta za přímou řečí</a:t>
            </a:r>
          </a:p>
          <a:p>
            <a:r>
              <a:rPr lang="cs-CZ" dirty="0"/>
              <a:t>V případě, že uvozovací věta leží za přímou řečí, která má formu oznamovací věty, zakončujeme tuto přímou řeč čárkou a pokračujeme uvozovací větou s počátečním malým písmenem.</a:t>
            </a:r>
          </a:p>
          <a:p>
            <a:r>
              <a:rPr lang="cs-CZ" i="1" dirty="0"/>
              <a:t>„To je výborné, moc se ti to povedlo,“ vykřikla Hanka s nadšením</a:t>
            </a:r>
            <a:r>
              <a:rPr lang="cs-CZ" dirty="0"/>
              <a:t>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POSTAVENÍ UVOZOVACÍ VĚTY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/>
              <a:t>4) Přímá </a:t>
            </a:r>
            <a:r>
              <a:rPr lang="cs-CZ" b="1" dirty="0"/>
              <a:t>řeč má formu věty tázací, přací či rozkazovací</a:t>
            </a:r>
          </a:p>
          <a:p>
            <a:r>
              <a:rPr lang="cs-CZ" dirty="0"/>
              <a:t>Malé počáteční písmeno u uvozovací věty použijeme i v případě, že má přímá řeč formu věty tázací, přací či rozkazovací, a je zakončená jiným interpunkčním znaménkem než tečkou.</a:t>
            </a:r>
          </a:p>
          <a:p>
            <a:r>
              <a:rPr lang="cs-CZ" i="1" dirty="0"/>
              <a:t>„To je výborné, moc se ti to povedlo!“ vykřikla Hanka s nadšením</a:t>
            </a:r>
            <a:r>
              <a:rPr lang="cs-CZ" i="1" dirty="0" smtClean="0"/>
              <a:t>.</a:t>
            </a:r>
          </a:p>
          <a:p>
            <a:r>
              <a:rPr lang="cs-CZ" i="1" dirty="0" smtClean="0"/>
              <a:t> </a:t>
            </a:r>
            <a:r>
              <a:rPr lang="cs-CZ" i="1" dirty="0"/>
              <a:t>„Myslíš, že je to tak správně?“ zeptala se Hanka.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PŘÍMÁ ŘEČ VLASTNÍ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Nejvýraznějším prvkem přímé řeči vlastní jsou uvozovky, jimiž je oddělena od zbytku textu. Důležité je, pamatovat si také, že </a:t>
            </a:r>
            <a:r>
              <a:rPr lang="cs-CZ" b="1" dirty="0"/>
              <a:t>přímá řeč je samostatná věta. Musí proto začínat velkým písmenem a být ukončena interpunkčním znaménkem.</a:t>
            </a:r>
            <a:r>
              <a:rPr lang="cs-CZ" dirty="0"/>
              <a:t> Tato přímá řeč bývá zpravidla doplněna uvozovací větou, která může stát před přímou řečí, za ní nebo do ní může být i vložena.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NEVLASTNÍ PŘÍMÁ ŘEČ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Ta se vyskytuje především </a:t>
            </a:r>
            <a:r>
              <a:rPr lang="cs-CZ" b="1" dirty="0"/>
              <a:t>v uměleckých textech</a:t>
            </a:r>
            <a:r>
              <a:rPr lang="cs-CZ" dirty="0"/>
              <a:t>. Nelze v ní jasně odlišit řeč postav a řeč vypravěče. V případě nevlastní přímé řeči jsou vynechány uvozovky, dvojtečky i uvozovací věta.</a:t>
            </a:r>
          </a:p>
          <a:p>
            <a:r>
              <a:rPr lang="cs-CZ" i="1" dirty="0"/>
              <a:t>Jirka vyšel se psem ze dveří, pojď, půjdeme na procházku.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POLOPŘÍMÁ ŘEČ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Polopřímá řeč je </a:t>
            </a:r>
            <a:r>
              <a:rPr lang="cs-CZ" b="1" dirty="0"/>
              <a:t>přechodem mezi vlastní přímou řečí a řečí nepřímou</a:t>
            </a:r>
            <a:r>
              <a:rPr lang="cs-CZ" dirty="0"/>
              <a:t>. Stejně jako nevlastní přímá řeč není graficky odlišena od zbytku textu. Osoba mluvčího promlouvá ve </a:t>
            </a:r>
            <a:r>
              <a:rPr lang="cs-CZ" b="1" dirty="0"/>
              <a:t>3. osobě.</a:t>
            </a:r>
          </a:p>
          <a:p>
            <a:r>
              <a:rPr lang="cs-CZ" i="1" dirty="0"/>
              <a:t>Ne, nemusí se bát, nejde služebně, slyšel jen, že má Jitka nějaké dokumenty, které by si rád prolistoval.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NEPŘÍMÁ ŘEČ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4) Nepřímá řeč:</a:t>
            </a:r>
          </a:p>
          <a:p>
            <a:r>
              <a:rPr lang="cs-CZ" dirty="0"/>
              <a:t>Jako nepřímá řeč je označována reprodukce výpovědi jednoho mluvčího jinou osobou. </a:t>
            </a:r>
            <a:r>
              <a:rPr lang="cs-CZ" b="1" dirty="0"/>
              <a:t>Dochází proto ke gramatickým změnám v osobě, času a obvykle i ve způsobu původní výpovědi.</a:t>
            </a:r>
            <a:r>
              <a:rPr lang="cs-CZ" dirty="0"/>
              <a:t> Formálně je věta nepřímá vedlejší větou předmětnou, závislou na hlavní větě.</a:t>
            </a:r>
          </a:p>
          <a:p>
            <a:r>
              <a:rPr lang="cs-CZ" i="1" dirty="0"/>
              <a:t>Paní učitelka říkala, že si máme vzít na výlet pláštěnku a pořádné boty.</a:t>
            </a:r>
          </a:p>
          <a:p>
            <a:endParaRPr lang="cs-CZ" dirty="0"/>
          </a:p>
          <a:p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http://pravopisne.cz/2012/10/pravidla-jak-se-pise-prima-rec/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34</TotalTime>
  <Words>295</Words>
  <Application>Microsoft Office PowerPoint</Application>
  <PresentationFormat>Předvádění na obrazovce (4:3)</PresentationFormat>
  <Paragraphs>36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Bohatý</vt:lpstr>
      <vt:lpstr>PSANÍ PŘÍMÉ ŘEČI</vt:lpstr>
      <vt:lpstr>PŘÍMÁ ŘEČ VLASTNÍ</vt:lpstr>
      <vt:lpstr>POSTAVENÍ UVOZOVACÍ VĚTY</vt:lpstr>
      <vt:lpstr>POSTAVENÍ UVOZOVACÍ VĚTY</vt:lpstr>
      <vt:lpstr>POSTAVENÍ UVOZOVACÍ VĚTY</vt:lpstr>
      <vt:lpstr>POSTAVENÍ UVOZOVACÍ VĚTY</vt:lpstr>
      <vt:lpstr>PŘÍMÁ ŘEČ VLASTNÍ</vt:lpstr>
      <vt:lpstr>NEVLASTNÍ PŘÍMÁ ŘEČ</vt:lpstr>
      <vt:lpstr>POLOPŘÍMÁ ŘEČ</vt:lpstr>
      <vt:lpstr>NEPŘÍMÁ ŘEČ</vt:lpstr>
      <vt:lpstr>ZDROJ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PSANÍ PŘÍMÉ ŘEČI</dc:title>
  <dc:creator>Windows User</dc:creator>
  <cp:lastModifiedBy>BLAZKOVAH</cp:lastModifiedBy>
  <cp:revision>4</cp:revision>
  <dcterms:created xsi:type="dcterms:W3CDTF">2016-12-06T22:24:48Z</dcterms:created>
  <dcterms:modified xsi:type="dcterms:W3CDTF">2016-12-07T06:50:59Z</dcterms:modified>
</cp:coreProperties>
</file>