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92" r:id="rId3"/>
    <p:sldId id="321" r:id="rId4"/>
    <p:sldId id="322" r:id="rId5"/>
    <p:sldId id="306" r:id="rId6"/>
    <p:sldId id="311" r:id="rId7"/>
    <p:sldId id="317" r:id="rId8"/>
    <p:sldId id="312" r:id="rId9"/>
    <p:sldId id="313" r:id="rId10"/>
    <p:sldId id="285" r:id="rId11"/>
    <p:sldId id="323" r:id="rId12"/>
    <p:sldId id="314" r:id="rId13"/>
    <p:sldId id="310" r:id="rId14"/>
    <p:sldId id="284" r:id="rId15"/>
    <p:sldId id="282" r:id="rId16"/>
    <p:sldId id="286" r:id="rId17"/>
    <p:sldId id="287" r:id="rId18"/>
    <p:sldId id="288" r:id="rId19"/>
    <p:sldId id="289" r:id="rId20"/>
    <p:sldId id="291" r:id="rId21"/>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105" d="100"/>
          <a:sy n="105" d="100"/>
        </p:scale>
        <p:origin x="7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A3C42D-816F-464B-AB3A-A94635EF19D9}" type="datetimeFigureOut">
              <a:rPr lang="cs-CZ" smtClean="0"/>
              <a:t>28.04.2026</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8B8E4E-BF20-4D76-A989-B5D0F466B5D3}" type="slidenum">
              <a:rPr lang="cs-CZ" smtClean="0"/>
              <a:t>‹#›</a:t>
            </a:fld>
            <a:endParaRPr lang="cs-CZ"/>
          </a:p>
        </p:txBody>
      </p:sp>
    </p:spTree>
    <p:extLst>
      <p:ext uri="{BB962C8B-B14F-4D97-AF65-F5344CB8AC3E}">
        <p14:creationId xmlns:p14="http://schemas.microsoft.com/office/powerpoint/2010/main" val="779782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958B8E4E-BF20-4D76-A989-B5D0F466B5D3}" type="slidenum">
              <a:rPr lang="cs-CZ" smtClean="0"/>
              <a:t>2</a:t>
            </a:fld>
            <a:endParaRPr lang="cs-CZ"/>
          </a:p>
        </p:txBody>
      </p:sp>
    </p:spTree>
    <p:extLst>
      <p:ext uri="{BB962C8B-B14F-4D97-AF65-F5344CB8AC3E}">
        <p14:creationId xmlns:p14="http://schemas.microsoft.com/office/powerpoint/2010/main" val="1656885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30D49B0-5F41-F928-7D3B-8E3CEFCF13AF}"/>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1306319D-18EA-49BA-B5ED-6B63E950EC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11DF7E4F-4C43-52C4-27C3-F4A9C4D96715}"/>
              </a:ext>
            </a:extLst>
          </p:cNvPr>
          <p:cNvSpPr>
            <a:spLocks noGrp="1"/>
          </p:cNvSpPr>
          <p:nvPr>
            <p:ph type="dt" sz="half" idx="10"/>
          </p:nvPr>
        </p:nvSpPr>
        <p:spPr/>
        <p:txBody>
          <a:bodyPr/>
          <a:lstStyle/>
          <a:p>
            <a:fld id="{F64CECF5-D16A-494B-B7C4-462BA56B1F28}" type="datetimeFigureOut">
              <a:rPr lang="cs-CZ" smtClean="0"/>
              <a:t>28.04.2026</a:t>
            </a:fld>
            <a:endParaRPr lang="cs-CZ"/>
          </a:p>
        </p:txBody>
      </p:sp>
      <p:sp>
        <p:nvSpPr>
          <p:cNvPr id="5" name="Zástupný symbol pro zápatí 4">
            <a:extLst>
              <a:ext uri="{FF2B5EF4-FFF2-40B4-BE49-F238E27FC236}">
                <a16:creationId xmlns:a16="http://schemas.microsoft.com/office/drawing/2014/main" id="{FFBA413A-B862-827F-19C9-C970B43EC694}"/>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C0816101-F4C7-BBD5-CB9B-4A8F3B769AF3}"/>
              </a:ext>
            </a:extLst>
          </p:cNvPr>
          <p:cNvSpPr>
            <a:spLocks noGrp="1"/>
          </p:cNvSpPr>
          <p:nvPr>
            <p:ph type="sldNum" sz="quarter" idx="12"/>
          </p:nvPr>
        </p:nvSpPr>
        <p:spPr/>
        <p:txBody>
          <a:bodyPr/>
          <a:lstStyle/>
          <a:p>
            <a:fld id="{E4745F81-062D-4C0C-80B9-28C57FE84B12}" type="slidenum">
              <a:rPr lang="cs-CZ" smtClean="0"/>
              <a:t>‹#›</a:t>
            </a:fld>
            <a:endParaRPr lang="cs-CZ"/>
          </a:p>
        </p:txBody>
      </p:sp>
    </p:spTree>
    <p:extLst>
      <p:ext uri="{BB962C8B-B14F-4D97-AF65-F5344CB8AC3E}">
        <p14:creationId xmlns:p14="http://schemas.microsoft.com/office/powerpoint/2010/main" val="1115355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1B504DA-4758-EB22-04E3-16877D6A91C0}"/>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485B4100-6F43-9BEB-CBF6-438BE382439C}"/>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4B4C3CC3-88C5-EB5F-FAC5-1872E7E88DFF}"/>
              </a:ext>
            </a:extLst>
          </p:cNvPr>
          <p:cNvSpPr>
            <a:spLocks noGrp="1"/>
          </p:cNvSpPr>
          <p:nvPr>
            <p:ph type="dt" sz="half" idx="10"/>
          </p:nvPr>
        </p:nvSpPr>
        <p:spPr/>
        <p:txBody>
          <a:bodyPr/>
          <a:lstStyle/>
          <a:p>
            <a:fld id="{F64CECF5-D16A-494B-B7C4-462BA56B1F28}" type="datetimeFigureOut">
              <a:rPr lang="cs-CZ" smtClean="0"/>
              <a:t>28.04.2026</a:t>
            </a:fld>
            <a:endParaRPr lang="cs-CZ"/>
          </a:p>
        </p:txBody>
      </p:sp>
      <p:sp>
        <p:nvSpPr>
          <p:cNvPr id="5" name="Zástupný symbol pro zápatí 4">
            <a:extLst>
              <a:ext uri="{FF2B5EF4-FFF2-40B4-BE49-F238E27FC236}">
                <a16:creationId xmlns:a16="http://schemas.microsoft.com/office/drawing/2014/main" id="{18984E59-54A3-763D-4F85-1392EC2B379C}"/>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B956827E-DF85-5365-6304-B42DBF6B7254}"/>
              </a:ext>
            </a:extLst>
          </p:cNvPr>
          <p:cNvSpPr>
            <a:spLocks noGrp="1"/>
          </p:cNvSpPr>
          <p:nvPr>
            <p:ph type="sldNum" sz="quarter" idx="12"/>
          </p:nvPr>
        </p:nvSpPr>
        <p:spPr/>
        <p:txBody>
          <a:bodyPr/>
          <a:lstStyle/>
          <a:p>
            <a:fld id="{E4745F81-062D-4C0C-80B9-28C57FE84B12}" type="slidenum">
              <a:rPr lang="cs-CZ" smtClean="0"/>
              <a:t>‹#›</a:t>
            </a:fld>
            <a:endParaRPr lang="cs-CZ"/>
          </a:p>
        </p:txBody>
      </p:sp>
    </p:spTree>
    <p:extLst>
      <p:ext uri="{BB962C8B-B14F-4D97-AF65-F5344CB8AC3E}">
        <p14:creationId xmlns:p14="http://schemas.microsoft.com/office/powerpoint/2010/main" val="2617008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D554E09-FC11-DCF4-4517-28916C0831E2}"/>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54E3A2DD-3E9F-148E-3C0D-1FB580A336E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576564FF-A4DB-F56C-634E-1CBE4D5D6F72}"/>
              </a:ext>
            </a:extLst>
          </p:cNvPr>
          <p:cNvSpPr>
            <a:spLocks noGrp="1"/>
          </p:cNvSpPr>
          <p:nvPr>
            <p:ph type="dt" sz="half" idx="10"/>
          </p:nvPr>
        </p:nvSpPr>
        <p:spPr/>
        <p:txBody>
          <a:bodyPr/>
          <a:lstStyle/>
          <a:p>
            <a:fld id="{F64CECF5-D16A-494B-B7C4-462BA56B1F28}" type="datetimeFigureOut">
              <a:rPr lang="cs-CZ" smtClean="0"/>
              <a:t>28.04.2026</a:t>
            </a:fld>
            <a:endParaRPr lang="cs-CZ"/>
          </a:p>
        </p:txBody>
      </p:sp>
      <p:sp>
        <p:nvSpPr>
          <p:cNvPr id="5" name="Zástupný symbol pro zápatí 4">
            <a:extLst>
              <a:ext uri="{FF2B5EF4-FFF2-40B4-BE49-F238E27FC236}">
                <a16:creationId xmlns:a16="http://schemas.microsoft.com/office/drawing/2014/main" id="{52A730FD-AB97-1C88-8130-439A13ABB86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F61BA5ED-EDD3-98EC-1AA6-746EBA4F6E0F}"/>
              </a:ext>
            </a:extLst>
          </p:cNvPr>
          <p:cNvSpPr>
            <a:spLocks noGrp="1"/>
          </p:cNvSpPr>
          <p:nvPr>
            <p:ph type="sldNum" sz="quarter" idx="12"/>
          </p:nvPr>
        </p:nvSpPr>
        <p:spPr/>
        <p:txBody>
          <a:bodyPr/>
          <a:lstStyle/>
          <a:p>
            <a:fld id="{E4745F81-062D-4C0C-80B9-28C57FE84B12}" type="slidenum">
              <a:rPr lang="cs-CZ" smtClean="0"/>
              <a:t>‹#›</a:t>
            </a:fld>
            <a:endParaRPr lang="cs-CZ"/>
          </a:p>
        </p:txBody>
      </p:sp>
    </p:spTree>
    <p:extLst>
      <p:ext uri="{BB962C8B-B14F-4D97-AF65-F5344CB8AC3E}">
        <p14:creationId xmlns:p14="http://schemas.microsoft.com/office/powerpoint/2010/main" val="917072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DA99469-511C-F101-9C9F-9C7142AEE10B}"/>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C22540B2-8F36-DA09-55BD-3341D78355D6}"/>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521EDD2E-B250-954E-C285-84C167295496}"/>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A072C1E9-B29E-FC8D-78B2-BA23C651B97A}"/>
              </a:ext>
            </a:extLst>
          </p:cNvPr>
          <p:cNvSpPr>
            <a:spLocks noGrp="1"/>
          </p:cNvSpPr>
          <p:nvPr>
            <p:ph type="dt" sz="half" idx="10"/>
          </p:nvPr>
        </p:nvSpPr>
        <p:spPr/>
        <p:txBody>
          <a:bodyPr/>
          <a:lstStyle/>
          <a:p>
            <a:fld id="{F64CECF5-D16A-494B-B7C4-462BA56B1F28}" type="datetimeFigureOut">
              <a:rPr lang="cs-CZ" smtClean="0"/>
              <a:t>28.04.2026</a:t>
            </a:fld>
            <a:endParaRPr lang="cs-CZ"/>
          </a:p>
        </p:txBody>
      </p:sp>
      <p:sp>
        <p:nvSpPr>
          <p:cNvPr id="6" name="Zástupný symbol pro zápatí 5">
            <a:extLst>
              <a:ext uri="{FF2B5EF4-FFF2-40B4-BE49-F238E27FC236}">
                <a16:creationId xmlns:a16="http://schemas.microsoft.com/office/drawing/2014/main" id="{BA04F3A3-1EA0-DCF9-2849-61DBB0FA476B}"/>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5E9DC95D-21B1-8D65-7312-5C0DB083440C}"/>
              </a:ext>
            </a:extLst>
          </p:cNvPr>
          <p:cNvSpPr>
            <a:spLocks noGrp="1"/>
          </p:cNvSpPr>
          <p:nvPr>
            <p:ph type="sldNum" sz="quarter" idx="12"/>
          </p:nvPr>
        </p:nvSpPr>
        <p:spPr/>
        <p:txBody>
          <a:bodyPr/>
          <a:lstStyle/>
          <a:p>
            <a:fld id="{E4745F81-062D-4C0C-80B9-28C57FE84B12}" type="slidenum">
              <a:rPr lang="cs-CZ" smtClean="0"/>
              <a:t>‹#›</a:t>
            </a:fld>
            <a:endParaRPr lang="cs-CZ"/>
          </a:p>
        </p:txBody>
      </p:sp>
    </p:spTree>
    <p:extLst>
      <p:ext uri="{BB962C8B-B14F-4D97-AF65-F5344CB8AC3E}">
        <p14:creationId xmlns:p14="http://schemas.microsoft.com/office/powerpoint/2010/main" val="2771283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B5BBCE4-6794-A22F-82B1-0A72EB809CC1}"/>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76F58D3D-2603-0CC4-4E6E-6FC26CFA76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44C35031-FE59-9F75-6FCA-9E757CD190BB}"/>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930F926E-21DE-245B-2738-8AA4D5FFD7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B8BE1027-3D0F-73EF-8E6E-2E18AB9579F1}"/>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EA764235-E969-00BD-2425-4FA88599A708}"/>
              </a:ext>
            </a:extLst>
          </p:cNvPr>
          <p:cNvSpPr>
            <a:spLocks noGrp="1"/>
          </p:cNvSpPr>
          <p:nvPr>
            <p:ph type="dt" sz="half" idx="10"/>
          </p:nvPr>
        </p:nvSpPr>
        <p:spPr/>
        <p:txBody>
          <a:bodyPr/>
          <a:lstStyle/>
          <a:p>
            <a:fld id="{F64CECF5-D16A-494B-B7C4-462BA56B1F28}" type="datetimeFigureOut">
              <a:rPr lang="cs-CZ" smtClean="0"/>
              <a:t>28.04.2026</a:t>
            </a:fld>
            <a:endParaRPr lang="cs-CZ"/>
          </a:p>
        </p:txBody>
      </p:sp>
      <p:sp>
        <p:nvSpPr>
          <p:cNvPr id="8" name="Zástupný symbol pro zápatí 7">
            <a:extLst>
              <a:ext uri="{FF2B5EF4-FFF2-40B4-BE49-F238E27FC236}">
                <a16:creationId xmlns:a16="http://schemas.microsoft.com/office/drawing/2014/main" id="{E60A15BA-C54C-D8E0-6FD8-C7EE7E2DEDB5}"/>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43C6D13E-F28E-BF8C-5EE5-D3947C132A80}"/>
              </a:ext>
            </a:extLst>
          </p:cNvPr>
          <p:cNvSpPr>
            <a:spLocks noGrp="1"/>
          </p:cNvSpPr>
          <p:nvPr>
            <p:ph type="sldNum" sz="quarter" idx="12"/>
          </p:nvPr>
        </p:nvSpPr>
        <p:spPr/>
        <p:txBody>
          <a:bodyPr/>
          <a:lstStyle/>
          <a:p>
            <a:fld id="{E4745F81-062D-4C0C-80B9-28C57FE84B12}" type="slidenum">
              <a:rPr lang="cs-CZ" smtClean="0"/>
              <a:t>‹#›</a:t>
            </a:fld>
            <a:endParaRPr lang="cs-CZ"/>
          </a:p>
        </p:txBody>
      </p:sp>
    </p:spTree>
    <p:extLst>
      <p:ext uri="{BB962C8B-B14F-4D97-AF65-F5344CB8AC3E}">
        <p14:creationId xmlns:p14="http://schemas.microsoft.com/office/powerpoint/2010/main" val="2474371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AE32ADD-D48B-D7D1-2E58-CADC0593543D}"/>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5AAB24C9-8ED0-EE1E-B541-9302B7774B39}"/>
              </a:ext>
            </a:extLst>
          </p:cNvPr>
          <p:cNvSpPr>
            <a:spLocks noGrp="1"/>
          </p:cNvSpPr>
          <p:nvPr>
            <p:ph type="dt" sz="half" idx="10"/>
          </p:nvPr>
        </p:nvSpPr>
        <p:spPr/>
        <p:txBody>
          <a:bodyPr/>
          <a:lstStyle/>
          <a:p>
            <a:fld id="{F64CECF5-D16A-494B-B7C4-462BA56B1F28}" type="datetimeFigureOut">
              <a:rPr lang="cs-CZ" smtClean="0"/>
              <a:t>28.04.2026</a:t>
            </a:fld>
            <a:endParaRPr lang="cs-CZ"/>
          </a:p>
        </p:txBody>
      </p:sp>
      <p:sp>
        <p:nvSpPr>
          <p:cNvPr id="4" name="Zástupný symbol pro zápatí 3">
            <a:extLst>
              <a:ext uri="{FF2B5EF4-FFF2-40B4-BE49-F238E27FC236}">
                <a16:creationId xmlns:a16="http://schemas.microsoft.com/office/drawing/2014/main" id="{D3227136-B720-D314-8189-08E3BF2B736B}"/>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80BB4FCD-1986-8AF5-4845-7C79B17C9019}"/>
              </a:ext>
            </a:extLst>
          </p:cNvPr>
          <p:cNvSpPr>
            <a:spLocks noGrp="1"/>
          </p:cNvSpPr>
          <p:nvPr>
            <p:ph type="sldNum" sz="quarter" idx="12"/>
          </p:nvPr>
        </p:nvSpPr>
        <p:spPr/>
        <p:txBody>
          <a:bodyPr/>
          <a:lstStyle/>
          <a:p>
            <a:fld id="{E4745F81-062D-4C0C-80B9-28C57FE84B12}" type="slidenum">
              <a:rPr lang="cs-CZ" smtClean="0"/>
              <a:t>‹#›</a:t>
            </a:fld>
            <a:endParaRPr lang="cs-CZ"/>
          </a:p>
        </p:txBody>
      </p:sp>
    </p:spTree>
    <p:extLst>
      <p:ext uri="{BB962C8B-B14F-4D97-AF65-F5344CB8AC3E}">
        <p14:creationId xmlns:p14="http://schemas.microsoft.com/office/powerpoint/2010/main" val="3623767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8ECEB714-A10A-E558-913E-004A39EEEBC1}"/>
              </a:ext>
            </a:extLst>
          </p:cNvPr>
          <p:cNvSpPr>
            <a:spLocks noGrp="1"/>
          </p:cNvSpPr>
          <p:nvPr>
            <p:ph type="dt" sz="half" idx="10"/>
          </p:nvPr>
        </p:nvSpPr>
        <p:spPr/>
        <p:txBody>
          <a:bodyPr/>
          <a:lstStyle/>
          <a:p>
            <a:fld id="{F64CECF5-D16A-494B-B7C4-462BA56B1F28}" type="datetimeFigureOut">
              <a:rPr lang="cs-CZ" smtClean="0"/>
              <a:t>28.04.2026</a:t>
            </a:fld>
            <a:endParaRPr lang="cs-CZ"/>
          </a:p>
        </p:txBody>
      </p:sp>
      <p:sp>
        <p:nvSpPr>
          <p:cNvPr id="3" name="Zástupný symbol pro zápatí 2">
            <a:extLst>
              <a:ext uri="{FF2B5EF4-FFF2-40B4-BE49-F238E27FC236}">
                <a16:creationId xmlns:a16="http://schemas.microsoft.com/office/drawing/2014/main" id="{29DA42CA-5B76-1E7B-E596-C8AF2BCEDDA7}"/>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EBC4D559-6293-2E82-43CC-BC96AA394861}"/>
              </a:ext>
            </a:extLst>
          </p:cNvPr>
          <p:cNvSpPr>
            <a:spLocks noGrp="1"/>
          </p:cNvSpPr>
          <p:nvPr>
            <p:ph type="sldNum" sz="quarter" idx="12"/>
          </p:nvPr>
        </p:nvSpPr>
        <p:spPr/>
        <p:txBody>
          <a:bodyPr/>
          <a:lstStyle/>
          <a:p>
            <a:fld id="{E4745F81-062D-4C0C-80B9-28C57FE84B12}" type="slidenum">
              <a:rPr lang="cs-CZ" smtClean="0"/>
              <a:t>‹#›</a:t>
            </a:fld>
            <a:endParaRPr lang="cs-CZ"/>
          </a:p>
        </p:txBody>
      </p:sp>
    </p:spTree>
    <p:extLst>
      <p:ext uri="{BB962C8B-B14F-4D97-AF65-F5344CB8AC3E}">
        <p14:creationId xmlns:p14="http://schemas.microsoft.com/office/powerpoint/2010/main" val="3492030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20232A3-EB52-DAA2-FAA3-39B179094F3B}"/>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610A28AA-07F9-097D-A221-23773EB20C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F22C988B-CC8E-219A-5816-E740CBA6D0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AE7FFECA-D294-958C-9AB5-5DFA20970E7A}"/>
              </a:ext>
            </a:extLst>
          </p:cNvPr>
          <p:cNvSpPr>
            <a:spLocks noGrp="1"/>
          </p:cNvSpPr>
          <p:nvPr>
            <p:ph type="dt" sz="half" idx="10"/>
          </p:nvPr>
        </p:nvSpPr>
        <p:spPr/>
        <p:txBody>
          <a:bodyPr/>
          <a:lstStyle/>
          <a:p>
            <a:fld id="{F64CECF5-D16A-494B-B7C4-462BA56B1F28}" type="datetimeFigureOut">
              <a:rPr lang="cs-CZ" smtClean="0"/>
              <a:t>28.04.2026</a:t>
            </a:fld>
            <a:endParaRPr lang="cs-CZ"/>
          </a:p>
        </p:txBody>
      </p:sp>
      <p:sp>
        <p:nvSpPr>
          <p:cNvPr id="6" name="Zástupný symbol pro zápatí 5">
            <a:extLst>
              <a:ext uri="{FF2B5EF4-FFF2-40B4-BE49-F238E27FC236}">
                <a16:creationId xmlns:a16="http://schemas.microsoft.com/office/drawing/2014/main" id="{4E53CAFD-8AEC-D6DE-533D-EF0CE1DC18F0}"/>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65BF747-FC8C-55C0-ADD4-F7723F3E77AF}"/>
              </a:ext>
            </a:extLst>
          </p:cNvPr>
          <p:cNvSpPr>
            <a:spLocks noGrp="1"/>
          </p:cNvSpPr>
          <p:nvPr>
            <p:ph type="sldNum" sz="quarter" idx="12"/>
          </p:nvPr>
        </p:nvSpPr>
        <p:spPr/>
        <p:txBody>
          <a:bodyPr/>
          <a:lstStyle/>
          <a:p>
            <a:fld id="{E4745F81-062D-4C0C-80B9-28C57FE84B12}" type="slidenum">
              <a:rPr lang="cs-CZ" smtClean="0"/>
              <a:t>‹#›</a:t>
            </a:fld>
            <a:endParaRPr lang="cs-CZ"/>
          </a:p>
        </p:txBody>
      </p:sp>
    </p:spTree>
    <p:extLst>
      <p:ext uri="{BB962C8B-B14F-4D97-AF65-F5344CB8AC3E}">
        <p14:creationId xmlns:p14="http://schemas.microsoft.com/office/powerpoint/2010/main" val="4241350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BCE14D1-C2B0-1606-91EC-6DA1C3A197D0}"/>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DD69DD29-741E-B3E0-B0D4-527D9F82DE6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77043858-3EC6-26BB-130F-86553F0BD9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8E2282BB-6D1C-C780-EB80-753450F5DF6D}"/>
              </a:ext>
            </a:extLst>
          </p:cNvPr>
          <p:cNvSpPr>
            <a:spLocks noGrp="1"/>
          </p:cNvSpPr>
          <p:nvPr>
            <p:ph type="dt" sz="half" idx="10"/>
          </p:nvPr>
        </p:nvSpPr>
        <p:spPr/>
        <p:txBody>
          <a:bodyPr/>
          <a:lstStyle/>
          <a:p>
            <a:fld id="{F64CECF5-D16A-494B-B7C4-462BA56B1F28}" type="datetimeFigureOut">
              <a:rPr lang="cs-CZ" smtClean="0"/>
              <a:t>28.04.2026</a:t>
            </a:fld>
            <a:endParaRPr lang="cs-CZ"/>
          </a:p>
        </p:txBody>
      </p:sp>
      <p:sp>
        <p:nvSpPr>
          <p:cNvPr id="6" name="Zástupný symbol pro zápatí 5">
            <a:extLst>
              <a:ext uri="{FF2B5EF4-FFF2-40B4-BE49-F238E27FC236}">
                <a16:creationId xmlns:a16="http://schemas.microsoft.com/office/drawing/2014/main" id="{65FEB94C-B712-3A3E-4A4E-D0ECEF7490CF}"/>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FF95991B-9194-3A91-53F6-1F3CE7694D85}"/>
              </a:ext>
            </a:extLst>
          </p:cNvPr>
          <p:cNvSpPr>
            <a:spLocks noGrp="1"/>
          </p:cNvSpPr>
          <p:nvPr>
            <p:ph type="sldNum" sz="quarter" idx="12"/>
          </p:nvPr>
        </p:nvSpPr>
        <p:spPr/>
        <p:txBody>
          <a:bodyPr/>
          <a:lstStyle/>
          <a:p>
            <a:fld id="{E4745F81-062D-4C0C-80B9-28C57FE84B12}" type="slidenum">
              <a:rPr lang="cs-CZ" smtClean="0"/>
              <a:t>‹#›</a:t>
            </a:fld>
            <a:endParaRPr lang="cs-CZ"/>
          </a:p>
        </p:txBody>
      </p:sp>
    </p:spTree>
    <p:extLst>
      <p:ext uri="{BB962C8B-B14F-4D97-AF65-F5344CB8AC3E}">
        <p14:creationId xmlns:p14="http://schemas.microsoft.com/office/powerpoint/2010/main" val="396649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D9D1454-DBD8-3220-E526-86A2CD8EA450}"/>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D58C13B5-22B7-65B3-B30D-DEC0D383DEC1}"/>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077735E-65A0-020D-B5BE-E29A9466700A}"/>
              </a:ext>
            </a:extLst>
          </p:cNvPr>
          <p:cNvSpPr>
            <a:spLocks noGrp="1"/>
          </p:cNvSpPr>
          <p:nvPr>
            <p:ph type="dt" sz="half" idx="10"/>
          </p:nvPr>
        </p:nvSpPr>
        <p:spPr/>
        <p:txBody>
          <a:bodyPr/>
          <a:lstStyle/>
          <a:p>
            <a:fld id="{F64CECF5-D16A-494B-B7C4-462BA56B1F28}" type="datetimeFigureOut">
              <a:rPr lang="cs-CZ" smtClean="0"/>
              <a:t>28.04.2026</a:t>
            </a:fld>
            <a:endParaRPr lang="cs-CZ"/>
          </a:p>
        </p:txBody>
      </p:sp>
      <p:sp>
        <p:nvSpPr>
          <p:cNvPr id="5" name="Zástupný symbol pro zápatí 4">
            <a:extLst>
              <a:ext uri="{FF2B5EF4-FFF2-40B4-BE49-F238E27FC236}">
                <a16:creationId xmlns:a16="http://schemas.microsoft.com/office/drawing/2014/main" id="{29722737-62BF-40EB-0496-96A68B2FAF8C}"/>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3CAF35DE-B0B9-2839-1EF0-94D38EB55328}"/>
              </a:ext>
            </a:extLst>
          </p:cNvPr>
          <p:cNvSpPr>
            <a:spLocks noGrp="1"/>
          </p:cNvSpPr>
          <p:nvPr>
            <p:ph type="sldNum" sz="quarter" idx="12"/>
          </p:nvPr>
        </p:nvSpPr>
        <p:spPr/>
        <p:txBody>
          <a:bodyPr/>
          <a:lstStyle/>
          <a:p>
            <a:fld id="{E4745F81-062D-4C0C-80B9-28C57FE84B12}" type="slidenum">
              <a:rPr lang="cs-CZ" smtClean="0"/>
              <a:t>‹#›</a:t>
            </a:fld>
            <a:endParaRPr lang="cs-CZ"/>
          </a:p>
        </p:txBody>
      </p:sp>
    </p:spTree>
    <p:extLst>
      <p:ext uri="{BB962C8B-B14F-4D97-AF65-F5344CB8AC3E}">
        <p14:creationId xmlns:p14="http://schemas.microsoft.com/office/powerpoint/2010/main" val="3667544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01A28EC8-5767-BA9C-D831-4B8E2B3785CF}"/>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84AA04AE-A8AF-846A-BB2E-EFE366CFAD68}"/>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68468E8E-D4B4-9B60-98CB-77CD14C386B5}"/>
              </a:ext>
            </a:extLst>
          </p:cNvPr>
          <p:cNvSpPr>
            <a:spLocks noGrp="1"/>
          </p:cNvSpPr>
          <p:nvPr>
            <p:ph type="dt" sz="half" idx="10"/>
          </p:nvPr>
        </p:nvSpPr>
        <p:spPr/>
        <p:txBody>
          <a:bodyPr/>
          <a:lstStyle/>
          <a:p>
            <a:fld id="{F64CECF5-D16A-494B-B7C4-462BA56B1F28}" type="datetimeFigureOut">
              <a:rPr lang="cs-CZ" smtClean="0"/>
              <a:t>28.04.2026</a:t>
            </a:fld>
            <a:endParaRPr lang="cs-CZ"/>
          </a:p>
        </p:txBody>
      </p:sp>
      <p:sp>
        <p:nvSpPr>
          <p:cNvPr id="5" name="Zástupný symbol pro zápatí 4">
            <a:extLst>
              <a:ext uri="{FF2B5EF4-FFF2-40B4-BE49-F238E27FC236}">
                <a16:creationId xmlns:a16="http://schemas.microsoft.com/office/drawing/2014/main" id="{04DE1442-3005-6086-7251-B4A3C22093B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A9CD7726-B161-3A37-357C-11E80C72C896}"/>
              </a:ext>
            </a:extLst>
          </p:cNvPr>
          <p:cNvSpPr>
            <a:spLocks noGrp="1"/>
          </p:cNvSpPr>
          <p:nvPr>
            <p:ph type="sldNum" sz="quarter" idx="12"/>
          </p:nvPr>
        </p:nvSpPr>
        <p:spPr/>
        <p:txBody>
          <a:bodyPr/>
          <a:lstStyle/>
          <a:p>
            <a:fld id="{E4745F81-062D-4C0C-80B9-28C57FE84B12}" type="slidenum">
              <a:rPr lang="cs-CZ" smtClean="0"/>
              <a:t>‹#›</a:t>
            </a:fld>
            <a:endParaRPr lang="cs-CZ"/>
          </a:p>
        </p:txBody>
      </p:sp>
    </p:spTree>
    <p:extLst>
      <p:ext uri="{BB962C8B-B14F-4D97-AF65-F5344CB8AC3E}">
        <p14:creationId xmlns:p14="http://schemas.microsoft.com/office/powerpoint/2010/main" val="218696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F8DEBD1F-7733-8BBC-E408-1394C185EA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504D1892-2A72-A42D-8526-EFA4ED93E22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A94BA803-8F39-1654-9A76-DC581BDF12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4CECF5-D16A-494B-B7C4-462BA56B1F28}" type="datetimeFigureOut">
              <a:rPr lang="cs-CZ" smtClean="0"/>
              <a:t>28.04.2026</a:t>
            </a:fld>
            <a:endParaRPr lang="cs-CZ"/>
          </a:p>
        </p:txBody>
      </p:sp>
      <p:sp>
        <p:nvSpPr>
          <p:cNvPr id="5" name="Zástupný symbol pro zápatí 4">
            <a:extLst>
              <a:ext uri="{FF2B5EF4-FFF2-40B4-BE49-F238E27FC236}">
                <a16:creationId xmlns:a16="http://schemas.microsoft.com/office/drawing/2014/main" id="{37D6AF96-5B3B-B4B7-D551-C780E80B921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B6AD18E8-2C55-932C-5C71-D625DEF707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745F81-062D-4C0C-80B9-28C57FE84B12}" type="slidenum">
              <a:rPr lang="cs-CZ" smtClean="0"/>
              <a:t>‹#›</a:t>
            </a:fld>
            <a:endParaRPr lang="cs-CZ"/>
          </a:p>
        </p:txBody>
      </p:sp>
    </p:spTree>
    <p:extLst>
      <p:ext uri="{BB962C8B-B14F-4D97-AF65-F5344CB8AC3E}">
        <p14:creationId xmlns:p14="http://schemas.microsoft.com/office/powerpoint/2010/main" val="17142624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ceskatelevize.cz/porady/10121359557-port/211563241900017/cast/157521/"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edu.ceskatelevize.cz/video/3538-celsiova-stupnice?vsrc=video&amp;vsrcid=pokusy-teplo-l"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0.png"/><Relationship Id="rId1" Type="http://schemas.openxmlformats.org/officeDocument/2006/relationships/slideLayout" Target="../slideLayouts/slideLayout7.xml"/><Relationship Id="rId6" Type="http://schemas.openxmlformats.org/officeDocument/2006/relationships/slide" Target="slide11.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hyperlink" Target="https://www.vascak.cz/data/android/physicsatschool/template.php?f=mf_teplotni_stupnice&amp;l=cz" TargetMode="External"/><Relationship Id="rId3" Type="http://schemas.openxmlformats.org/officeDocument/2006/relationships/image" Target="../media/image8.png"/><Relationship Id="rId7" Type="http://schemas.openxmlformats.org/officeDocument/2006/relationships/hyperlink" Target="https://www.vascak.cz/data/android/physicsatschool/template.php?s=mf_teplotni_stupnice&amp;l=cz" TargetMode="External"/><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0.png"/><Relationship Id="rId10" Type="http://schemas.microsoft.com/office/2007/relationships/hdphoto" Target="../media/hdphoto2.wdp"/><Relationship Id="rId4" Type="http://schemas.openxmlformats.org/officeDocument/2006/relationships/image" Target="../media/image9.png"/><Relationship Id="rId9"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251.png"/><Relationship Id="rId2" Type="http://schemas.openxmlformats.org/officeDocument/2006/relationships/image" Target="../media/image241.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image" Target="../media/image17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edu.techmania.cz/sites/default/files/encyklopedie/insert/5.jpg"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slide" Target="slide4.xml"/><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slide" Target="slide12.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1.png"/></Relationships>
</file>

<file path=ppt/slides/_rels/slide12.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31.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0.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29.png"/><Relationship Id="rId5" Type="http://schemas.openxmlformats.org/officeDocument/2006/relationships/image" Target="../media/image25.png"/><Relationship Id="rId10" Type="http://schemas.openxmlformats.org/officeDocument/2006/relationships/image" Target="../media/image28.png"/><Relationship Id="rId4" Type="http://schemas.openxmlformats.org/officeDocument/2006/relationships/image" Target="../media/image24.png"/><Relationship Id="rId9"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8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slide" Target="slide18.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34.png"/><Relationship Id="rId1" Type="http://schemas.openxmlformats.org/officeDocument/2006/relationships/slideLayout" Target="../slideLayouts/slideLayout7.xml"/><Relationship Id="rId5" Type="http://schemas.openxmlformats.org/officeDocument/2006/relationships/slide" Target="slide18.xml"/><Relationship Id="rId4" Type="http://schemas.openxmlformats.org/officeDocument/2006/relationships/image" Target="../media/image50.png"/></Relationships>
</file>

<file path=ppt/slides/_rels/slide18.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image" Target="../media/image230.png"/><Relationship Id="rId4" Type="http://schemas.openxmlformats.org/officeDocument/2006/relationships/image" Target="../media/image220.png"/></Relationships>
</file>

<file path=ppt/slides/_rels/slide19.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250.png"/><Relationship Id="rId7" Type="http://schemas.openxmlformats.org/officeDocument/2006/relationships/image" Target="../media/image290.png"/><Relationship Id="rId1" Type="http://schemas.openxmlformats.org/officeDocument/2006/relationships/slideLayout" Target="../slideLayouts/slideLayout7.xml"/><Relationship Id="rId6" Type="http://schemas.openxmlformats.org/officeDocument/2006/relationships/image" Target="../media/image280.png"/><Relationship Id="rId5" Type="http://schemas.openxmlformats.org/officeDocument/2006/relationships/image" Target="../media/image270.png"/><Relationship Id="rId4" Type="http://schemas.openxmlformats.org/officeDocument/2006/relationships/image" Target="../media/image260.png"/></Relationships>
</file>

<file path=ppt/slides/_rels/slide20.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00.png"/><Relationship Id="rId7" Type="http://schemas.openxmlformats.org/officeDocument/2006/relationships/image" Target="../media/image340.png"/><Relationship Id="rId2" Type="http://schemas.openxmlformats.org/officeDocument/2006/relationships/image" Target="../media/image240.png"/><Relationship Id="rId1" Type="http://schemas.openxmlformats.org/officeDocument/2006/relationships/slideLayout" Target="../slideLayouts/slideLayout7.xml"/><Relationship Id="rId6" Type="http://schemas.openxmlformats.org/officeDocument/2006/relationships/image" Target="../media/image330.png"/><Relationship Id="rId5" Type="http://schemas.openxmlformats.org/officeDocument/2006/relationships/image" Target="../media/image32.png"/><Relationship Id="rId10" Type="http://schemas.openxmlformats.org/officeDocument/2006/relationships/image" Target="../media/image21.png"/><Relationship Id="rId4" Type="http://schemas.openxmlformats.org/officeDocument/2006/relationships/image" Target="../media/image310.png"/><Relationship Id="rId9" Type="http://schemas.openxmlformats.org/officeDocument/2006/relationships/slide" Target="slide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B99069E-6AAA-0407-B158-A442ABCB793E}"/>
              </a:ext>
            </a:extLst>
          </p:cNvPr>
          <p:cNvSpPr>
            <a:spLocks noGrp="1"/>
          </p:cNvSpPr>
          <p:nvPr>
            <p:ph type="ctrTitle"/>
          </p:nvPr>
        </p:nvSpPr>
        <p:spPr>
          <a:xfrm>
            <a:off x="1524000" y="2634261"/>
            <a:ext cx="9144000" cy="875702"/>
          </a:xfrm>
        </p:spPr>
        <p:txBody>
          <a:bodyPr>
            <a:normAutofit fontScale="90000"/>
          </a:bodyPr>
          <a:lstStyle/>
          <a:p>
            <a:r>
              <a:rPr lang="cs-CZ" dirty="0"/>
              <a:t>Molekulová fyzika a termika</a:t>
            </a:r>
            <a:br>
              <a:rPr lang="cs-CZ" dirty="0"/>
            </a:br>
            <a:r>
              <a:rPr lang="cs-CZ" dirty="0" err="1"/>
              <a:t>Fyz</a:t>
            </a:r>
            <a:r>
              <a:rPr lang="cs-CZ"/>
              <a:t> 82 - 1</a:t>
            </a:r>
            <a:endParaRPr lang="cs-CZ" dirty="0"/>
          </a:p>
        </p:txBody>
      </p:sp>
      <p:sp>
        <p:nvSpPr>
          <p:cNvPr id="3" name="Podnadpis 2">
            <a:extLst>
              <a:ext uri="{FF2B5EF4-FFF2-40B4-BE49-F238E27FC236}">
                <a16:creationId xmlns:a16="http://schemas.microsoft.com/office/drawing/2014/main" id="{C5A0CCAE-BB1D-A699-9F3C-BE4F497F6F52}"/>
              </a:ext>
            </a:extLst>
          </p:cNvPr>
          <p:cNvSpPr>
            <a:spLocks noGrp="1"/>
          </p:cNvSpPr>
          <p:nvPr>
            <p:ph type="subTitle" idx="1"/>
          </p:nvPr>
        </p:nvSpPr>
        <p:spPr/>
        <p:txBody>
          <a:bodyPr/>
          <a:lstStyle/>
          <a:p>
            <a:r>
              <a:rPr lang="cs-CZ" dirty="0"/>
              <a:t>Teplota a její měření</a:t>
            </a:r>
          </a:p>
          <a:p>
            <a:r>
              <a:rPr lang="cs-CZ" dirty="0"/>
              <a:t>Teplotní stupnice</a:t>
            </a:r>
          </a:p>
          <a:p>
            <a:r>
              <a:rPr lang="cs-CZ" dirty="0"/>
              <a:t>Termodynamická teplota</a:t>
            </a:r>
          </a:p>
        </p:txBody>
      </p:sp>
      <p:grpSp>
        <p:nvGrpSpPr>
          <p:cNvPr id="4" name="Skupina 3">
            <a:extLst>
              <a:ext uri="{FF2B5EF4-FFF2-40B4-BE49-F238E27FC236}">
                <a16:creationId xmlns:a16="http://schemas.microsoft.com/office/drawing/2014/main" id="{BEC249A1-D4D6-44B3-1B66-723F954656D4}"/>
              </a:ext>
            </a:extLst>
          </p:cNvPr>
          <p:cNvGrpSpPr/>
          <p:nvPr/>
        </p:nvGrpSpPr>
        <p:grpSpPr>
          <a:xfrm>
            <a:off x="4296000" y="570338"/>
            <a:ext cx="3600001" cy="900000"/>
            <a:chOff x="5375920" y="674864"/>
            <a:chExt cx="4750522" cy="1130585"/>
          </a:xfrm>
        </p:grpSpPr>
        <p:pic>
          <p:nvPicPr>
            <p:cNvPr id="5" name="Obrázek 4">
              <a:extLst>
                <a:ext uri="{FF2B5EF4-FFF2-40B4-BE49-F238E27FC236}">
                  <a16:creationId xmlns:a16="http://schemas.microsoft.com/office/drawing/2014/main" id="{D43E71DB-F01F-C05E-D68D-803CDB9FBC9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5920" y="674864"/>
              <a:ext cx="1188777" cy="1130585"/>
            </a:xfrm>
            <a:prstGeom prst="rect">
              <a:avLst/>
            </a:prstGeom>
          </p:spPr>
        </p:pic>
        <p:pic>
          <p:nvPicPr>
            <p:cNvPr id="6" name="Obrázek 5">
              <a:extLst>
                <a:ext uri="{FF2B5EF4-FFF2-40B4-BE49-F238E27FC236}">
                  <a16:creationId xmlns:a16="http://schemas.microsoft.com/office/drawing/2014/main" id="{D4C310CE-70BD-569A-48F9-83649FD9A9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0728" y="674864"/>
              <a:ext cx="3535714" cy="1100062"/>
            </a:xfrm>
            <a:prstGeom prst="rect">
              <a:avLst/>
            </a:prstGeom>
          </p:spPr>
        </p:pic>
      </p:grpSp>
      <p:sp>
        <p:nvSpPr>
          <p:cNvPr id="7" name="TextovéPole 6">
            <a:extLst>
              <a:ext uri="{FF2B5EF4-FFF2-40B4-BE49-F238E27FC236}">
                <a16:creationId xmlns:a16="http://schemas.microsoft.com/office/drawing/2014/main" id="{3357151A-FFB6-33AD-7DF6-1BDD26F843C0}"/>
              </a:ext>
            </a:extLst>
          </p:cNvPr>
          <p:cNvSpPr txBox="1"/>
          <p:nvPr/>
        </p:nvSpPr>
        <p:spPr>
          <a:xfrm>
            <a:off x="556591" y="5947576"/>
            <a:ext cx="1415332" cy="369332"/>
          </a:xfrm>
          <a:prstGeom prst="rect">
            <a:avLst/>
          </a:prstGeom>
          <a:noFill/>
        </p:spPr>
        <p:txBody>
          <a:bodyPr wrap="square" rtlCol="0">
            <a:spAutoFit/>
          </a:bodyPr>
          <a:lstStyle/>
          <a:p>
            <a:r>
              <a:rPr lang="cs-CZ" dirty="0"/>
              <a:t>27. 4. 2026</a:t>
            </a:r>
          </a:p>
        </p:txBody>
      </p:sp>
    </p:spTree>
    <p:extLst>
      <p:ext uri="{BB962C8B-B14F-4D97-AF65-F5344CB8AC3E}">
        <p14:creationId xmlns:p14="http://schemas.microsoft.com/office/powerpoint/2010/main" val="36493460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EAABC63-685B-EDB8-CE8B-4C8EBFBE2E5F}"/>
              </a:ext>
            </a:extLst>
          </p:cNvPr>
          <p:cNvSpPr txBox="1"/>
          <p:nvPr/>
        </p:nvSpPr>
        <p:spPr>
          <a:xfrm>
            <a:off x="310101" y="294198"/>
            <a:ext cx="2242268" cy="369332"/>
          </a:xfrm>
          <a:prstGeom prst="rect">
            <a:avLst/>
          </a:prstGeom>
          <a:noFill/>
        </p:spPr>
        <p:txBody>
          <a:bodyPr wrap="square" rtlCol="0">
            <a:spAutoFit/>
          </a:bodyPr>
          <a:lstStyle/>
          <a:p>
            <a:r>
              <a:rPr lang="cs-CZ" b="1" dirty="0"/>
              <a:t>Teplota a její měření</a:t>
            </a:r>
          </a:p>
        </p:txBody>
      </p:sp>
      <p:sp>
        <p:nvSpPr>
          <p:cNvPr id="3" name="TextovéPole 2">
            <a:extLst>
              <a:ext uri="{FF2B5EF4-FFF2-40B4-BE49-F238E27FC236}">
                <a16:creationId xmlns:a16="http://schemas.microsoft.com/office/drawing/2014/main" id="{3C0B837E-4864-DA4B-EDA0-6BBBF98C40BF}"/>
              </a:ext>
            </a:extLst>
          </p:cNvPr>
          <p:cNvSpPr txBox="1"/>
          <p:nvPr/>
        </p:nvSpPr>
        <p:spPr>
          <a:xfrm>
            <a:off x="349857" y="2554612"/>
            <a:ext cx="11545294" cy="646331"/>
          </a:xfrm>
          <a:prstGeom prst="rect">
            <a:avLst/>
          </a:prstGeom>
          <a:noFill/>
        </p:spPr>
        <p:txBody>
          <a:bodyPr wrap="square" rtlCol="0">
            <a:spAutoFit/>
          </a:bodyPr>
          <a:lstStyle/>
          <a:p>
            <a:r>
              <a:rPr lang="cs-CZ" dirty="0"/>
              <a:t>Dotykem ruky dokážeme určit, zda dané těleso je studené, vlažné, teplé nebo horké. Porovnání teplot na základě našich pocitů je však málo spolehlivé. Je proto potřeba nalézt spolehlivý prostředek k objektivnímu měření teploty. </a:t>
            </a:r>
          </a:p>
        </p:txBody>
      </p:sp>
      <p:sp>
        <p:nvSpPr>
          <p:cNvPr id="4" name="TextovéPole 3">
            <a:extLst>
              <a:ext uri="{FF2B5EF4-FFF2-40B4-BE49-F238E27FC236}">
                <a16:creationId xmlns:a16="http://schemas.microsoft.com/office/drawing/2014/main" id="{D058B8EA-ADBC-0B34-8CC1-B7917E23E400}"/>
              </a:ext>
            </a:extLst>
          </p:cNvPr>
          <p:cNvSpPr txBox="1"/>
          <p:nvPr/>
        </p:nvSpPr>
        <p:spPr>
          <a:xfrm>
            <a:off x="1586947" y="3308045"/>
            <a:ext cx="8857754" cy="369332"/>
          </a:xfrm>
          <a:prstGeom prst="rect">
            <a:avLst/>
          </a:prstGeom>
          <a:noFill/>
          <a:ln w="19050">
            <a:solidFill>
              <a:srgbClr val="FF0000"/>
            </a:solidFill>
          </a:ln>
        </p:spPr>
        <p:txBody>
          <a:bodyPr wrap="square" rtlCol="0">
            <a:spAutoFit/>
          </a:bodyPr>
          <a:lstStyle/>
          <a:p>
            <a:r>
              <a:rPr lang="cs-CZ" dirty="0"/>
              <a:t>Tělesům, která jsou při vzájemném dotyku v rovnovážném stavu, přiřazujeme stejnou teplotu.</a:t>
            </a:r>
          </a:p>
        </p:txBody>
      </p:sp>
      <p:sp>
        <p:nvSpPr>
          <p:cNvPr id="5" name="TextovéPole 4">
            <a:extLst>
              <a:ext uri="{FF2B5EF4-FFF2-40B4-BE49-F238E27FC236}">
                <a16:creationId xmlns:a16="http://schemas.microsoft.com/office/drawing/2014/main" id="{B1E7373A-20DC-EADE-6EF1-82553EF88973}"/>
              </a:ext>
            </a:extLst>
          </p:cNvPr>
          <p:cNvSpPr txBox="1"/>
          <p:nvPr/>
        </p:nvSpPr>
        <p:spPr>
          <a:xfrm>
            <a:off x="349857" y="3784479"/>
            <a:ext cx="11545294" cy="1323439"/>
          </a:xfrm>
          <a:prstGeom prst="rect">
            <a:avLst/>
          </a:prstGeom>
          <a:noFill/>
        </p:spPr>
        <p:txBody>
          <a:bodyPr wrap="square" rtlCol="0">
            <a:spAutoFit/>
          </a:bodyPr>
          <a:lstStyle/>
          <a:p>
            <a:r>
              <a:rPr lang="cs-CZ" dirty="0"/>
              <a:t>Jestliže tělesa různých teplot uvedeme do vzájemného styku mění své původní teploty a po určité době se jejich teploty  vyrovnají.</a:t>
            </a:r>
          </a:p>
          <a:p>
            <a:endParaRPr lang="cs-CZ" sz="800" dirty="0"/>
          </a:p>
          <a:p>
            <a:r>
              <a:rPr lang="cs-CZ" dirty="0"/>
              <a:t>K určení jejich teploty musíme jedno z těles zvolit za srovnávací – </a:t>
            </a:r>
            <a:r>
              <a:rPr lang="cs-CZ" b="1" dirty="0"/>
              <a:t>teploměr</a:t>
            </a:r>
            <a:r>
              <a:rPr lang="cs-CZ" dirty="0"/>
              <a:t> (přesněji </a:t>
            </a:r>
            <a:r>
              <a:rPr lang="cs-CZ" dirty="0" err="1"/>
              <a:t>teplotoměr</a:t>
            </a:r>
            <a:r>
              <a:rPr lang="cs-CZ" dirty="0"/>
              <a:t>, protože měříme teplotu, nikoliv teplo) a stanovit </a:t>
            </a:r>
            <a:r>
              <a:rPr lang="cs-CZ" b="1" dirty="0"/>
              <a:t>fyzikální veličinu, </a:t>
            </a:r>
            <a:r>
              <a:rPr lang="cs-CZ" dirty="0"/>
              <a:t>pomocí které budeme teplotu měřit, například objem teploměrné kapaliny. </a:t>
            </a:r>
          </a:p>
        </p:txBody>
      </p:sp>
      <p:sp>
        <p:nvSpPr>
          <p:cNvPr id="6" name="TextovéPole 5">
            <a:extLst>
              <a:ext uri="{FF2B5EF4-FFF2-40B4-BE49-F238E27FC236}">
                <a16:creationId xmlns:a16="http://schemas.microsoft.com/office/drawing/2014/main" id="{E0996254-9177-49A2-6FCF-40495DBD239C}"/>
              </a:ext>
            </a:extLst>
          </p:cNvPr>
          <p:cNvSpPr txBox="1"/>
          <p:nvPr/>
        </p:nvSpPr>
        <p:spPr>
          <a:xfrm>
            <a:off x="310101" y="5417849"/>
            <a:ext cx="11411446" cy="369332"/>
          </a:xfrm>
          <a:prstGeom prst="rect">
            <a:avLst/>
          </a:prstGeom>
          <a:noFill/>
        </p:spPr>
        <p:txBody>
          <a:bodyPr wrap="square" rtlCol="0">
            <a:spAutoFit/>
          </a:bodyPr>
          <a:lstStyle/>
          <a:p>
            <a:r>
              <a:rPr lang="cs-CZ" dirty="0"/>
              <a:t>K tělesu, které vybereme za teploměr, musíme sestrojit </a:t>
            </a:r>
            <a:r>
              <a:rPr lang="cs-CZ" b="1" dirty="0"/>
              <a:t>teplotní stupnici</a:t>
            </a:r>
            <a:r>
              <a:rPr lang="cs-CZ" dirty="0"/>
              <a:t> a stanovit </a:t>
            </a:r>
            <a:r>
              <a:rPr lang="cs-CZ" b="1" dirty="0"/>
              <a:t>jednotku teploty</a:t>
            </a:r>
            <a:r>
              <a:rPr lang="cs-CZ" dirty="0"/>
              <a:t>.</a:t>
            </a:r>
          </a:p>
        </p:txBody>
      </p:sp>
      <p:sp>
        <p:nvSpPr>
          <p:cNvPr id="10" name="TextovéPole 9">
            <a:extLst>
              <a:ext uri="{FF2B5EF4-FFF2-40B4-BE49-F238E27FC236}">
                <a16:creationId xmlns:a16="http://schemas.microsoft.com/office/drawing/2014/main" id="{8CE37238-8B33-29B2-F272-011CF687487C}"/>
              </a:ext>
            </a:extLst>
          </p:cNvPr>
          <p:cNvSpPr txBox="1"/>
          <p:nvPr/>
        </p:nvSpPr>
        <p:spPr>
          <a:xfrm>
            <a:off x="296849" y="5894283"/>
            <a:ext cx="11558546" cy="369332"/>
          </a:xfrm>
          <a:prstGeom prst="rect">
            <a:avLst/>
          </a:prstGeom>
          <a:noFill/>
        </p:spPr>
        <p:txBody>
          <a:bodyPr wrap="square" rtlCol="0">
            <a:spAutoFit/>
          </a:bodyPr>
          <a:lstStyle/>
          <a:p>
            <a:r>
              <a:rPr lang="cs-CZ" dirty="0"/>
              <a:t>Na evropském kontinentu je užívanou teplotní stupnicí </a:t>
            </a:r>
            <a:r>
              <a:rPr lang="cs-CZ" b="1" dirty="0">
                <a:hlinkClick r:id="rId3"/>
              </a:rPr>
              <a:t>CELSIOVA TEPLOTNÍ STUPNICE</a:t>
            </a:r>
            <a:r>
              <a:rPr lang="cs-CZ" dirty="0">
                <a:hlinkClick r:id="rId3"/>
              </a:rPr>
              <a:t> </a:t>
            </a:r>
            <a:r>
              <a:rPr lang="cs-CZ" dirty="0"/>
              <a:t>.</a:t>
            </a:r>
          </a:p>
        </p:txBody>
      </p:sp>
      <p:sp>
        <p:nvSpPr>
          <p:cNvPr id="8" name="TextovéPole 7">
            <a:extLst>
              <a:ext uri="{FF2B5EF4-FFF2-40B4-BE49-F238E27FC236}">
                <a16:creationId xmlns:a16="http://schemas.microsoft.com/office/drawing/2014/main" id="{EE5F9328-2D53-BE98-B330-09C850959215}"/>
              </a:ext>
            </a:extLst>
          </p:cNvPr>
          <p:cNvSpPr txBox="1"/>
          <p:nvPr/>
        </p:nvSpPr>
        <p:spPr>
          <a:xfrm>
            <a:off x="336605" y="704241"/>
            <a:ext cx="11518790" cy="1754326"/>
          </a:xfrm>
          <a:prstGeom prst="rect">
            <a:avLst/>
          </a:prstGeom>
          <a:noFill/>
        </p:spPr>
        <p:txBody>
          <a:bodyPr wrap="square">
            <a:spAutoFit/>
          </a:bodyPr>
          <a:lstStyle/>
          <a:p>
            <a:pPr>
              <a:buNone/>
            </a:pPr>
            <a:r>
              <a:rPr lang="cs-CZ" b="1" dirty="0"/>
              <a:t>Teplota</a:t>
            </a:r>
            <a:r>
              <a:rPr lang="cs-CZ" dirty="0"/>
              <a:t> je fyzikální veličina, která vyjadřuje </a:t>
            </a:r>
            <a:r>
              <a:rPr lang="cs-CZ" b="1" dirty="0"/>
              <a:t>tepelný stav tělesa</a:t>
            </a:r>
            <a:r>
              <a:rPr lang="cs-CZ" dirty="0"/>
              <a:t> a určuje, </a:t>
            </a:r>
            <a:r>
              <a:rPr lang="cs-CZ" b="1" dirty="0"/>
              <a:t>jakým směrem bude probíhat výměna tepla</a:t>
            </a:r>
            <a:r>
              <a:rPr lang="cs-CZ" dirty="0"/>
              <a:t> mezi tělesy. Jinými slovy:</a:t>
            </a:r>
          </a:p>
          <a:p>
            <a:pPr marL="285750" indent="-285750">
              <a:buFont typeface="Arial" panose="020B0604020202020204" pitchFamily="34" charset="0"/>
              <a:buChar char="•"/>
            </a:pPr>
            <a:r>
              <a:rPr lang="cs-CZ" dirty="0"/>
              <a:t>těleso s </a:t>
            </a:r>
            <a:r>
              <a:rPr lang="cs-CZ" b="1" dirty="0"/>
              <a:t>vyšší teplotou</a:t>
            </a:r>
            <a:r>
              <a:rPr lang="cs-CZ" dirty="0"/>
              <a:t> předává teplo tělesu s </a:t>
            </a:r>
            <a:r>
              <a:rPr lang="cs-CZ" b="1" dirty="0"/>
              <a:t>nižší teplotou</a:t>
            </a:r>
            <a:r>
              <a:rPr lang="cs-CZ" dirty="0"/>
              <a:t> </a:t>
            </a:r>
          </a:p>
          <a:p>
            <a:pPr marL="285750" indent="-285750">
              <a:buFont typeface="Arial" panose="020B0604020202020204" pitchFamily="34" charset="0"/>
              <a:buChar char="•"/>
            </a:pPr>
            <a:r>
              <a:rPr lang="cs-CZ" dirty="0"/>
              <a:t>při stejné teplotě je mezi tělesy </a:t>
            </a:r>
            <a:r>
              <a:rPr lang="cs-CZ" b="1" dirty="0"/>
              <a:t>tepelná rovnováha</a:t>
            </a:r>
            <a:r>
              <a:rPr lang="cs-CZ" dirty="0"/>
              <a:t> (teplo se nepřenáší) </a:t>
            </a:r>
          </a:p>
          <a:p>
            <a:pPr>
              <a:buNone/>
            </a:pPr>
            <a:r>
              <a:rPr lang="cs-CZ" b="1" dirty="0"/>
              <a:t>Přesnější (fyzikální) definice:</a:t>
            </a:r>
          </a:p>
          <a:p>
            <a:pPr>
              <a:buNone/>
            </a:pPr>
            <a:r>
              <a:rPr lang="cs-CZ" dirty="0"/>
              <a:t>Teplota je veličina, která je </a:t>
            </a:r>
            <a:r>
              <a:rPr lang="cs-CZ" b="1" dirty="0"/>
              <a:t>úměrná střední kinetické energii částic</a:t>
            </a:r>
            <a:r>
              <a:rPr lang="cs-CZ" dirty="0"/>
              <a:t> (atomů nebo molekul) v látce.</a:t>
            </a:r>
          </a:p>
        </p:txBody>
      </p:sp>
    </p:spTree>
    <p:extLst>
      <p:ext uri="{BB962C8B-B14F-4D97-AF65-F5344CB8AC3E}">
        <p14:creationId xmlns:p14="http://schemas.microsoft.com/office/powerpoint/2010/main" val="38899521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0E44F7A-6308-F01A-F504-1FB651F10EBD}"/>
              </a:ext>
            </a:extLst>
          </p:cNvPr>
          <p:cNvSpPr txBox="1"/>
          <p:nvPr/>
        </p:nvSpPr>
        <p:spPr>
          <a:xfrm>
            <a:off x="259645" y="330663"/>
            <a:ext cx="4628445" cy="369332"/>
          </a:xfrm>
          <a:prstGeom prst="rect">
            <a:avLst/>
          </a:prstGeom>
          <a:noFill/>
        </p:spPr>
        <p:txBody>
          <a:bodyPr wrap="square" rtlCol="0">
            <a:spAutoFit/>
          </a:bodyPr>
          <a:lstStyle/>
          <a:p>
            <a:r>
              <a:rPr lang="cs-CZ" b="1" dirty="0">
                <a:hlinkClick r:id="rId2"/>
              </a:rPr>
              <a:t>Celsiova stupnice měření teploty</a:t>
            </a:r>
            <a:endParaRPr lang="cs-CZ" b="1" dirty="0"/>
          </a:p>
        </p:txBody>
      </p:sp>
      <p:sp>
        <p:nvSpPr>
          <p:cNvPr id="3" name="TextovéPole 2">
            <a:extLst>
              <a:ext uri="{FF2B5EF4-FFF2-40B4-BE49-F238E27FC236}">
                <a16:creationId xmlns:a16="http://schemas.microsoft.com/office/drawing/2014/main" id="{9C29CAFE-CB7E-3F7C-8737-68DD74CB43EA}"/>
              </a:ext>
            </a:extLst>
          </p:cNvPr>
          <p:cNvSpPr txBox="1"/>
          <p:nvPr/>
        </p:nvSpPr>
        <p:spPr>
          <a:xfrm>
            <a:off x="259636" y="716935"/>
            <a:ext cx="7604204" cy="646331"/>
          </a:xfrm>
          <a:prstGeom prst="rect">
            <a:avLst/>
          </a:prstGeom>
          <a:noFill/>
        </p:spPr>
        <p:txBody>
          <a:bodyPr wrap="square" rtlCol="0">
            <a:spAutoFit/>
          </a:bodyPr>
          <a:lstStyle/>
          <a:p>
            <a:r>
              <a:rPr lang="cs-CZ" dirty="0"/>
              <a:t>Jednotkou teploty je </a:t>
            </a:r>
            <a:r>
              <a:rPr lang="cs-CZ" b="1" dirty="0"/>
              <a:t>Celsiův stupeň</a:t>
            </a:r>
            <a:r>
              <a:rPr lang="cs-CZ" dirty="0"/>
              <a:t>, značka </a:t>
            </a:r>
            <a:r>
              <a:rPr lang="cs-CZ" b="1" baseline="30000" dirty="0" err="1"/>
              <a:t>o</a:t>
            </a:r>
            <a:r>
              <a:rPr lang="cs-CZ" b="1" dirty="0" err="1"/>
              <a:t>C</a:t>
            </a:r>
            <a:r>
              <a:rPr lang="cs-CZ" dirty="0"/>
              <a:t>. Tato teplotní stupnice je založena na dvou </a:t>
            </a:r>
            <a:r>
              <a:rPr lang="cs-CZ" b="1" dirty="0"/>
              <a:t>základních bodech (teplotách)</a:t>
            </a:r>
            <a:r>
              <a:rPr lang="cs-CZ" dirty="0"/>
              <a:t>.</a:t>
            </a:r>
            <a:endParaRPr lang="cs-CZ" b="1" dirty="0"/>
          </a:p>
        </p:txBody>
      </p:sp>
      <p:sp>
        <p:nvSpPr>
          <p:cNvPr id="4" name="TextovéPole 3">
            <a:extLst>
              <a:ext uri="{FF2B5EF4-FFF2-40B4-BE49-F238E27FC236}">
                <a16:creationId xmlns:a16="http://schemas.microsoft.com/office/drawing/2014/main" id="{7F4CCA98-FDC9-77D7-9572-BECB41319E43}"/>
              </a:ext>
            </a:extLst>
          </p:cNvPr>
          <p:cNvSpPr txBox="1"/>
          <p:nvPr/>
        </p:nvSpPr>
        <p:spPr>
          <a:xfrm>
            <a:off x="182072" y="1363266"/>
            <a:ext cx="7681768" cy="923330"/>
          </a:xfrm>
          <a:prstGeom prst="rect">
            <a:avLst/>
          </a:prstGeom>
          <a:noFill/>
        </p:spPr>
        <p:txBody>
          <a:bodyPr wrap="square" rtlCol="0">
            <a:spAutoFit/>
          </a:bodyPr>
          <a:lstStyle/>
          <a:p>
            <a:pPr marL="285750" indent="-285750">
              <a:buFont typeface="Wingdings" panose="05000000000000000000" pitchFamily="2" charset="2"/>
              <a:buChar char="§"/>
            </a:pPr>
            <a:r>
              <a:rPr lang="cs-CZ" dirty="0"/>
              <a:t>Teplota </a:t>
            </a:r>
            <a:r>
              <a:rPr lang="cs-CZ" b="1" dirty="0"/>
              <a:t>0 </a:t>
            </a:r>
            <a:r>
              <a:rPr lang="cs-CZ" b="1" baseline="30000" dirty="0" err="1"/>
              <a:t>o</a:t>
            </a:r>
            <a:r>
              <a:rPr lang="cs-CZ" b="1" dirty="0" err="1"/>
              <a:t>C</a:t>
            </a:r>
            <a:r>
              <a:rPr lang="cs-CZ" b="1" dirty="0"/>
              <a:t> </a:t>
            </a:r>
            <a:r>
              <a:rPr lang="cs-CZ" dirty="0"/>
              <a:t>je teplota tání ledu a odpovídá </a:t>
            </a:r>
            <a:r>
              <a:rPr lang="cs-CZ" b="1" dirty="0"/>
              <a:t>rovnovážnému stavu směsi vody a ledu</a:t>
            </a:r>
            <a:r>
              <a:rPr lang="cs-CZ" dirty="0"/>
              <a:t> při normálním tlaku </a:t>
            </a:r>
          </a:p>
          <a:p>
            <a:r>
              <a:rPr lang="cs-CZ" dirty="0"/>
              <a:t>      1,01325 . 10</a:t>
            </a:r>
            <a:r>
              <a:rPr lang="cs-CZ" baseline="30000" dirty="0"/>
              <a:t>5</a:t>
            </a:r>
            <a:r>
              <a:rPr lang="cs-CZ" dirty="0"/>
              <a:t> Pa (pascalu)</a:t>
            </a:r>
          </a:p>
        </p:txBody>
      </p:sp>
      <p:sp>
        <p:nvSpPr>
          <p:cNvPr id="5" name="TextovéPole 4">
            <a:extLst>
              <a:ext uri="{FF2B5EF4-FFF2-40B4-BE49-F238E27FC236}">
                <a16:creationId xmlns:a16="http://schemas.microsoft.com/office/drawing/2014/main" id="{901563DC-FF9E-332D-2C32-63427BC2ED68}"/>
              </a:ext>
            </a:extLst>
          </p:cNvPr>
          <p:cNvSpPr txBox="1"/>
          <p:nvPr/>
        </p:nvSpPr>
        <p:spPr>
          <a:xfrm>
            <a:off x="182072" y="2325117"/>
            <a:ext cx="7681768" cy="646331"/>
          </a:xfrm>
          <a:prstGeom prst="rect">
            <a:avLst/>
          </a:prstGeom>
          <a:noFill/>
        </p:spPr>
        <p:txBody>
          <a:bodyPr wrap="square" rtlCol="0">
            <a:spAutoFit/>
          </a:bodyPr>
          <a:lstStyle/>
          <a:p>
            <a:pPr marL="285750" indent="-285750">
              <a:buFont typeface="Wingdings" panose="05000000000000000000" pitchFamily="2" charset="2"/>
              <a:buChar char="§"/>
            </a:pPr>
            <a:r>
              <a:rPr lang="cs-CZ" dirty="0"/>
              <a:t>Teplota </a:t>
            </a:r>
            <a:r>
              <a:rPr lang="cs-CZ" b="1" dirty="0"/>
              <a:t>100 </a:t>
            </a:r>
            <a:r>
              <a:rPr lang="cs-CZ" b="1" baseline="30000" dirty="0" err="1"/>
              <a:t>o</a:t>
            </a:r>
            <a:r>
              <a:rPr lang="cs-CZ" b="1" dirty="0" err="1"/>
              <a:t>C</a:t>
            </a:r>
            <a:r>
              <a:rPr lang="cs-CZ" b="1" dirty="0"/>
              <a:t> </a:t>
            </a:r>
            <a:r>
              <a:rPr lang="cs-CZ" dirty="0"/>
              <a:t>je teplota varu vody, neboli </a:t>
            </a:r>
            <a:r>
              <a:rPr lang="cs-CZ" b="1" dirty="0"/>
              <a:t>teplota rovnovážného stavu vody s její syté páry</a:t>
            </a:r>
            <a:r>
              <a:rPr lang="cs-CZ" dirty="0"/>
              <a:t> při  normálním tlaku 1,01325 . 10</a:t>
            </a:r>
            <a:r>
              <a:rPr lang="cs-CZ" baseline="30000" dirty="0"/>
              <a:t>5</a:t>
            </a:r>
            <a:r>
              <a:rPr lang="cs-CZ" dirty="0"/>
              <a:t> Pa (pascalu)</a:t>
            </a:r>
          </a:p>
        </p:txBody>
      </p:sp>
      <p:pic>
        <p:nvPicPr>
          <p:cNvPr id="8" name="Obrázek 7">
            <a:extLst>
              <a:ext uri="{FF2B5EF4-FFF2-40B4-BE49-F238E27FC236}">
                <a16:creationId xmlns:a16="http://schemas.microsoft.com/office/drawing/2014/main" id="{1C6CA1F5-E971-9762-6941-DFC47A8727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0817" y="139972"/>
            <a:ext cx="3784931" cy="3753908"/>
          </a:xfrm>
          <a:prstGeom prst="rect">
            <a:avLst/>
          </a:prstGeom>
        </p:spPr>
      </p:pic>
      <p:sp>
        <p:nvSpPr>
          <p:cNvPr id="9" name="TextovéPole 8">
            <a:extLst>
              <a:ext uri="{FF2B5EF4-FFF2-40B4-BE49-F238E27FC236}">
                <a16:creationId xmlns:a16="http://schemas.microsoft.com/office/drawing/2014/main" id="{10101178-29AF-3CE4-C12D-49E25A3614DB}"/>
              </a:ext>
            </a:extLst>
          </p:cNvPr>
          <p:cNvSpPr txBox="1"/>
          <p:nvPr/>
        </p:nvSpPr>
        <p:spPr>
          <a:xfrm>
            <a:off x="7976643" y="3893880"/>
            <a:ext cx="4215357" cy="523220"/>
          </a:xfrm>
          <a:prstGeom prst="rect">
            <a:avLst/>
          </a:prstGeom>
          <a:noFill/>
        </p:spPr>
        <p:txBody>
          <a:bodyPr wrap="square" rtlCol="0">
            <a:spAutoFit/>
          </a:bodyPr>
          <a:lstStyle/>
          <a:p>
            <a:r>
              <a:rPr lang="cs-CZ" sz="1400" dirty="0"/>
              <a:t>Stupnice mezi těmito teplotami je rozdělena na 100 stejných dílků a jeden dílek odpovídá 1 </a:t>
            </a:r>
            <a:r>
              <a:rPr lang="cs-CZ" sz="1400" baseline="30000" dirty="0"/>
              <a:t>0</a:t>
            </a:r>
            <a:r>
              <a:rPr lang="cs-CZ" sz="1400" dirty="0"/>
              <a:t>C.</a:t>
            </a:r>
          </a:p>
        </p:txBody>
      </p:sp>
      <p:sp>
        <p:nvSpPr>
          <p:cNvPr id="11" name="TextovéPole 10">
            <a:extLst>
              <a:ext uri="{FF2B5EF4-FFF2-40B4-BE49-F238E27FC236}">
                <a16:creationId xmlns:a16="http://schemas.microsoft.com/office/drawing/2014/main" id="{0C0FE347-D8F8-2EE4-8DAA-259340789720}"/>
              </a:ext>
            </a:extLst>
          </p:cNvPr>
          <p:cNvSpPr txBox="1"/>
          <p:nvPr/>
        </p:nvSpPr>
        <p:spPr>
          <a:xfrm>
            <a:off x="259635" y="2971448"/>
            <a:ext cx="7604205" cy="3693319"/>
          </a:xfrm>
          <a:prstGeom prst="rect">
            <a:avLst/>
          </a:prstGeom>
          <a:noFill/>
        </p:spPr>
        <p:txBody>
          <a:bodyPr wrap="square">
            <a:spAutoFit/>
          </a:bodyPr>
          <a:lstStyle/>
          <a:p>
            <a:pPr>
              <a:buNone/>
            </a:pPr>
            <a:r>
              <a:rPr lang="cs-CZ" dirty="0"/>
              <a:t>Celsiova stupnice (°C) je pro běžný život velmi praktická, ale z fyzikálního hlediska má několik nevýhod:</a:t>
            </a:r>
          </a:p>
          <a:p>
            <a:pPr>
              <a:buNone/>
            </a:pPr>
            <a:r>
              <a:rPr lang="cs-CZ" b="1" dirty="0"/>
              <a:t>1. Není absolutní (nemá přirozenou nulu)</a:t>
            </a:r>
          </a:p>
          <a:p>
            <a:pPr marL="285750" indent="-285750">
              <a:buFont typeface="Arial" panose="020B0604020202020204" pitchFamily="34" charset="0"/>
              <a:buChar char="•"/>
            </a:pPr>
            <a:r>
              <a:rPr lang="cs-CZ" dirty="0"/>
              <a:t>0 °C je </a:t>
            </a:r>
            <a:r>
              <a:rPr lang="cs-CZ" b="1" dirty="0"/>
              <a:t>dohodnutá hodnota</a:t>
            </a:r>
            <a:r>
              <a:rPr lang="cs-CZ" dirty="0"/>
              <a:t> (tání vody), ne skutečné „nulové teplo“ </a:t>
            </a:r>
          </a:p>
          <a:p>
            <a:pPr marL="285750" indent="-285750">
              <a:buFont typeface="Arial" panose="020B0604020202020204" pitchFamily="34" charset="0"/>
              <a:buChar char="•"/>
            </a:pPr>
            <a:r>
              <a:rPr lang="cs-CZ" dirty="0"/>
              <a:t>Látky mají při 0 °C stále pohyb částic → stále mají energii </a:t>
            </a:r>
          </a:p>
          <a:p>
            <a:pPr>
              <a:buNone/>
            </a:pPr>
            <a:r>
              <a:rPr lang="cs-CZ" b="1" dirty="0"/>
              <a:t>2. Záporné hodnoty</a:t>
            </a:r>
          </a:p>
          <a:p>
            <a:pPr marL="285750" indent="-285750">
              <a:buFont typeface="Arial" panose="020B0604020202020204" pitchFamily="34" charset="0"/>
              <a:buChar char="•"/>
            </a:pPr>
            <a:r>
              <a:rPr lang="cs-CZ" dirty="0"/>
              <a:t>Teploty pod 0 °C jsou záporné → matematicky i fyzikálně méně přehledné </a:t>
            </a:r>
          </a:p>
          <a:p>
            <a:pPr>
              <a:buNone/>
            </a:pPr>
            <a:r>
              <a:rPr lang="cs-CZ" b="1" dirty="0"/>
              <a:t>3. Nevhodná pro fyzikální zákony</a:t>
            </a:r>
          </a:p>
          <a:p>
            <a:pPr marL="285750" indent="-285750">
              <a:buFont typeface="Arial" panose="020B0604020202020204" pitchFamily="34" charset="0"/>
              <a:buChar char="•"/>
            </a:pPr>
            <a:r>
              <a:rPr lang="cs-CZ" dirty="0"/>
              <a:t>Mnoho rovnic ve fyzice funguje správně jen v absolutní stupnici: </a:t>
            </a:r>
          </a:p>
          <a:p>
            <a:pPr marL="742950" lvl="1" indent="-285750">
              <a:buFont typeface="Arial" panose="020B0604020202020204" pitchFamily="34" charset="0"/>
              <a:buChar char="•"/>
            </a:pPr>
            <a:r>
              <a:rPr lang="cs-CZ" dirty="0"/>
              <a:t>stavová rovnice plynu</a:t>
            </a:r>
          </a:p>
          <a:p>
            <a:pPr marL="742950" lvl="1" indent="-285750">
              <a:buFont typeface="Arial" panose="020B0604020202020204" pitchFamily="34" charset="0"/>
              <a:buChar char="•"/>
            </a:pPr>
            <a:r>
              <a:rPr lang="cs-CZ" dirty="0"/>
              <a:t>závislost energie na teplotě</a:t>
            </a:r>
          </a:p>
          <a:p>
            <a:pPr marL="285750" indent="-285750">
              <a:buFont typeface="Arial" panose="020B0604020202020204" pitchFamily="34" charset="0"/>
              <a:buChar char="•"/>
            </a:pPr>
            <a:r>
              <a:rPr lang="cs-CZ" dirty="0"/>
              <a:t>Proto se ve vědě používá </a:t>
            </a:r>
            <a:r>
              <a:rPr lang="cs-CZ" b="1" dirty="0"/>
              <a:t>Kelvinova (termodynamická) stupnice</a:t>
            </a:r>
            <a:r>
              <a:rPr lang="cs-CZ" dirty="0"/>
              <a:t>, která je fyzikálně „správnější“.</a:t>
            </a:r>
          </a:p>
        </p:txBody>
      </p:sp>
    </p:spTree>
    <p:extLst>
      <p:ext uri="{BB962C8B-B14F-4D97-AF65-F5344CB8AC3E}">
        <p14:creationId xmlns:p14="http://schemas.microsoft.com/office/powerpoint/2010/main" val="3222576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ovéPole 1">
                <a:extLst>
                  <a:ext uri="{FF2B5EF4-FFF2-40B4-BE49-F238E27FC236}">
                    <a16:creationId xmlns:a16="http://schemas.microsoft.com/office/drawing/2014/main" id="{4B6EB1B5-A8AC-8561-3DE0-EE6789044273}"/>
                  </a:ext>
                </a:extLst>
              </p:cNvPr>
              <p:cNvSpPr txBox="1"/>
              <p:nvPr/>
            </p:nvSpPr>
            <p:spPr>
              <a:xfrm>
                <a:off x="376990" y="553452"/>
                <a:ext cx="7291137" cy="646331"/>
              </a:xfrm>
              <a:prstGeom prst="rect">
                <a:avLst/>
              </a:prstGeom>
              <a:noFill/>
            </p:spPr>
            <p:txBody>
              <a:bodyPr wrap="square" rtlCol="0">
                <a:spAutoFit/>
              </a:bodyPr>
              <a:lstStyle/>
              <a:p>
                <a:r>
                  <a:rPr lang="cs-CZ" dirty="0"/>
                  <a:t>Na základě zákonů termodynamiky byla zavedena tzv. </a:t>
                </a:r>
                <a:r>
                  <a:rPr lang="cs-CZ" b="1" dirty="0"/>
                  <a:t>termodynamická teplota </a:t>
                </a:r>
                <a:r>
                  <a:rPr lang="cs-CZ" dirty="0"/>
                  <a:t>se značkou </a:t>
                </a:r>
                <a14:m>
                  <m:oMath xmlns:m="http://schemas.openxmlformats.org/officeDocument/2006/math">
                    <m:r>
                      <m:rPr>
                        <m:sty m:val="p"/>
                      </m:rPr>
                      <a:rPr lang="cs-CZ" i="0" dirty="0" smtClean="0">
                        <a:latin typeface="Cambria Math" panose="02040503050406030204" pitchFamily="18" charset="0"/>
                      </a:rPr>
                      <m:t>T</m:t>
                    </m:r>
                  </m:oMath>
                </a14:m>
                <a:r>
                  <a:rPr lang="cs-CZ" b="1" dirty="0"/>
                  <a:t>. </a:t>
                </a:r>
                <a:r>
                  <a:rPr lang="cs-CZ" dirty="0"/>
                  <a:t>Její jednotkou je </a:t>
                </a:r>
                <a:r>
                  <a:rPr lang="cs-CZ" b="1" dirty="0"/>
                  <a:t>Kelvin</a:t>
                </a:r>
                <a:r>
                  <a:rPr lang="cs-CZ" dirty="0"/>
                  <a:t> se značkou </a:t>
                </a:r>
                <a:r>
                  <a:rPr lang="cs-CZ" b="1" dirty="0"/>
                  <a:t>K</a:t>
                </a:r>
                <a:r>
                  <a:rPr lang="cs-CZ" dirty="0"/>
                  <a:t>, </a:t>
                </a:r>
                <a14:m>
                  <m:oMath xmlns:m="http://schemas.openxmlformats.org/officeDocument/2006/math">
                    <m:d>
                      <m:dPr>
                        <m:begChr m:val="["/>
                        <m:endChr m:val="]"/>
                        <m:ctrlPr>
                          <a:rPr lang="cs-CZ" i="1" smtClean="0">
                            <a:latin typeface="Cambria Math" panose="02040503050406030204" pitchFamily="18" charset="0"/>
                          </a:rPr>
                        </m:ctrlPr>
                      </m:dPr>
                      <m:e>
                        <m:r>
                          <a:rPr lang="cs-CZ" b="0" i="1" smtClean="0">
                            <a:latin typeface="Cambria Math" panose="02040503050406030204" pitchFamily="18" charset="0"/>
                          </a:rPr>
                          <m:t>𝑇</m:t>
                        </m:r>
                      </m:e>
                    </m:d>
                    <m:r>
                      <a:rPr lang="cs-CZ" b="0" i="1" smtClean="0">
                        <a:latin typeface="Cambria Math" panose="02040503050406030204" pitchFamily="18" charset="0"/>
                      </a:rPr>
                      <m:t>=</m:t>
                    </m:r>
                    <m:r>
                      <m:rPr>
                        <m:sty m:val="p"/>
                      </m:rPr>
                      <a:rPr lang="cs-CZ" b="0" i="0" smtClean="0">
                        <a:latin typeface="Cambria Math" panose="02040503050406030204" pitchFamily="18" charset="0"/>
                      </a:rPr>
                      <m:t>K</m:t>
                    </m:r>
                    <m:r>
                      <a:rPr lang="cs-CZ" b="0" i="0" smtClean="0">
                        <a:latin typeface="Cambria Math" panose="02040503050406030204" pitchFamily="18" charset="0"/>
                      </a:rPr>
                      <m:t>.</m:t>
                    </m:r>
                  </m:oMath>
                </a14:m>
                <a:endParaRPr lang="cs-CZ" dirty="0"/>
              </a:p>
            </p:txBody>
          </p:sp>
        </mc:Choice>
        <mc:Fallback xmlns="">
          <p:sp>
            <p:nvSpPr>
              <p:cNvPr id="2" name="TextovéPole 1">
                <a:extLst>
                  <a:ext uri="{FF2B5EF4-FFF2-40B4-BE49-F238E27FC236}">
                    <a16:creationId xmlns:a16="http://schemas.microsoft.com/office/drawing/2014/main" id="{4B6EB1B5-A8AC-8561-3DE0-EE6789044273}"/>
                  </a:ext>
                </a:extLst>
              </p:cNvPr>
              <p:cNvSpPr txBox="1">
                <a:spLocks noRot="1" noChangeAspect="1" noMove="1" noResize="1" noEditPoints="1" noAdjustHandles="1" noChangeArrowheads="1" noChangeShapeType="1" noTextEdit="1"/>
              </p:cNvSpPr>
              <p:nvPr/>
            </p:nvSpPr>
            <p:spPr>
              <a:xfrm>
                <a:off x="376990" y="553452"/>
                <a:ext cx="7291137" cy="646331"/>
              </a:xfrm>
              <a:prstGeom prst="rect">
                <a:avLst/>
              </a:prstGeom>
              <a:blipFill>
                <a:blip r:embed="rId2"/>
                <a:stretch>
                  <a:fillRect l="-753" t="-5660" b="-14151"/>
                </a:stretch>
              </a:blipFill>
            </p:spPr>
            <p:txBody>
              <a:bodyPr/>
              <a:lstStyle/>
              <a:p>
                <a:r>
                  <a:rPr lang="cs-CZ">
                    <a:noFill/>
                  </a:rPr>
                  <a:t> </a:t>
                </a:r>
              </a:p>
            </p:txBody>
          </p:sp>
        </mc:Fallback>
      </mc:AlternateContent>
      <p:sp>
        <p:nvSpPr>
          <p:cNvPr id="3" name="TextovéPole 2">
            <a:extLst>
              <a:ext uri="{FF2B5EF4-FFF2-40B4-BE49-F238E27FC236}">
                <a16:creationId xmlns:a16="http://schemas.microsoft.com/office/drawing/2014/main" id="{DE11D811-1646-D662-53B0-AA2FF1AFEFF6}"/>
              </a:ext>
            </a:extLst>
          </p:cNvPr>
          <p:cNvSpPr txBox="1"/>
          <p:nvPr/>
        </p:nvSpPr>
        <p:spPr>
          <a:xfrm>
            <a:off x="390114" y="1272316"/>
            <a:ext cx="7054472" cy="646331"/>
          </a:xfrm>
          <a:prstGeom prst="rect">
            <a:avLst/>
          </a:prstGeom>
          <a:noFill/>
          <a:ln w="19050">
            <a:solidFill>
              <a:srgbClr val="FF0000"/>
            </a:solidFill>
          </a:ln>
        </p:spPr>
        <p:txBody>
          <a:bodyPr wrap="square" rtlCol="0">
            <a:spAutoFit/>
          </a:bodyPr>
          <a:lstStyle/>
          <a:p>
            <a:r>
              <a:rPr lang="cs-CZ" b="1" dirty="0"/>
              <a:t>Termodynamická teplota 0 K je nejmenší možná hodnota teploty. Neexistují záporné hodnoty termodynamické teploty.</a:t>
            </a:r>
          </a:p>
        </p:txBody>
      </p:sp>
      <p:sp>
        <p:nvSpPr>
          <p:cNvPr id="5" name="TextovéPole 4">
            <a:extLst>
              <a:ext uri="{FF2B5EF4-FFF2-40B4-BE49-F238E27FC236}">
                <a16:creationId xmlns:a16="http://schemas.microsoft.com/office/drawing/2014/main" id="{CF0B0114-F7DF-5DB9-D206-CB1004E89CA4}"/>
              </a:ext>
            </a:extLst>
          </p:cNvPr>
          <p:cNvSpPr txBox="1"/>
          <p:nvPr/>
        </p:nvSpPr>
        <p:spPr>
          <a:xfrm>
            <a:off x="428028" y="2018564"/>
            <a:ext cx="7291137" cy="1877437"/>
          </a:xfrm>
          <a:prstGeom prst="rect">
            <a:avLst/>
          </a:prstGeom>
          <a:noFill/>
        </p:spPr>
        <p:txBody>
          <a:bodyPr wrap="square">
            <a:spAutoFit/>
          </a:bodyPr>
          <a:lstStyle/>
          <a:p>
            <a:r>
              <a:rPr lang="cs-CZ" dirty="0"/>
              <a:t>Pro měření termodynamické teploty je základní teplotou termodynamická teplota rovnovážného stavu soustavy </a:t>
            </a:r>
          </a:p>
          <a:p>
            <a:pPr algn="ctr"/>
            <a:r>
              <a:rPr lang="cs-CZ" b="1" dirty="0"/>
              <a:t>led – voda – pára, tzv trojný bod vody</a:t>
            </a:r>
            <a:r>
              <a:rPr lang="cs-CZ" dirty="0"/>
              <a:t>.</a:t>
            </a:r>
          </a:p>
          <a:p>
            <a:r>
              <a:rPr lang="cs-CZ" dirty="0">
                <a:solidFill>
                  <a:srgbClr val="202122"/>
                </a:solidFill>
                <a:highlight>
                  <a:srgbClr val="FFFFFF"/>
                </a:highlight>
                <a:latin typeface="Arial" panose="020B0604020202020204" pitchFamily="34" charset="0"/>
              </a:rPr>
              <a:t>Pro vodu tato rovnováha nastává při tlaku </a:t>
            </a:r>
            <a:r>
              <a:rPr lang="cs-CZ" b="1" dirty="0">
                <a:solidFill>
                  <a:srgbClr val="202122"/>
                </a:solidFill>
                <a:highlight>
                  <a:srgbClr val="FFFFFF"/>
                </a:highlight>
                <a:latin typeface="Arial" panose="020B0604020202020204" pitchFamily="34" charset="0"/>
              </a:rPr>
              <a:t>611,7 Pa</a:t>
            </a:r>
            <a:r>
              <a:rPr lang="cs-CZ" dirty="0">
                <a:solidFill>
                  <a:srgbClr val="202122"/>
                </a:solidFill>
                <a:highlight>
                  <a:srgbClr val="FFFFFF"/>
                </a:highlight>
                <a:latin typeface="Arial" panose="020B0604020202020204" pitchFamily="34" charset="0"/>
              </a:rPr>
              <a:t> a teplotě </a:t>
            </a:r>
            <a:r>
              <a:rPr lang="cs-CZ" b="1" dirty="0">
                <a:solidFill>
                  <a:srgbClr val="202122"/>
                </a:solidFill>
                <a:highlight>
                  <a:srgbClr val="FFFFFF"/>
                </a:highlight>
                <a:latin typeface="Arial" panose="020B0604020202020204" pitchFamily="34" charset="0"/>
              </a:rPr>
              <a:t>0,01 °C</a:t>
            </a:r>
            <a:r>
              <a:rPr lang="cs-CZ" dirty="0">
                <a:solidFill>
                  <a:srgbClr val="202122"/>
                </a:solidFill>
                <a:highlight>
                  <a:srgbClr val="FFFFFF"/>
                </a:highlight>
                <a:latin typeface="Arial" panose="020B0604020202020204" pitchFamily="34" charset="0"/>
              </a:rPr>
              <a:t>. Tato teplota odpovídá hodnotě </a:t>
            </a:r>
            <a:r>
              <a:rPr lang="cs-CZ" b="1" dirty="0">
                <a:solidFill>
                  <a:srgbClr val="202122"/>
                </a:solidFill>
                <a:highlight>
                  <a:srgbClr val="FFFFFF"/>
                </a:highlight>
                <a:latin typeface="Arial" panose="020B0604020202020204" pitchFamily="34" charset="0"/>
              </a:rPr>
              <a:t>273,16 K</a:t>
            </a:r>
            <a:r>
              <a:rPr lang="cs-CZ" dirty="0">
                <a:solidFill>
                  <a:srgbClr val="202122"/>
                </a:solidFill>
                <a:highlight>
                  <a:srgbClr val="FFFFFF"/>
                </a:highlight>
                <a:latin typeface="Arial" panose="020B0604020202020204" pitchFamily="34" charset="0"/>
              </a:rPr>
              <a:t>.</a:t>
            </a:r>
          </a:p>
          <a:p>
            <a:endParaRPr lang="cs-CZ" sz="800" dirty="0">
              <a:solidFill>
                <a:srgbClr val="202122"/>
              </a:solidFill>
              <a:highlight>
                <a:srgbClr val="FFFFFF"/>
              </a:highlight>
              <a:latin typeface="Arial" panose="020B0604020202020204" pitchFamily="34" charset="0"/>
            </a:endParaRPr>
          </a:p>
          <a:p>
            <a:pPr algn="ctr"/>
            <a:r>
              <a:rPr lang="cs-CZ" b="1" dirty="0"/>
              <a:t>Trojnému body vody je přiřazena hodnota 273,16 K přesně.</a:t>
            </a:r>
          </a:p>
        </p:txBody>
      </p:sp>
      <p:pic>
        <p:nvPicPr>
          <p:cNvPr id="6" name="Obrázek 5">
            <a:extLst>
              <a:ext uri="{FF2B5EF4-FFF2-40B4-BE49-F238E27FC236}">
                <a16:creationId xmlns:a16="http://schemas.microsoft.com/office/drawing/2014/main" id="{E297A486-E116-DD55-B533-57AA4FAE5F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45146" y="198489"/>
            <a:ext cx="2032513" cy="2239912"/>
          </a:xfrm>
          <a:prstGeom prst="rect">
            <a:avLst/>
          </a:prstGeom>
        </p:spPr>
      </p:pic>
      <p:sp>
        <p:nvSpPr>
          <p:cNvPr id="7" name="TextovéPole 6">
            <a:extLst>
              <a:ext uri="{FF2B5EF4-FFF2-40B4-BE49-F238E27FC236}">
                <a16:creationId xmlns:a16="http://schemas.microsoft.com/office/drawing/2014/main" id="{07740573-D93D-7558-5F57-D20FF8206206}"/>
              </a:ext>
            </a:extLst>
          </p:cNvPr>
          <p:cNvSpPr txBox="1"/>
          <p:nvPr/>
        </p:nvSpPr>
        <p:spPr>
          <a:xfrm>
            <a:off x="8061159" y="2380185"/>
            <a:ext cx="3827470" cy="738664"/>
          </a:xfrm>
          <a:prstGeom prst="rect">
            <a:avLst/>
          </a:prstGeom>
          <a:noFill/>
        </p:spPr>
        <p:txBody>
          <a:bodyPr wrap="square" rtlCol="0">
            <a:spAutoFit/>
          </a:bodyPr>
          <a:lstStyle/>
          <a:p>
            <a:r>
              <a:rPr lang="cs-CZ" sz="1400" dirty="0"/>
              <a:t>Buňka pro trojný bod vody, v níž jsou v rovnováze led, voda a vodní pára. Termodynamická teplota této směsi je 273,16 K.</a:t>
            </a:r>
          </a:p>
        </p:txBody>
      </p: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2C232777-FCF2-D695-901F-DD626F7C3A22}"/>
                  </a:ext>
                </a:extLst>
              </p:cNvPr>
              <p:cNvSpPr txBox="1"/>
              <p:nvPr/>
            </p:nvSpPr>
            <p:spPr>
              <a:xfrm>
                <a:off x="390114" y="4051799"/>
                <a:ext cx="7291136" cy="1200329"/>
              </a:xfrm>
              <a:prstGeom prst="rect">
                <a:avLst/>
              </a:prstGeom>
              <a:noFill/>
            </p:spPr>
            <p:txBody>
              <a:bodyPr wrap="square">
                <a:spAutoFit/>
              </a:bodyPr>
              <a:lstStyle/>
              <a:p>
                <a:r>
                  <a:rPr lang="cs-CZ" dirty="0"/>
                  <a:t>Číselná hodnota 273,16 byla zvolena právě proto, aby se nově definovaný </a:t>
                </a:r>
                <a:r>
                  <a:rPr lang="cs-CZ" b="1" dirty="0"/>
                  <a:t>Kelvin K</a:t>
                </a:r>
                <a:r>
                  <a:rPr lang="cs-CZ" dirty="0"/>
                  <a:t> co nejlépe shodoval s dosavadním Celsiovým stupněm ve smyslu setiny rozdílu teplot tání ledu a varu vody. Teplota trojného bodu je tedy </a:t>
                </a:r>
              </a:p>
              <a:p>
                <a:pPr algn="ct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𝑻</m:t>
                        </m:r>
                      </m:e>
                      <m:sub>
                        <m:r>
                          <a:rPr lang="cs-CZ" b="1" i="1" smtClean="0">
                            <a:latin typeface="Cambria Math" panose="02040503050406030204" pitchFamily="18" charset="0"/>
                          </a:rPr>
                          <m:t>𝟑</m:t>
                        </m:r>
                      </m:sub>
                    </m:sSub>
                    <m:r>
                      <a:rPr lang="cs-CZ" b="1" i="1" smtClean="0">
                        <a:latin typeface="Cambria Math" panose="02040503050406030204" pitchFamily="18" charset="0"/>
                      </a:rPr>
                      <m:t>=</m:t>
                    </m:r>
                    <m:r>
                      <a:rPr lang="cs-CZ" b="1" i="1" smtClean="0">
                        <a:latin typeface="Cambria Math" panose="02040503050406030204" pitchFamily="18" charset="0"/>
                      </a:rPr>
                      <m:t>𝟐𝟕𝟑</m:t>
                    </m:r>
                    <m:r>
                      <a:rPr lang="cs-CZ" b="1" i="1" smtClean="0">
                        <a:latin typeface="Cambria Math" panose="02040503050406030204" pitchFamily="18" charset="0"/>
                      </a:rPr>
                      <m:t>,</m:t>
                    </m:r>
                    <m:r>
                      <a:rPr lang="cs-CZ" b="1" i="1" smtClean="0">
                        <a:latin typeface="Cambria Math" panose="02040503050406030204" pitchFamily="18" charset="0"/>
                      </a:rPr>
                      <m:t>𝟏𝟔</m:t>
                    </m:r>
                    <m:r>
                      <a:rPr lang="cs-CZ" b="1" i="1" smtClean="0">
                        <a:latin typeface="Cambria Math" panose="02040503050406030204" pitchFamily="18" charset="0"/>
                      </a:rPr>
                      <m:t> </m:t>
                    </m:r>
                    <m:r>
                      <a:rPr lang="cs-CZ" b="1" i="0" smtClean="0">
                        <a:latin typeface="Cambria Math" panose="02040503050406030204" pitchFamily="18" charset="0"/>
                      </a:rPr>
                      <m:t>𝐊</m:t>
                    </m:r>
                  </m:oMath>
                </a14:m>
                <a:r>
                  <a:rPr lang="cs-CZ" b="1" dirty="0"/>
                  <a:t>  </a:t>
                </a:r>
                <a:r>
                  <a:rPr lang="cs-CZ" dirty="0"/>
                  <a:t>nebo</a:t>
                </a:r>
                <a:r>
                  <a:rPr lang="cs-CZ" b="1" dirty="0"/>
                  <a:t> 0,01 </a:t>
                </a:r>
                <a:r>
                  <a:rPr lang="cs-CZ" b="1" baseline="30000" dirty="0"/>
                  <a:t>0</a:t>
                </a:r>
                <a:r>
                  <a:rPr lang="cs-CZ" b="1" dirty="0"/>
                  <a:t>C</a:t>
                </a:r>
              </a:p>
            </p:txBody>
          </p:sp>
        </mc:Choice>
        <mc:Fallback xmlns="">
          <p:sp>
            <p:nvSpPr>
              <p:cNvPr id="9" name="TextovéPole 8">
                <a:extLst>
                  <a:ext uri="{FF2B5EF4-FFF2-40B4-BE49-F238E27FC236}">
                    <a16:creationId xmlns:a16="http://schemas.microsoft.com/office/drawing/2014/main" id="{2C232777-FCF2-D695-901F-DD626F7C3A22}"/>
                  </a:ext>
                </a:extLst>
              </p:cNvPr>
              <p:cNvSpPr txBox="1">
                <a:spLocks noRot="1" noChangeAspect="1" noMove="1" noResize="1" noEditPoints="1" noAdjustHandles="1" noChangeArrowheads="1" noChangeShapeType="1" noTextEdit="1"/>
              </p:cNvSpPr>
              <p:nvPr/>
            </p:nvSpPr>
            <p:spPr>
              <a:xfrm>
                <a:off x="390114" y="4051799"/>
                <a:ext cx="7291136" cy="1200329"/>
              </a:xfrm>
              <a:prstGeom prst="rect">
                <a:avLst/>
              </a:prstGeom>
              <a:blipFill>
                <a:blip r:embed="rId4"/>
                <a:stretch>
                  <a:fillRect l="-753" t="-3046" b="-710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AB35A84A-4964-D064-7BD4-620C60375AF7}"/>
                  </a:ext>
                </a:extLst>
              </p:cNvPr>
              <p:cNvSpPr txBox="1"/>
              <p:nvPr/>
            </p:nvSpPr>
            <p:spPr>
              <a:xfrm>
                <a:off x="390114" y="5318104"/>
                <a:ext cx="7291135" cy="375552"/>
              </a:xfrm>
              <a:prstGeom prst="rect">
                <a:avLst/>
              </a:prstGeom>
              <a:noFill/>
            </p:spPr>
            <p:txBody>
              <a:bodyPr wrap="square">
                <a:spAutoFit/>
              </a:bodyPr>
              <a:lstStyle/>
              <a:p>
                <a:r>
                  <a:rPr lang="cs-CZ" dirty="0"/>
                  <a:t>Takže Celsiova teplota </a:t>
                </a:r>
                <a14:m>
                  <m:oMath xmlns:m="http://schemas.openxmlformats.org/officeDocument/2006/math">
                    <m:sSub>
                      <m:sSubPr>
                        <m:ctrlPr>
                          <a:rPr lang="cs-CZ" b="1" i="1">
                            <a:latin typeface="Cambria Math" panose="02040503050406030204" pitchFamily="18" charset="0"/>
                          </a:rPr>
                        </m:ctrlPr>
                      </m:sSubPr>
                      <m:e>
                        <m:r>
                          <a:rPr lang="cs-CZ" b="1" i="1" smtClean="0">
                            <a:latin typeface="Cambria Math" panose="02040503050406030204" pitchFamily="18" charset="0"/>
                          </a:rPr>
                          <m:t>𝒕</m:t>
                        </m:r>
                      </m:e>
                      <m:sub>
                        <m:r>
                          <a:rPr lang="cs-CZ" b="1" i="1">
                            <a:latin typeface="Cambria Math" panose="02040503050406030204" pitchFamily="18" charset="0"/>
                          </a:rPr>
                          <m:t>𝑪</m:t>
                        </m:r>
                      </m:sub>
                    </m:sSub>
                  </m:oMath>
                </a14:m>
                <a:r>
                  <a:rPr lang="cs-CZ" b="1" dirty="0"/>
                  <a:t> </a:t>
                </a:r>
                <a:r>
                  <a:rPr lang="cs-CZ" dirty="0"/>
                  <a:t>je definována vztahem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𝒕</m:t>
                        </m:r>
                      </m:e>
                      <m:sub>
                        <m:r>
                          <a:rPr lang="cs-CZ" b="1" i="1" smtClean="0">
                            <a:latin typeface="Cambria Math" panose="02040503050406030204" pitchFamily="18" charset="0"/>
                          </a:rPr>
                          <m:t>𝑪</m:t>
                        </m:r>
                      </m:sub>
                    </m:sSub>
                    <m:r>
                      <a:rPr lang="cs-CZ" b="1" i="1" smtClean="0">
                        <a:latin typeface="Cambria Math" panose="02040503050406030204" pitchFamily="18" charset="0"/>
                      </a:rPr>
                      <m:t>=</m:t>
                    </m:r>
                    <m:r>
                      <a:rPr lang="cs-CZ" b="1" i="1" smtClean="0">
                        <a:latin typeface="Cambria Math" panose="02040503050406030204" pitchFamily="18" charset="0"/>
                      </a:rPr>
                      <m:t>𝑻</m:t>
                    </m:r>
                    <m:r>
                      <a:rPr lang="cs-CZ" b="1" i="1" smtClean="0">
                        <a:latin typeface="Cambria Math" panose="02040503050406030204" pitchFamily="18" charset="0"/>
                      </a:rPr>
                      <m:t>−</m:t>
                    </m:r>
                    <m:r>
                      <a:rPr lang="cs-CZ" b="1" i="1" smtClean="0">
                        <a:latin typeface="Cambria Math" panose="02040503050406030204" pitchFamily="18" charset="0"/>
                      </a:rPr>
                      <m:t>𝟐𝟕𝟑</m:t>
                    </m:r>
                    <m:r>
                      <a:rPr lang="cs-CZ" b="1" i="1" smtClean="0">
                        <a:latin typeface="Cambria Math" panose="02040503050406030204" pitchFamily="18" charset="0"/>
                      </a:rPr>
                      <m:t>,</m:t>
                    </m:r>
                    <m:r>
                      <a:rPr lang="cs-CZ" b="1" i="1" smtClean="0">
                        <a:latin typeface="Cambria Math" panose="02040503050406030204" pitchFamily="18" charset="0"/>
                      </a:rPr>
                      <m:t>𝟏𝟓</m:t>
                    </m:r>
                    <m:r>
                      <a:rPr lang="cs-CZ" b="1" i="1" smtClean="0">
                        <a:latin typeface="Cambria Math" panose="02040503050406030204" pitchFamily="18" charset="0"/>
                      </a:rPr>
                      <m:t> </m:t>
                    </m:r>
                    <m:sSup>
                      <m:sSupPr>
                        <m:ctrlPr>
                          <a:rPr lang="cs-CZ" b="1" i="1" smtClean="0">
                            <a:latin typeface="Cambria Math" panose="02040503050406030204" pitchFamily="18" charset="0"/>
                          </a:rPr>
                        </m:ctrlPr>
                      </m:sSupPr>
                      <m:e>
                        <m:r>
                          <a:rPr lang="cs-CZ" b="1" i="1" smtClean="0">
                            <a:latin typeface="Cambria Math" panose="02040503050406030204" pitchFamily="18" charset="0"/>
                          </a:rPr>
                          <m:t>𝑪</m:t>
                        </m:r>
                      </m:e>
                      <m:sup>
                        <m:r>
                          <a:rPr lang="cs-CZ" b="1" i="1" smtClean="0">
                            <a:latin typeface="Cambria Math" panose="02040503050406030204" pitchFamily="18" charset="0"/>
                          </a:rPr>
                          <m:t>𝟎</m:t>
                        </m:r>
                      </m:sup>
                    </m:sSup>
                  </m:oMath>
                </a14:m>
                <a:endParaRPr lang="cs-CZ" b="1" dirty="0"/>
              </a:p>
            </p:txBody>
          </p:sp>
        </mc:Choice>
        <mc:Fallback xmlns="">
          <p:sp>
            <p:nvSpPr>
              <p:cNvPr id="12" name="TextovéPole 11">
                <a:extLst>
                  <a:ext uri="{FF2B5EF4-FFF2-40B4-BE49-F238E27FC236}">
                    <a16:creationId xmlns:a16="http://schemas.microsoft.com/office/drawing/2014/main" id="{AB35A84A-4964-D064-7BD4-620C60375AF7}"/>
                  </a:ext>
                </a:extLst>
              </p:cNvPr>
              <p:cNvSpPr txBox="1">
                <a:spLocks noRot="1" noChangeAspect="1" noMove="1" noResize="1" noEditPoints="1" noAdjustHandles="1" noChangeArrowheads="1" noChangeShapeType="1" noTextEdit="1"/>
              </p:cNvSpPr>
              <p:nvPr/>
            </p:nvSpPr>
            <p:spPr>
              <a:xfrm>
                <a:off x="390114" y="5318104"/>
                <a:ext cx="7291135" cy="375552"/>
              </a:xfrm>
              <a:prstGeom prst="rect">
                <a:avLst/>
              </a:prstGeom>
              <a:blipFill>
                <a:blip r:embed="rId5"/>
                <a:stretch>
                  <a:fillRect l="-753" t="-6452" b="-24194"/>
                </a:stretch>
              </a:blipFill>
            </p:spPr>
            <p:txBody>
              <a:bodyPr/>
              <a:lstStyle/>
              <a:p>
                <a:r>
                  <a:rPr lang="cs-CZ">
                    <a:noFill/>
                  </a:rPr>
                  <a:t> </a:t>
                </a:r>
              </a:p>
            </p:txBody>
          </p:sp>
        </mc:Fallback>
      </mc:AlternateContent>
      <p:cxnSp>
        <p:nvCxnSpPr>
          <p:cNvPr id="8" name="Přímá spojnice 7">
            <a:extLst>
              <a:ext uri="{FF2B5EF4-FFF2-40B4-BE49-F238E27FC236}">
                <a16:creationId xmlns:a16="http://schemas.microsoft.com/office/drawing/2014/main" id="{770B802C-8398-E8B9-D9AC-8C88C0C73D53}"/>
              </a:ext>
            </a:extLst>
          </p:cNvPr>
          <p:cNvCxnSpPr>
            <a:cxnSpLocks/>
          </p:cNvCxnSpPr>
          <p:nvPr/>
        </p:nvCxnSpPr>
        <p:spPr>
          <a:xfrm>
            <a:off x="9537025" y="3192379"/>
            <a:ext cx="0" cy="2447853"/>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1" name="Přímá spojnice 10">
            <a:extLst>
              <a:ext uri="{FF2B5EF4-FFF2-40B4-BE49-F238E27FC236}">
                <a16:creationId xmlns:a16="http://schemas.microsoft.com/office/drawing/2014/main" id="{00D28001-D2D5-BA2F-5F5D-32A4B4BD47D5}"/>
              </a:ext>
            </a:extLst>
          </p:cNvPr>
          <p:cNvCxnSpPr/>
          <p:nvPr/>
        </p:nvCxnSpPr>
        <p:spPr>
          <a:xfrm>
            <a:off x="9456814" y="4485339"/>
            <a:ext cx="160421"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Přímá spojnice 12">
            <a:extLst>
              <a:ext uri="{FF2B5EF4-FFF2-40B4-BE49-F238E27FC236}">
                <a16:creationId xmlns:a16="http://schemas.microsoft.com/office/drawing/2014/main" id="{392E2118-E3E9-12EF-F06A-8F05E313AAAF}"/>
              </a:ext>
            </a:extLst>
          </p:cNvPr>
          <p:cNvCxnSpPr/>
          <p:nvPr/>
        </p:nvCxnSpPr>
        <p:spPr>
          <a:xfrm>
            <a:off x="9392645" y="4844791"/>
            <a:ext cx="288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Přímá spojnice se šipkou 14">
            <a:extLst>
              <a:ext uri="{FF2B5EF4-FFF2-40B4-BE49-F238E27FC236}">
                <a16:creationId xmlns:a16="http://schemas.microsoft.com/office/drawing/2014/main" id="{56603BF6-C6FC-4196-48B0-F74404949EDB}"/>
              </a:ext>
            </a:extLst>
          </p:cNvPr>
          <p:cNvCxnSpPr/>
          <p:nvPr/>
        </p:nvCxnSpPr>
        <p:spPr>
          <a:xfrm>
            <a:off x="9680645" y="5358063"/>
            <a:ext cx="0" cy="4699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ovéPole 15">
            <a:extLst>
              <a:ext uri="{FF2B5EF4-FFF2-40B4-BE49-F238E27FC236}">
                <a16:creationId xmlns:a16="http://schemas.microsoft.com/office/drawing/2014/main" id="{433BB1DE-D6E7-00FB-0456-3397AA13008A}"/>
              </a:ext>
            </a:extLst>
          </p:cNvPr>
          <p:cNvSpPr txBox="1"/>
          <p:nvPr/>
        </p:nvSpPr>
        <p:spPr>
          <a:xfrm>
            <a:off x="9761402" y="5440089"/>
            <a:ext cx="1572126" cy="369332"/>
          </a:xfrm>
          <a:prstGeom prst="rect">
            <a:avLst/>
          </a:prstGeom>
          <a:noFill/>
        </p:spPr>
        <p:txBody>
          <a:bodyPr wrap="square" rtlCol="0">
            <a:spAutoFit/>
          </a:bodyPr>
          <a:lstStyle/>
          <a:p>
            <a:r>
              <a:rPr lang="cs-CZ" dirty="0"/>
              <a:t>Absolutní nula</a:t>
            </a:r>
          </a:p>
        </p:txBody>
      </p:sp>
      <p:sp>
        <p:nvSpPr>
          <p:cNvPr id="17" name="TextovéPole 16">
            <a:extLst>
              <a:ext uri="{FF2B5EF4-FFF2-40B4-BE49-F238E27FC236}">
                <a16:creationId xmlns:a16="http://schemas.microsoft.com/office/drawing/2014/main" id="{1EC3CE83-86AB-7C95-F835-143C16F82C75}"/>
              </a:ext>
            </a:extLst>
          </p:cNvPr>
          <p:cNvSpPr txBox="1"/>
          <p:nvPr/>
        </p:nvSpPr>
        <p:spPr>
          <a:xfrm>
            <a:off x="9697446" y="4220740"/>
            <a:ext cx="2285998" cy="523220"/>
          </a:xfrm>
          <a:prstGeom prst="rect">
            <a:avLst/>
          </a:prstGeom>
          <a:noFill/>
        </p:spPr>
        <p:txBody>
          <a:bodyPr wrap="square" rtlCol="0">
            <a:spAutoFit/>
          </a:bodyPr>
          <a:lstStyle/>
          <a:p>
            <a:r>
              <a:rPr lang="cs-CZ" sz="1400" dirty="0"/>
              <a:t>Teplota trojného bodu vody</a:t>
            </a:r>
          </a:p>
          <a:p>
            <a:r>
              <a:rPr lang="cs-CZ" sz="1400" dirty="0"/>
              <a:t>273,16 K nebo 0,01 </a:t>
            </a:r>
            <a:r>
              <a:rPr lang="cs-CZ" sz="1400" baseline="30000" dirty="0"/>
              <a:t>0</a:t>
            </a:r>
            <a:r>
              <a:rPr lang="cs-CZ" sz="1400" dirty="0"/>
              <a:t>C</a:t>
            </a:r>
          </a:p>
        </p:txBody>
      </p:sp>
      <p:sp>
        <p:nvSpPr>
          <p:cNvPr id="18" name="TextovéPole 17">
            <a:extLst>
              <a:ext uri="{FF2B5EF4-FFF2-40B4-BE49-F238E27FC236}">
                <a16:creationId xmlns:a16="http://schemas.microsoft.com/office/drawing/2014/main" id="{6088033F-F908-2476-77DD-4DE4EC0DD19E}"/>
              </a:ext>
            </a:extLst>
          </p:cNvPr>
          <p:cNvSpPr txBox="1"/>
          <p:nvPr/>
        </p:nvSpPr>
        <p:spPr>
          <a:xfrm>
            <a:off x="9701074" y="4690902"/>
            <a:ext cx="2342147" cy="307777"/>
          </a:xfrm>
          <a:prstGeom prst="rect">
            <a:avLst/>
          </a:prstGeom>
          <a:noFill/>
        </p:spPr>
        <p:txBody>
          <a:bodyPr wrap="square" rtlCol="0">
            <a:spAutoFit/>
          </a:bodyPr>
          <a:lstStyle/>
          <a:p>
            <a:r>
              <a:rPr lang="cs-CZ" sz="1400" dirty="0"/>
              <a:t>0 </a:t>
            </a:r>
            <a:r>
              <a:rPr lang="cs-CZ" sz="1400" baseline="30000" dirty="0"/>
              <a:t>0</a:t>
            </a:r>
            <a:r>
              <a:rPr lang="cs-CZ" sz="1400" dirty="0"/>
              <a:t>C nebo 273,15 K</a:t>
            </a:r>
          </a:p>
        </p:txBody>
      </p:sp>
      <p:cxnSp>
        <p:nvCxnSpPr>
          <p:cNvPr id="20" name="Přímá spojnice 19">
            <a:extLst>
              <a:ext uri="{FF2B5EF4-FFF2-40B4-BE49-F238E27FC236}">
                <a16:creationId xmlns:a16="http://schemas.microsoft.com/office/drawing/2014/main" id="{13E10FC5-59FF-505C-9655-565114F96BF8}"/>
              </a:ext>
            </a:extLst>
          </p:cNvPr>
          <p:cNvCxnSpPr/>
          <p:nvPr/>
        </p:nvCxnSpPr>
        <p:spPr>
          <a:xfrm>
            <a:off x="9456434" y="3414529"/>
            <a:ext cx="160421"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1" name="TextovéPole 20">
            <a:extLst>
              <a:ext uri="{FF2B5EF4-FFF2-40B4-BE49-F238E27FC236}">
                <a16:creationId xmlns:a16="http://schemas.microsoft.com/office/drawing/2014/main" id="{9CF66858-14D4-C52E-FABF-42CA188AF991}"/>
              </a:ext>
            </a:extLst>
          </p:cNvPr>
          <p:cNvSpPr txBox="1"/>
          <p:nvPr/>
        </p:nvSpPr>
        <p:spPr>
          <a:xfrm>
            <a:off x="9760856" y="3279236"/>
            <a:ext cx="2222584" cy="307777"/>
          </a:xfrm>
          <a:prstGeom prst="rect">
            <a:avLst/>
          </a:prstGeom>
          <a:noFill/>
        </p:spPr>
        <p:txBody>
          <a:bodyPr wrap="square" rtlCol="0">
            <a:spAutoFit/>
          </a:bodyPr>
          <a:lstStyle/>
          <a:p>
            <a:r>
              <a:rPr lang="cs-CZ" sz="1400" dirty="0"/>
              <a:t>1 </a:t>
            </a:r>
            <a:r>
              <a:rPr lang="cs-CZ" sz="1400" baseline="30000" dirty="0"/>
              <a:t>0</a:t>
            </a:r>
            <a:r>
              <a:rPr lang="cs-CZ" sz="1400" dirty="0"/>
              <a:t>C nebo 274,15 K</a:t>
            </a:r>
          </a:p>
        </p:txBody>
      </p:sp>
      <p:sp>
        <p:nvSpPr>
          <p:cNvPr id="22" name="Levá složená závorka 21">
            <a:extLst>
              <a:ext uri="{FF2B5EF4-FFF2-40B4-BE49-F238E27FC236}">
                <a16:creationId xmlns:a16="http://schemas.microsoft.com/office/drawing/2014/main" id="{DDCD10E1-BE41-AAD8-DA88-228312E32DE1}"/>
              </a:ext>
            </a:extLst>
          </p:cNvPr>
          <p:cNvSpPr/>
          <p:nvPr/>
        </p:nvSpPr>
        <p:spPr>
          <a:xfrm>
            <a:off x="8984142" y="3414529"/>
            <a:ext cx="360000" cy="1415788"/>
          </a:xfrm>
          <a:prstGeom prst="leftBrace">
            <a:avLst>
              <a:gd name="adj1" fmla="val 8333"/>
              <a:gd name="adj2" fmla="val 5113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cs-CZ"/>
          </a:p>
        </p:txBody>
      </p:sp>
      <p:sp>
        <p:nvSpPr>
          <p:cNvPr id="23" name="TextovéPole 22">
            <a:extLst>
              <a:ext uri="{FF2B5EF4-FFF2-40B4-BE49-F238E27FC236}">
                <a16:creationId xmlns:a16="http://schemas.microsoft.com/office/drawing/2014/main" id="{D6B3B62A-D83F-5EAB-6C06-72BA0172651E}"/>
              </a:ext>
            </a:extLst>
          </p:cNvPr>
          <p:cNvSpPr txBox="1"/>
          <p:nvPr/>
        </p:nvSpPr>
        <p:spPr>
          <a:xfrm>
            <a:off x="7845297" y="3968534"/>
            <a:ext cx="1181293" cy="307777"/>
          </a:xfrm>
          <a:prstGeom prst="rect">
            <a:avLst/>
          </a:prstGeom>
          <a:noFill/>
        </p:spPr>
        <p:txBody>
          <a:bodyPr wrap="square" rtlCol="0">
            <a:spAutoFit/>
          </a:bodyPr>
          <a:lstStyle/>
          <a:p>
            <a:r>
              <a:rPr lang="cs-CZ" sz="1400" dirty="0"/>
              <a:t>1 </a:t>
            </a:r>
            <a:r>
              <a:rPr lang="cs-CZ" sz="1400" baseline="30000" dirty="0"/>
              <a:t>0</a:t>
            </a:r>
            <a:r>
              <a:rPr lang="cs-CZ" sz="1400" dirty="0"/>
              <a:t>C nebo 1 K</a:t>
            </a:r>
          </a:p>
        </p:txBody>
      </p:sp>
      <p:sp>
        <p:nvSpPr>
          <p:cNvPr id="4" name="TextovéPole 3">
            <a:extLst>
              <a:ext uri="{FF2B5EF4-FFF2-40B4-BE49-F238E27FC236}">
                <a16:creationId xmlns:a16="http://schemas.microsoft.com/office/drawing/2014/main" id="{44B023F1-1814-FF1A-5133-FD22835FD98F}"/>
              </a:ext>
            </a:extLst>
          </p:cNvPr>
          <p:cNvSpPr txBox="1"/>
          <p:nvPr/>
        </p:nvSpPr>
        <p:spPr>
          <a:xfrm>
            <a:off x="376990" y="198489"/>
            <a:ext cx="4137283" cy="369332"/>
          </a:xfrm>
          <a:prstGeom prst="rect">
            <a:avLst/>
          </a:prstGeom>
          <a:noFill/>
        </p:spPr>
        <p:txBody>
          <a:bodyPr wrap="square" rtlCol="0">
            <a:spAutoFit/>
          </a:bodyPr>
          <a:lstStyle/>
          <a:p>
            <a:r>
              <a:rPr lang="cs-CZ" b="1" dirty="0">
                <a:hlinkClick r:id="rId6" action="ppaction://hlinksldjump"/>
              </a:rPr>
              <a:t>Termodynamická teplota.</a:t>
            </a:r>
            <a:endParaRPr lang="cs-CZ" b="1" dirty="0"/>
          </a:p>
        </p:txBody>
      </p:sp>
      <p:cxnSp>
        <p:nvCxnSpPr>
          <p:cNvPr id="14" name="Přímá spojnice se šipkou 13">
            <a:extLst>
              <a:ext uri="{FF2B5EF4-FFF2-40B4-BE49-F238E27FC236}">
                <a16:creationId xmlns:a16="http://schemas.microsoft.com/office/drawing/2014/main" id="{8CA6E04D-EC50-A5E6-4397-8511AAF8958B}"/>
              </a:ext>
            </a:extLst>
          </p:cNvPr>
          <p:cNvCxnSpPr>
            <a:cxnSpLocks/>
          </p:cNvCxnSpPr>
          <p:nvPr/>
        </p:nvCxnSpPr>
        <p:spPr>
          <a:xfrm flipV="1">
            <a:off x="6910907" y="1488831"/>
            <a:ext cx="2073235" cy="2211558"/>
          </a:xfrm>
          <a:prstGeom prst="straightConnector1">
            <a:avLst/>
          </a:prstGeom>
          <a:ln w="57150">
            <a:solidFill>
              <a:srgbClr val="0070C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37119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076373E-A1C4-4672-F630-85F60A5D6992}"/>
              </a:ext>
            </a:extLst>
          </p:cNvPr>
          <p:cNvSpPr txBox="1"/>
          <p:nvPr/>
        </p:nvSpPr>
        <p:spPr>
          <a:xfrm>
            <a:off x="433133" y="159707"/>
            <a:ext cx="11317705" cy="1569660"/>
          </a:xfrm>
          <a:prstGeom prst="rect">
            <a:avLst/>
          </a:prstGeom>
          <a:noFill/>
          <a:ln w="19050">
            <a:solidFill>
              <a:srgbClr val="FF0000"/>
            </a:solidFill>
          </a:ln>
        </p:spPr>
        <p:txBody>
          <a:bodyPr wrap="square" rtlCol="0">
            <a:spAutoFit/>
          </a:bodyPr>
          <a:lstStyle/>
          <a:p>
            <a:r>
              <a:rPr lang="cs-CZ" dirty="0"/>
              <a:t>Celsiovu teplotu a termodynamickou teplotu rozlišujeme značkou:</a:t>
            </a:r>
          </a:p>
          <a:p>
            <a:endParaRPr lang="cs-CZ" sz="800" dirty="0"/>
          </a:p>
          <a:p>
            <a:r>
              <a:rPr lang="cs-CZ" dirty="0"/>
              <a:t>                                                                   t – Celsiova teplota, jednotka </a:t>
            </a:r>
            <a:r>
              <a:rPr lang="cs-CZ" baseline="30000" dirty="0"/>
              <a:t>0</a:t>
            </a:r>
            <a:r>
              <a:rPr lang="cs-CZ" dirty="0"/>
              <a:t>C  (stupeň celsia)</a:t>
            </a:r>
          </a:p>
          <a:p>
            <a:endParaRPr lang="cs-CZ" sz="800" dirty="0"/>
          </a:p>
          <a:p>
            <a:r>
              <a:rPr lang="cs-CZ" dirty="0"/>
              <a:t>                                                                   T – termodynamická teplota, jednotka K (Kelvin)</a:t>
            </a:r>
          </a:p>
          <a:p>
            <a:endParaRPr lang="cs-CZ" sz="800" dirty="0"/>
          </a:p>
          <a:p>
            <a:pPr algn="ctr"/>
            <a:r>
              <a:rPr lang="cs-CZ" dirty="0"/>
              <a:t>Změna teploty o 1 </a:t>
            </a:r>
            <a:r>
              <a:rPr lang="cs-CZ" baseline="30000" dirty="0"/>
              <a:t>0</a:t>
            </a:r>
            <a:r>
              <a:rPr lang="cs-CZ" dirty="0"/>
              <a:t>C se rovná změně teploty o 1 K. </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24E2C278-0DB4-C8D6-43BF-A05AE48B4812}"/>
                  </a:ext>
                </a:extLst>
              </p:cNvPr>
              <p:cNvSpPr txBox="1"/>
              <p:nvPr/>
            </p:nvSpPr>
            <p:spPr>
              <a:xfrm>
                <a:off x="433130" y="1843667"/>
                <a:ext cx="11317705" cy="923330"/>
              </a:xfrm>
              <a:prstGeom prst="rect">
                <a:avLst/>
              </a:prstGeom>
              <a:noFill/>
              <a:ln w="19050">
                <a:solidFill>
                  <a:srgbClr val="FF0000"/>
                </a:solidFill>
              </a:ln>
            </p:spPr>
            <p:txBody>
              <a:bodyPr wrap="square" rtlCol="0">
                <a:spAutoFit/>
              </a:bodyPr>
              <a:lstStyle/>
              <a:p>
                <a:r>
                  <a:rPr lang="cs-CZ" dirty="0"/>
                  <a:t>Rozdíl mezi dvěma teplotami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1</m:t>
                        </m:r>
                      </m:sub>
                    </m:sSub>
                    <m:r>
                      <a:rPr lang="cs-CZ" b="0" i="1" smtClean="0">
                        <a:latin typeface="Cambria Math" panose="02040503050406030204" pitchFamily="18" charset="0"/>
                      </a:rPr>
                      <m:t> </m:t>
                    </m:r>
                    <m:r>
                      <m:rPr>
                        <m:sty m:val="p"/>
                      </m:rPr>
                      <a:rPr lang="cs-CZ" b="0" i="0" smtClean="0">
                        <a:latin typeface="Cambria Math" panose="02040503050406030204" pitchFamily="18" charset="0"/>
                      </a:rPr>
                      <m:t>a</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2</m:t>
                        </m:r>
                      </m:sub>
                    </m:sSub>
                  </m:oMath>
                </a14:m>
                <a:r>
                  <a:rPr lang="cs-CZ" dirty="0"/>
                  <a:t> popřípadě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1</m:t>
                        </m:r>
                      </m:sub>
                    </m:sSub>
                    <m:r>
                      <a:rPr lang="cs-CZ" b="0" i="1" smtClean="0">
                        <a:latin typeface="Cambria Math" panose="02040503050406030204" pitchFamily="18" charset="0"/>
                      </a:rPr>
                      <m:t>  </m:t>
                    </m:r>
                    <m:r>
                      <m:rPr>
                        <m:sty m:val="p"/>
                      </m:rPr>
                      <a:rPr lang="cs-CZ" b="0" i="0" smtClean="0">
                        <a:latin typeface="Cambria Math" panose="02040503050406030204" pitchFamily="18" charset="0"/>
                      </a:rPr>
                      <m:t>a</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2</m:t>
                        </m:r>
                      </m:sub>
                    </m:sSub>
                  </m:oMath>
                </a14:m>
                <a:r>
                  <a:rPr lang="cs-CZ" dirty="0"/>
                  <a:t> nazýváme </a:t>
                </a:r>
                <a:r>
                  <a:rPr lang="cs-CZ" b="1" dirty="0"/>
                  <a:t>teplotní rozdíl</a:t>
                </a:r>
                <a:r>
                  <a:rPr lang="cs-CZ" dirty="0"/>
                  <a:t> </a:t>
                </a:r>
                <a14:m>
                  <m:oMath xmlns:m="http://schemas.openxmlformats.org/officeDocument/2006/math">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r>
                      <a:rPr lang="cs-CZ" b="0" i="1"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pop</m:t>
                    </m:r>
                    <m:r>
                      <a:rPr lang="cs-CZ" b="0" i="0" smtClean="0">
                        <a:latin typeface="Cambria Math" panose="02040503050406030204" pitchFamily="18" charset="0"/>
                        <a:ea typeface="Cambria Math" panose="02040503050406030204" pitchFamily="18" charset="0"/>
                      </a:rPr>
                      <m:t>ř.   </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𝑇</m:t>
                    </m:r>
                  </m:oMath>
                </a14:m>
                <a:r>
                  <a:rPr lang="cs-CZ" dirty="0"/>
                  <a:t>.</a:t>
                </a:r>
              </a:p>
              <a:p>
                <a:endParaRPr lang="cs-CZ" dirty="0"/>
              </a:p>
              <a:p>
                <a:pPr algn="ctr"/>
                <a:r>
                  <a:rPr lang="cs-CZ" dirty="0"/>
                  <a:t>Pro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2</m:t>
                        </m:r>
                      </m:sub>
                    </m:sSub>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&gt; </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𝑡</m:t>
                        </m:r>
                      </m:e>
                      <m:sub>
                        <m:r>
                          <a:rPr lang="cs-CZ" b="0" i="1" smtClean="0">
                            <a:latin typeface="Cambria Math" panose="02040503050406030204" pitchFamily="18" charset="0"/>
                            <a:ea typeface="Cambria Math" panose="02040503050406030204" pitchFamily="18" charset="0"/>
                          </a:rPr>
                          <m:t>1</m:t>
                        </m:r>
                      </m:sub>
                    </m:sSub>
                  </m:oMath>
                </a14:m>
                <a:r>
                  <a:rPr lang="cs-CZ" dirty="0"/>
                  <a:t> nebo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2</m:t>
                        </m:r>
                      </m:sub>
                    </m:sSub>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&gt; </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𝑇</m:t>
                        </m:r>
                      </m:e>
                      <m:sub>
                        <m:r>
                          <a:rPr lang="cs-CZ" b="0" i="1" smtClean="0">
                            <a:latin typeface="Cambria Math" panose="02040503050406030204" pitchFamily="18" charset="0"/>
                            <a:ea typeface="Cambria Math" panose="02040503050406030204" pitchFamily="18" charset="0"/>
                          </a:rPr>
                          <m:t>1</m:t>
                        </m:r>
                      </m:sub>
                    </m:sSub>
                  </m:oMath>
                </a14:m>
                <a:r>
                  <a:rPr lang="cs-CZ" dirty="0"/>
                  <a:t>  je   </a:t>
                </a:r>
                <a14:m>
                  <m:oMath xmlns:m="http://schemas.openxmlformats.org/officeDocument/2006/math">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𝑡</m:t>
                        </m:r>
                      </m:e>
                      <m:sub>
                        <m:r>
                          <a:rPr lang="cs-CZ" b="0" i="1" smtClean="0">
                            <a:latin typeface="Cambria Math" panose="02040503050406030204" pitchFamily="18" charset="0"/>
                            <a:ea typeface="Cambria Math" panose="02040503050406030204" pitchFamily="18" charset="0"/>
                          </a:rPr>
                          <m:t>2</m:t>
                        </m:r>
                      </m:sub>
                    </m:sSub>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𝑡</m:t>
                        </m:r>
                      </m:e>
                      <m:sub>
                        <m:r>
                          <a:rPr lang="cs-CZ" b="0" i="1" smtClean="0">
                            <a:latin typeface="Cambria Math" panose="02040503050406030204" pitchFamily="18" charset="0"/>
                            <a:ea typeface="Cambria Math" panose="02040503050406030204" pitchFamily="18" charset="0"/>
                          </a:rPr>
                          <m:t>1</m:t>
                        </m:r>
                      </m:sub>
                    </m:sSub>
                  </m:oMath>
                </a14:m>
                <a:r>
                  <a:rPr lang="cs-CZ" dirty="0"/>
                  <a:t>  nebo </a:t>
                </a:r>
                <a14:m>
                  <m:oMath xmlns:m="http://schemas.openxmlformats.org/officeDocument/2006/math">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𝑇</m:t>
                    </m:r>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𝑇</m:t>
                        </m:r>
                      </m:e>
                      <m:sub>
                        <m:r>
                          <a:rPr lang="cs-CZ" b="0" i="1" smtClean="0">
                            <a:latin typeface="Cambria Math" panose="02040503050406030204" pitchFamily="18" charset="0"/>
                            <a:ea typeface="Cambria Math" panose="02040503050406030204" pitchFamily="18" charset="0"/>
                          </a:rPr>
                          <m:t>2</m:t>
                        </m:r>
                      </m:sub>
                    </m:sSub>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𝑇</m:t>
                        </m:r>
                      </m:e>
                      <m:sub>
                        <m:r>
                          <a:rPr lang="cs-CZ" b="0" i="1" smtClean="0">
                            <a:latin typeface="Cambria Math" panose="02040503050406030204" pitchFamily="18" charset="0"/>
                            <a:ea typeface="Cambria Math" panose="02040503050406030204" pitchFamily="18" charset="0"/>
                          </a:rPr>
                          <m:t>1</m:t>
                        </m:r>
                      </m:sub>
                    </m:sSub>
                  </m:oMath>
                </a14:m>
                <a:endParaRPr lang="cs-CZ" dirty="0"/>
              </a:p>
            </p:txBody>
          </p:sp>
        </mc:Choice>
        <mc:Fallback xmlns="">
          <p:sp>
            <p:nvSpPr>
              <p:cNvPr id="3" name="TextovéPole 2">
                <a:extLst>
                  <a:ext uri="{FF2B5EF4-FFF2-40B4-BE49-F238E27FC236}">
                    <a16:creationId xmlns:a16="http://schemas.microsoft.com/office/drawing/2014/main" id="{24E2C278-0DB4-C8D6-43BF-A05AE48B4812}"/>
                  </a:ext>
                </a:extLst>
              </p:cNvPr>
              <p:cNvSpPr txBox="1">
                <a:spLocks noRot="1" noChangeAspect="1" noMove="1" noResize="1" noEditPoints="1" noAdjustHandles="1" noChangeArrowheads="1" noChangeShapeType="1" noTextEdit="1"/>
              </p:cNvSpPr>
              <p:nvPr/>
            </p:nvSpPr>
            <p:spPr>
              <a:xfrm>
                <a:off x="433130" y="1843667"/>
                <a:ext cx="11317705" cy="923330"/>
              </a:xfrm>
              <a:prstGeom prst="rect">
                <a:avLst/>
              </a:prstGeom>
              <a:blipFill>
                <a:blip r:embed="rId2"/>
                <a:stretch>
                  <a:fillRect l="-376" t="-2581" b="-7742"/>
                </a:stretch>
              </a:blipFill>
              <a:ln w="19050">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272D365E-C1E9-8B23-BE68-5F8DF43DA9BD}"/>
                  </a:ext>
                </a:extLst>
              </p:cNvPr>
              <p:cNvSpPr txBox="1"/>
              <p:nvPr/>
            </p:nvSpPr>
            <p:spPr>
              <a:xfrm>
                <a:off x="433129" y="2879491"/>
                <a:ext cx="11317705" cy="646331"/>
              </a:xfrm>
              <a:prstGeom prst="rect">
                <a:avLst/>
              </a:prstGeom>
              <a:noFill/>
            </p:spPr>
            <p:txBody>
              <a:bodyPr wrap="square" rtlCol="0">
                <a:spAutoFit/>
              </a:bodyPr>
              <a:lstStyle/>
              <a:p>
                <a:r>
                  <a:rPr lang="cs-CZ" dirty="0"/>
                  <a:t>Protože rozdílu teplot 1 </a:t>
                </a:r>
                <a:r>
                  <a:rPr lang="cs-CZ" baseline="30000" dirty="0"/>
                  <a:t>0</a:t>
                </a:r>
                <a:r>
                  <a:rPr lang="cs-CZ" dirty="0"/>
                  <a:t>C odpovídá 1 K, má teplotní rozdíl vyjádřený v obou teplotních stupnicích stejnou hodnotu:</a:t>
                </a:r>
              </a:p>
              <a:p>
                <a:pPr algn="ctr"/>
                <a:r>
                  <a:rPr lang="cs-CZ" dirty="0"/>
                  <a:t> </a:t>
                </a:r>
                <a14:m>
                  <m:oMath xmlns:m="http://schemas.openxmlformats.org/officeDocument/2006/math">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𝑡</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𝑇</m:t>
                    </m:r>
                  </m:oMath>
                </a14:m>
                <a:endParaRPr lang="cs-CZ" dirty="0"/>
              </a:p>
            </p:txBody>
          </p:sp>
        </mc:Choice>
        <mc:Fallback xmlns="">
          <p:sp>
            <p:nvSpPr>
              <p:cNvPr id="4" name="TextovéPole 3">
                <a:extLst>
                  <a:ext uri="{FF2B5EF4-FFF2-40B4-BE49-F238E27FC236}">
                    <a16:creationId xmlns:a16="http://schemas.microsoft.com/office/drawing/2014/main" id="{272D365E-C1E9-8B23-BE68-5F8DF43DA9BD}"/>
                  </a:ext>
                </a:extLst>
              </p:cNvPr>
              <p:cNvSpPr txBox="1">
                <a:spLocks noRot="1" noChangeAspect="1" noMove="1" noResize="1" noEditPoints="1" noAdjustHandles="1" noChangeArrowheads="1" noChangeShapeType="1" noTextEdit="1"/>
              </p:cNvSpPr>
              <p:nvPr/>
            </p:nvSpPr>
            <p:spPr>
              <a:xfrm>
                <a:off x="433129" y="2879491"/>
                <a:ext cx="11317705" cy="646331"/>
              </a:xfrm>
              <a:prstGeom prst="rect">
                <a:avLst/>
              </a:prstGeom>
              <a:blipFill>
                <a:blip r:embed="rId3"/>
                <a:stretch>
                  <a:fillRect l="-431" t="-471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34F7CAC3-773F-CF5D-F8E0-B60A6D30C2FB}"/>
                  </a:ext>
                </a:extLst>
              </p:cNvPr>
              <p:cNvSpPr txBox="1"/>
              <p:nvPr/>
            </p:nvSpPr>
            <p:spPr>
              <a:xfrm>
                <a:off x="577515" y="3917121"/>
                <a:ext cx="5325979" cy="2523768"/>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0 </m:t>
                      </m:r>
                      <m:r>
                        <a:rPr lang="cs-CZ" b="0" i="1" baseline="30000" smtClean="0">
                          <a:latin typeface="Cambria Math" panose="02040503050406030204" pitchFamily="18" charset="0"/>
                        </a:rPr>
                        <m:t>0</m:t>
                      </m:r>
                      <m:r>
                        <a:rPr lang="cs-CZ" b="0" i="1" smtClean="0">
                          <a:latin typeface="Cambria Math" panose="02040503050406030204" pitchFamily="18" charset="0"/>
                        </a:rPr>
                        <m:t>𝐶</m:t>
                      </m:r>
                      <m:r>
                        <a:rPr lang="cs-CZ" b="0" i="1" smtClean="0">
                          <a:latin typeface="Cambria Math" panose="02040503050406030204" pitchFamily="18" charset="0"/>
                        </a:rPr>
                        <m:t>=273,15 </m:t>
                      </m:r>
                      <m:r>
                        <a:rPr lang="cs-CZ" b="0" i="1" smtClean="0">
                          <a:latin typeface="Cambria Math" panose="02040503050406030204" pitchFamily="18" charset="0"/>
                        </a:rPr>
                        <m:t>𝐾</m:t>
                      </m:r>
                    </m:oMath>
                  </m:oMathPara>
                </a14:m>
                <a:endParaRPr lang="cs-CZ" dirty="0"/>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0 </m:t>
                      </m:r>
                      <m:r>
                        <a:rPr lang="cs-CZ" b="0" i="1" smtClean="0">
                          <a:latin typeface="Cambria Math" panose="02040503050406030204" pitchFamily="18" charset="0"/>
                        </a:rPr>
                        <m:t>𝐾</m:t>
                      </m:r>
                      <m:r>
                        <a:rPr lang="cs-CZ" b="0" i="1" smtClean="0">
                          <a:latin typeface="Cambria Math" panose="02040503050406030204" pitchFamily="18" charset="0"/>
                        </a:rPr>
                        <m:t>=−273,15 0</m:t>
                      </m:r>
                      <m:r>
                        <a:rPr lang="cs-CZ" b="0" i="1" smtClean="0">
                          <a:latin typeface="Cambria Math" panose="02040503050406030204" pitchFamily="18" charset="0"/>
                        </a:rPr>
                        <m:t>𝐶</m:t>
                      </m:r>
                    </m:oMath>
                  </m:oMathPara>
                </a14:m>
                <a:endParaRPr lang="cs-CZ" dirty="0"/>
              </a:p>
              <a:p>
                <a:endParaRPr lang="cs-CZ" sz="800" dirty="0"/>
              </a:p>
              <a:p>
                <a:r>
                  <a:rPr lang="cs-CZ" dirty="0"/>
                  <a:t>Vzájemné převody Celsiovy teploty a termodynamické teploty provádíme podle vztahů</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𝑡</m:t>
                      </m:r>
                      <m:r>
                        <a:rPr lang="cs-CZ" b="0" i="1" smtClean="0">
                          <a:latin typeface="Cambria Math" panose="02040503050406030204" pitchFamily="18" charset="0"/>
                        </a:rPr>
                        <m:t>=</m:t>
                      </m:r>
                      <m:d>
                        <m:dPr>
                          <m:ctrlPr>
                            <a:rPr lang="cs-CZ" b="0" i="1" smtClean="0">
                              <a:latin typeface="Cambria Math" panose="02040503050406030204" pitchFamily="18" charset="0"/>
                            </a:rPr>
                          </m:ctrlPr>
                        </m:dPr>
                        <m:e>
                          <m:d>
                            <m:dPr>
                              <m:begChr m:val="["/>
                              <m:endChr m:val="]"/>
                              <m:ctrlPr>
                                <a:rPr lang="cs-CZ" b="0" i="1" smtClean="0">
                                  <a:latin typeface="Cambria Math" panose="02040503050406030204" pitchFamily="18" charset="0"/>
                                </a:rPr>
                              </m:ctrlPr>
                            </m:dPr>
                            <m:e>
                              <m:r>
                                <a:rPr lang="cs-CZ" b="0" i="1" smtClean="0">
                                  <a:latin typeface="Cambria Math" panose="02040503050406030204" pitchFamily="18" charset="0"/>
                                </a:rPr>
                                <m:t>𝑇</m:t>
                              </m:r>
                            </m:e>
                          </m:d>
                          <m:r>
                            <a:rPr lang="cs-CZ" b="0" i="1" smtClean="0">
                              <a:latin typeface="Cambria Math" panose="02040503050406030204" pitchFamily="18" charset="0"/>
                            </a:rPr>
                            <m:t>−273,15</m:t>
                          </m:r>
                        </m:e>
                      </m:d>
                      <m:r>
                        <a:rPr lang="cs-CZ" b="0" i="1" smtClean="0">
                          <a:latin typeface="Cambria Math" panose="02040503050406030204" pitchFamily="18" charset="0"/>
                        </a:rPr>
                        <m:t> </m:t>
                      </m:r>
                      <m:r>
                        <a:rPr lang="cs-CZ" b="0" i="1" baseline="30000" smtClean="0">
                          <a:latin typeface="Cambria Math" panose="02040503050406030204" pitchFamily="18" charset="0"/>
                        </a:rPr>
                        <m:t>0</m:t>
                      </m:r>
                      <m:r>
                        <a:rPr lang="cs-CZ" b="0" i="1" smtClean="0">
                          <a:latin typeface="Cambria Math" panose="02040503050406030204" pitchFamily="18" charset="0"/>
                        </a:rPr>
                        <m:t>𝐶</m:t>
                      </m:r>
                    </m:oMath>
                  </m:oMathPara>
                </a14:m>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𝑇</m:t>
                      </m:r>
                      <m:r>
                        <a:rPr lang="cs-CZ" b="0" i="1" smtClean="0">
                          <a:latin typeface="Cambria Math" panose="02040503050406030204" pitchFamily="18" charset="0"/>
                        </a:rPr>
                        <m:t>=</m:t>
                      </m:r>
                      <m:d>
                        <m:dPr>
                          <m:ctrlPr>
                            <a:rPr lang="cs-CZ" b="0" i="1" smtClean="0">
                              <a:latin typeface="Cambria Math" panose="02040503050406030204" pitchFamily="18" charset="0"/>
                            </a:rPr>
                          </m:ctrlPr>
                        </m:dPr>
                        <m:e>
                          <m:d>
                            <m:dPr>
                              <m:begChr m:val="["/>
                              <m:endChr m:val="]"/>
                              <m:ctrlPr>
                                <a:rPr lang="cs-CZ" b="0" i="1" smtClean="0">
                                  <a:latin typeface="Cambria Math" panose="02040503050406030204" pitchFamily="18" charset="0"/>
                                </a:rPr>
                              </m:ctrlPr>
                            </m:dPr>
                            <m:e>
                              <m:r>
                                <a:rPr lang="cs-CZ" b="0" i="1" smtClean="0">
                                  <a:latin typeface="Cambria Math" panose="02040503050406030204" pitchFamily="18" charset="0"/>
                                </a:rPr>
                                <m:t>𝑡</m:t>
                              </m:r>
                            </m:e>
                          </m:d>
                          <m:r>
                            <a:rPr lang="cs-CZ" b="0" i="1" smtClean="0">
                              <a:latin typeface="Cambria Math" panose="02040503050406030204" pitchFamily="18" charset="0"/>
                            </a:rPr>
                            <m:t>+273,15</m:t>
                          </m:r>
                        </m:e>
                      </m:d>
                      <m:r>
                        <a:rPr lang="cs-CZ" b="0" i="1" smtClean="0">
                          <a:latin typeface="Cambria Math" panose="02040503050406030204" pitchFamily="18" charset="0"/>
                        </a:rPr>
                        <m:t> </m:t>
                      </m:r>
                      <m:r>
                        <a:rPr lang="cs-CZ" b="0" i="1" smtClean="0">
                          <a:latin typeface="Cambria Math" panose="02040503050406030204" pitchFamily="18" charset="0"/>
                        </a:rPr>
                        <m:t>𝐾</m:t>
                      </m:r>
                    </m:oMath>
                  </m:oMathPara>
                </a14:m>
                <a:endParaRPr lang="cs-CZ" dirty="0"/>
              </a:p>
              <a:p>
                <a:endParaRPr lang="cs-CZ" sz="800" dirty="0"/>
              </a:p>
              <a:p>
                <a:r>
                  <a:rPr lang="cs-CZ" dirty="0"/>
                  <a:t>Kde </a:t>
                </a:r>
                <a14:m>
                  <m:oMath xmlns:m="http://schemas.openxmlformats.org/officeDocument/2006/math">
                    <m:d>
                      <m:dPr>
                        <m:begChr m:val="["/>
                        <m:endChr m:val="]"/>
                        <m:ctrlPr>
                          <a:rPr lang="cs-CZ" i="1" smtClean="0">
                            <a:latin typeface="Cambria Math" panose="02040503050406030204" pitchFamily="18" charset="0"/>
                          </a:rPr>
                        </m:ctrlPr>
                      </m:dPr>
                      <m:e>
                        <m:r>
                          <a:rPr lang="cs-CZ" b="0" i="1" smtClean="0">
                            <a:latin typeface="Cambria Math" panose="02040503050406030204" pitchFamily="18" charset="0"/>
                          </a:rPr>
                          <m:t>𝑇</m:t>
                        </m:r>
                      </m:e>
                    </m:d>
                  </m:oMath>
                </a14:m>
                <a:r>
                  <a:rPr lang="cs-CZ" dirty="0"/>
                  <a:t> a </a:t>
                </a:r>
                <a14:m>
                  <m:oMath xmlns:m="http://schemas.openxmlformats.org/officeDocument/2006/math">
                    <m:d>
                      <m:dPr>
                        <m:begChr m:val="["/>
                        <m:endChr m:val="]"/>
                        <m:ctrlPr>
                          <a:rPr lang="cs-CZ" i="1" smtClean="0">
                            <a:latin typeface="Cambria Math" panose="02040503050406030204" pitchFamily="18" charset="0"/>
                          </a:rPr>
                        </m:ctrlPr>
                      </m:dPr>
                      <m:e>
                        <m:r>
                          <a:rPr lang="cs-CZ" b="0" i="1" smtClean="0">
                            <a:latin typeface="Cambria Math" panose="02040503050406030204" pitchFamily="18" charset="0"/>
                          </a:rPr>
                          <m:t>𝑡</m:t>
                        </m:r>
                      </m:e>
                    </m:d>
                  </m:oMath>
                </a14:m>
                <a:r>
                  <a:rPr lang="cs-CZ" dirty="0"/>
                  <a:t> jsou číselné hodnoty teplot.</a:t>
                </a:r>
              </a:p>
            </p:txBody>
          </p:sp>
        </mc:Choice>
        <mc:Fallback xmlns="">
          <p:sp>
            <p:nvSpPr>
              <p:cNvPr id="5" name="TextovéPole 4">
                <a:extLst>
                  <a:ext uri="{FF2B5EF4-FFF2-40B4-BE49-F238E27FC236}">
                    <a16:creationId xmlns:a16="http://schemas.microsoft.com/office/drawing/2014/main" id="{34F7CAC3-773F-CF5D-F8E0-B60A6D30C2FB}"/>
                  </a:ext>
                </a:extLst>
              </p:cNvPr>
              <p:cNvSpPr txBox="1">
                <a:spLocks noRot="1" noChangeAspect="1" noMove="1" noResize="1" noEditPoints="1" noAdjustHandles="1" noChangeArrowheads="1" noChangeShapeType="1" noTextEdit="1"/>
              </p:cNvSpPr>
              <p:nvPr/>
            </p:nvSpPr>
            <p:spPr>
              <a:xfrm>
                <a:off x="577515" y="3917121"/>
                <a:ext cx="5325979" cy="2523768"/>
              </a:xfrm>
              <a:prstGeom prst="rect">
                <a:avLst/>
              </a:prstGeom>
              <a:blipFill>
                <a:blip r:embed="rId4"/>
                <a:stretch>
                  <a:fillRect l="-1031" b="-2899"/>
                </a:stretch>
              </a:blipFill>
            </p:spPr>
            <p:txBody>
              <a:bodyPr/>
              <a:lstStyle/>
              <a:p>
                <a:r>
                  <a:rPr lang="cs-CZ">
                    <a:noFill/>
                  </a:rPr>
                  <a:t> </a:t>
                </a:r>
              </a:p>
            </p:txBody>
          </p:sp>
        </mc:Fallback>
      </mc:AlternateContent>
      <p:pic>
        <p:nvPicPr>
          <p:cNvPr id="7" name="Obrázek 6">
            <a:extLst>
              <a:ext uri="{FF2B5EF4-FFF2-40B4-BE49-F238E27FC236}">
                <a16:creationId xmlns:a16="http://schemas.microsoft.com/office/drawing/2014/main" id="{2A75278B-7A1E-9486-4520-220A82EF28AF}"/>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5903494" y="3917121"/>
            <a:ext cx="2271964" cy="2682600"/>
          </a:xfrm>
          <a:prstGeom prst="rect">
            <a:avLst/>
          </a:prstGeom>
        </p:spPr>
      </p:pic>
      <p:sp>
        <p:nvSpPr>
          <p:cNvPr id="8" name="TextovéPole 7">
            <a:extLst>
              <a:ext uri="{FF2B5EF4-FFF2-40B4-BE49-F238E27FC236}">
                <a16:creationId xmlns:a16="http://schemas.microsoft.com/office/drawing/2014/main" id="{06257B5D-D774-F40A-7719-7F4391EC27A7}"/>
              </a:ext>
            </a:extLst>
          </p:cNvPr>
          <p:cNvSpPr txBox="1"/>
          <p:nvPr/>
        </p:nvSpPr>
        <p:spPr>
          <a:xfrm>
            <a:off x="10483766" y="6086596"/>
            <a:ext cx="1462072" cy="378372"/>
          </a:xfrm>
          <a:prstGeom prst="rect">
            <a:avLst/>
          </a:prstGeom>
          <a:noFill/>
        </p:spPr>
        <p:txBody>
          <a:bodyPr wrap="square" rtlCol="0">
            <a:spAutoFit/>
          </a:bodyPr>
          <a:lstStyle/>
          <a:p>
            <a:r>
              <a:rPr lang="cs-CZ" dirty="0">
                <a:hlinkClick r:id="rId7"/>
              </a:rPr>
              <a:t>Stupnice</a:t>
            </a:r>
            <a:endParaRPr lang="cs-CZ" dirty="0"/>
          </a:p>
        </p:txBody>
      </p:sp>
      <p:sp>
        <p:nvSpPr>
          <p:cNvPr id="9" name="TextovéPole 8">
            <a:extLst>
              <a:ext uri="{FF2B5EF4-FFF2-40B4-BE49-F238E27FC236}">
                <a16:creationId xmlns:a16="http://schemas.microsoft.com/office/drawing/2014/main" id="{8E615A70-A0EB-E7E5-E4EE-8BF5E57A720C}"/>
              </a:ext>
            </a:extLst>
          </p:cNvPr>
          <p:cNvSpPr txBox="1"/>
          <p:nvPr/>
        </p:nvSpPr>
        <p:spPr>
          <a:xfrm>
            <a:off x="10092654" y="5717264"/>
            <a:ext cx="1853184" cy="369332"/>
          </a:xfrm>
          <a:prstGeom prst="rect">
            <a:avLst/>
          </a:prstGeom>
          <a:noFill/>
        </p:spPr>
        <p:txBody>
          <a:bodyPr wrap="square" rtlCol="0">
            <a:spAutoFit/>
          </a:bodyPr>
          <a:lstStyle/>
          <a:p>
            <a:r>
              <a:rPr lang="cs-CZ" dirty="0">
                <a:hlinkClick r:id="rId8"/>
              </a:rPr>
              <a:t>Teplotní stupnice</a:t>
            </a:r>
            <a:endParaRPr lang="cs-CZ" dirty="0"/>
          </a:p>
        </p:txBody>
      </p:sp>
      <p:pic>
        <p:nvPicPr>
          <p:cNvPr id="10" name="Picture 2" descr="undefined">
            <a:extLst>
              <a:ext uri="{FF2B5EF4-FFF2-40B4-BE49-F238E27FC236}">
                <a16:creationId xmlns:a16="http://schemas.microsoft.com/office/drawing/2014/main" id="{D40F4891-FCE2-1532-2BCF-F24205E59909}"/>
              </a:ext>
            </a:extLst>
          </p:cNvPr>
          <p:cNvPicPr>
            <a:picLocks noChangeAspect="1" noChangeArrowheads="1"/>
          </p:cNvPicPr>
          <p:nvPr/>
        </p:nvPicPr>
        <p:blipFill rotWithShape="1">
          <a:blip r:embed="rId9" cstate="hqprint">
            <a:extLst>
              <a:ext uri="{BEBA8EAE-BF5A-486C-A8C5-ECC9F3942E4B}">
                <a14:imgProps xmlns:a14="http://schemas.microsoft.com/office/drawing/2010/main">
                  <a14:imgLayer r:embed="rId10">
                    <a14:imgEffect>
                      <a14:brightnessContrast bright="40000" contrast="20000"/>
                    </a14:imgEffect>
                  </a14:imgLayer>
                </a14:imgProps>
              </a:ext>
              <a:ext uri="{28A0092B-C50C-407E-A947-70E740481C1C}">
                <a14:useLocalDpi xmlns:a14="http://schemas.microsoft.com/office/drawing/2010/main" val="0"/>
              </a:ext>
            </a:extLst>
          </a:blip>
          <a:srcRect l="24270" t="9434" r="34152" b="8947"/>
          <a:stretch/>
        </p:blipFill>
        <p:spPr bwMode="auto">
          <a:xfrm>
            <a:off x="8567125" y="3816207"/>
            <a:ext cx="844456" cy="2884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1375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268224" y="261438"/>
            <a:ext cx="5219574" cy="461665"/>
          </a:xfrm>
          <a:prstGeom prst="rect">
            <a:avLst/>
          </a:prstGeom>
          <a:noFill/>
        </p:spPr>
        <p:txBody>
          <a:bodyPr wrap="square" rtlCol="0">
            <a:spAutoFit/>
          </a:bodyPr>
          <a:lstStyle/>
          <a:p>
            <a:r>
              <a:rPr lang="cs-CZ" sz="2400" b="1" dirty="0"/>
              <a:t>Fahrenheitova teplotní stupnice</a:t>
            </a:r>
          </a:p>
        </p:txBody>
      </p:sp>
      <mc:AlternateContent xmlns:mc="http://schemas.openxmlformats.org/markup-compatibility/2006" xmlns:a14="http://schemas.microsoft.com/office/drawing/2010/main">
        <mc:Choice Requires="a14">
          <p:sp>
            <p:nvSpPr>
              <p:cNvPr id="5" name="Obdélník 4"/>
              <p:cNvSpPr/>
              <p:nvPr/>
            </p:nvSpPr>
            <p:spPr>
              <a:xfrm>
                <a:off x="268224" y="723103"/>
                <a:ext cx="5727059" cy="4618508"/>
              </a:xfrm>
              <a:prstGeom prst="rect">
                <a:avLst/>
              </a:prstGeom>
            </p:spPr>
            <p:txBody>
              <a:bodyPr wrap="square">
                <a:spAutoFit/>
              </a:bodyPr>
              <a:lstStyle/>
              <a:p>
                <a:r>
                  <a:rPr lang="cs-CZ" b="1" dirty="0">
                    <a:solidFill>
                      <a:srgbClr val="212529"/>
                    </a:solidFill>
                    <a:latin typeface="-apple-system"/>
                  </a:rPr>
                  <a:t>Fahrenheitova teplotní stupnice</a:t>
                </a:r>
                <a:r>
                  <a:rPr lang="cs-CZ" dirty="0">
                    <a:solidFill>
                      <a:srgbClr val="212529"/>
                    </a:solidFill>
                    <a:latin typeface="-apple-system"/>
                  </a:rPr>
                  <a:t> je stupnice zavedená v roce 1714 Danielem Gabrielem Fahrenheitem, a </a:t>
                </a:r>
              </a:p>
              <a:p>
                <a:r>
                  <a:rPr lang="cs-CZ" dirty="0">
                    <a:solidFill>
                      <a:srgbClr val="212529"/>
                    </a:solidFill>
                    <a:latin typeface="-apple-system"/>
                  </a:rPr>
                  <a:t>v některých anglosaských zemích se stále používá. </a:t>
                </a:r>
              </a:p>
              <a:p>
                <a:r>
                  <a:rPr lang="cs-CZ" dirty="0"/>
                  <a:t>Fahrenheitova stupnice používaná v USA užívá menší stupeň než Celsiova a jinou hodnotu nuly. Oba tyto rozdíly snadno zjistíte na pokojovém teploměru, který má obě stupnice. Převodní vztah mezi číselnými hodnotami těchto stupnic je </a:t>
                </a:r>
              </a:p>
              <a:p>
                <a:pPr algn="ctr"/>
                <a14:m>
                  <m:oMathPara xmlns:m="http://schemas.openxmlformats.org/officeDocument/2006/math">
                    <m:oMathParaPr>
                      <m:jc m:val="centerGroup"/>
                    </m:oMathParaPr>
                    <m:oMath xmlns:m="http://schemas.openxmlformats.org/officeDocument/2006/math">
                      <m:sSub>
                        <m:sSubPr>
                          <m:ctrlPr>
                            <a:rPr lang="cs-CZ" sz="3200" i="1">
                              <a:latin typeface="Cambria Math" panose="02040503050406030204" pitchFamily="18" charset="0"/>
                            </a:rPr>
                          </m:ctrlPr>
                        </m:sSubPr>
                        <m:e>
                          <m:r>
                            <a:rPr lang="cs-CZ" sz="3200" i="1">
                              <a:latin typeface="Cambria Math" panose="02040503050406030204" pitchFamily="18" charset="0"/>
                            </a:rPr>
                            <m:t>𝑡</m:t>
                          </m:r>
                        </m:e>
                        <m:sub>
                          <m:r>
                            <a:rPr lang="cs-CZ" sz="3200" i="1">
                              <a:latin typeface="Cambria Math" panose="02040503050406030204" pitchFamily="18" charset="0"/>
                            </a:rPr>
                            <m:t>𝐹</m:t>
                          </m:r>
                        </m:sub>
                      </m:sSub>
                      <m:r>
                        <a:rPr lang="cs-CZ" sz="3200" i="1">
                          <a:latin typeface="Cambria Math" panose="02040503050406030204" pitchFamily="18" charset="0"/>
                        </a:rPr>
                        <m:t>=</m:t>
                      </m:r>
                      <m:f>
                        <m:fPr>
                          <m:ctrlPr>
                            <a:rPr lang="cs-CZ" sz="3200" i="1">
                              <a:latin typeface="Cambria Math" panose="02040503050406030204" pitchFamily="18" charset="0"/>
                            </a:rPr>
                          </m:ctrlPr>
                        </m:fPr>
                        <m:num>
                          <m:r>
                            <a:rPr lang="cs-CZ" sz="3200" i="1">
                              <a:latin typeface="Cambria Math" panose="02040503050406030204" pitchFamily="18" charset="0"/>
                            </a:rPr>
                            <m:t>9</m:t>
                          </m:r>
                        </m:num>
                        <m:den>
                          <m:r>
                            <a:rPr lang="cs-CZ" sz="3200" i="1">
                              <a:latin typeface="Cambria Math" panose="02040503050406030204" pitchFamily="18" charset="0"/>
                            </a:rPr>
                            <m:t>5</m:t>
                          </m:r>
                        </m:den>
                      </m:f>
                      <m:sSub>
                        <m:sSubPr>
                          <m:ctrlPr>
                            <a:rPr lang="cs-CZ" sz="3200" i="1">
                              <a:latin typeface="Cambria Math" panose="02040503050406030204" pitchFamily="18" charset="0"/>
                            </a:rPr>
                          </m:ctrlPr>
                        </m:sSubPr>
                        <m:e>
                          <m:r>
                            <a:rPr lang="cs-CZ" sz="3200" i="1">
                              <a:latin typeface="Cambria Math" panose="02040503050406030204" pitchFamily="18" charset="0"/>
                            </a:rPr>
                            <m:t>𝑡</m:t>
                          </m:r>
                        </m:e>
                        <m:sub>
                          <m:r>
                            <a:rPr lang="cs-CZ" sz="3200" i="1">
                              <a:latin typeface="Cambria Math" panose="02040503050406030204" pitchFamily="18" charset="0"/>
                            </a:rPr>
                            <m:t>𝐶</m:t>
                          </m:r>
                        </m:sub>
                      </m:sSub>
                      <m:r>
                        <a:rPr lang="cs-CZ" sz="3200" i="1">
                          <a:latin typeface="Cambria Math" panose="02040503050406030204" pitchFamily="18" charset="0"/>
                        </a:rPr>
                        <m:t>+32 </m:t>
                      </m:r>
                    </m:oMath>
                  </m:oMathPara>
                </a14:m>
                <a:endParaRPr lang="cs-CZ" dirty="0"/>
              </a:p>
              <a:p>
                <a:r>
                  <a:rPr lang="cs-CZ" dirty="0"/>
                  <a:t>kde </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𝑡</m:t>
                        </m:r>
                      </m:e>
                      <m:sub>
                        <m:r>
                          <a:rPr lang="cs-CZ" b="0" i="1" dirty="0" smtClean="0">
                            <a:latin typeface="Cambria Math" panose="02040503050406030204" pitchFamily="18" charset="0"/>
                          </a:rPr>
                          <m:t>𝐹</m:t>
                        </m:r>
                      </m:sub>
                    </m:sSub>
                  </m:oMath>
                </a14:m>
                <a:r>
                  <a:rPr lang="cs-CZ" dirty="0"/>
                  <a:t> 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𝑡</m:t>
                        </m:r>
                      </m:e>
                      <m:sub>
                        <m:r>
                          <a:rPr lang="cs-CZ" b="0" i="1" smtClean="0">
                            <a:latin typeface="Cambria Math" panose="02040503050406030204" pitchFamily="18" charset="0"/>
                          </a:rPr>
                          <m:t>𝐶</m:t>
                        </m:r>
                      </m:sub>
                    </m:sSub>
                  </m:oMath>
                </a14:m>
                <a:r>
                  <a:rPr lang="cs-CZ" dirty="0"/>
                  <a:t> je Fahrenheitova a Celsiova teplota. Převod mezi oběma stupnicemi snadno provedeme, známe-li několik odpovídajících si hodnot, například bod varu vody a bod mrazu -  tj. mrznutí vody. Je dobré si pamatovat, že přírůstek 9 Fahrenheitových stupňů je 5 Celsiových stupňů. </a:t>
                </a:r>
                <a:endParaRPr lang="cs-CZ" b="0" i="0" dirty="0">
                  <a:solidFill>
                    <a:srgbClr val="212529"/>
                  </a:solidFill>
                  <a:effectLst/>
                  <a:latin typeface="-apple-system"/>
                </a:endParaRPr>
              </a:p>
            </p:txBody>
          </p:sp>
        </mc:Choice>
        <mc:Fallback xmlns="">
          <p:sp>
            <p:nvSpPr>
              <p:cNvPr id="5" name="Obdélník 4"/>
              <p:cNvSpPr>
                <a:spLocks noRot="1" noChangeAspect="1" noMove="1" noResize="1" noEditPoints="1" noAdjustHandles="1" noChangeArrowheads="1" noChangeShapeType="1" noTextEdit="1"/>
              </p:cNvSpPr>
              <p:nvPr/>
            </p:nvSpPr>
            <p:spPr>
              <a:xfrm>
                <a:off x="268224" y="723103"/>
                <a:ext cx="5727059" cy="4618508"/>
              </a:xfrm>
              <a:prstGeom prst="rect">
                <a:avLst/>
              </a:prstGeom>
              <a:blipFill>
                <a:blip r:embed="rId2"/>
                <a:stretch>
                  <a:fillRect l="-852" t="-793" r="-852" b="-118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F0CA7398-6419-D618-3306-94C50E485308}"/>
                  </a:ext>
                </a:extLst>
              </p:cNvPr>
              <p:cNvSpPr txBox="1"/>
              <p:nvPr/>
            </p:nvSpPr>
            <p:spPr>
              <a:xfrm>
                <a:off x="6749825" y="4419599"/>
                <a:ext cx="4323426" cy="2154436"/>
              </a:xfrm>
              <a:prstGeom prst="rect">
                <a:avLst/>
              </a:prstGeom>
              <a:noFill/>
            </p:spPr>
            <p:txBody>
              <a:bodyPr wrap="square">
                <a:spAutoFit/>
              </a:bodyPr>
              <a:lstStyle/>
              <a:p>
                <a:r>
                  <a:rPr lang="cs-CZ" dirty="0"/>
                  <a:t>Některé význačné teploty ve </a:t>
                </a:r>
                <a:r>
                  <a:rPr lang="cs-CZ" baseline="30000" dirty="0"/>
                  <a:t>◦</a:t>
                </a:r>
                <a:r>
                  <a:rPr lang="cs-CZ" dirty="0"/>
                  <a:t>C a </a:t>
                </a:r>
                <a:r>
                  <a:rPr lang="cs-CZ" baseline="30000" dirty="0"/>
                  <a:t>◦</a:t>
                </a:r>
                <a:r>
                  <a:rPr lang="cs-CZ" dirty="0"/>
                  <a:t>F  </a:t>
                </a:r>
              </a:p>
              <a:p>
                <a:endParaRPr lang="cs-CZ" sz="800" dirty="0"/>
              </a:p>
              <a:p>
                <a:r>
                  <a:rPr lang="cs-CZ" dirty="0"/>
                  <a:t>Teplota varu (vody)       100 </a:t>
                </a:r>
                <a:r>
                  <a:rPr lang="cs-CZ" baseline="30000" dirty="0"/>
                  <a:t>0</a:t>
                </a:r>
                <a:r>
                  <a:rPr lang="cs-CZ" dirty="0"/>
                  <a:t>C    =    212 </a:t>
                </a:r>
                <a:r>
                  <a:rPr lang="cs-CZ" baseline="30000" dirty="0"/>
                  <a:t>0</a:t>
                </a:r>
                <a:r>
                  <a:rPr lang="cs-CZ" dirty="0"/>
                  <a:t>F</a:t>
                </a:r>
              </a:p>
              <a:p>
                <a:r>
                  <a:rPr lang="cs-CZ" dirty="0"/>
                  <a:t> Tělesná teplota               37 </a:t>
                </a:r>
                <a:r>
                  <a:rPr lang="cs-CZ" baseline="30000" dirty="0"/>
                  <a:t>0</a:t>
                </a:r>
                <a:r>
                  <a:rPr lang="cs-CZ" dirty="0"/>
                  <a:t>C     =     98,6 </a:t>
                </a:r>
                <a:r>
                  <a:rPr lang="cs-CZ" baseline="30000" dirty="0"/>
                  <a:t>0</a:t>
                </a:r>
                <a:r>
                  <a:rPr lang="cs-CZ" dirty="0"/>
                  <a:t>F</a:t>
                </a:r>
              </a:p>
              <a:p>
                <a:r>
                  <a:rPr lang="cs-CZ" dirty="0"/>
                  <a:t>Příjemně v pokoji            20 </a:t>
                </a:r>
                <a:r>
                  <a:rPr lang="cs-CZ" baseline="30000" dirty="0"/>
                  <a:t>0</a:t>
                </a:r>
                <a:r>
                  <a:rPr lang="cs-CZ" dirty="0"/>
                  <a:t>C     =     68 </a:t>
                </a:r>
                <a:r>
                  <a:rPr lang="cs-CZ" baseline="30000" dirty="0"/>
                  <a:t>0</a:t>
                </a:r>
                <a:r>
                  <a:rPr lang="cs-CZ" dirty="0"/>
                  <a:t>F </a:t>
                </a:r>
              </a:p>
              <a:p>
                <a:r>
                  <a:rPr lang="cs-CZ" dirty="0"/>
                  <a:t>Teplota tuhnutí (vody)      0 </a:t>
                </a:r>
                <a:r>
                  <a:rPr lang="cs-CZ" baseline="30000" dirty="0"/>
                  <a:t>0</a:t>
                </a:r>
                <a:r>
                  <a:rPr lang="cs-CZ" dirty="0"/>
                  <a:t>C     =     32 </a:t>
                </a:r>
                <a:r>
                  <a:rPr lang="cs-CZ" baseline="30000" dirty="0"/>
                  <a:t>0</a:t>
                </a:r>
                <a:r>
                  <a:rPr lang="cs-CZ" dirty="0"/>
                  <a:t>F</a:t>
                </a:r>
              </a:p>
              <a:p>
                <a:r>
                  <a:rPr lang="cs-CZ" dirty="0"/>
                  <a:t>0</a:t>
                </a:r>
                <a:r>
                  <a:rPr lang="cs-CZ" baseline="30000" dirty="0"/>
                  <a:t>0</a:t>
                </a:r>
                <a:r>
                  <a:rPr lang="cs-CZ" dirty="0"/>
                  <a:t> F                             </a:t>
                </a:r>
                <a14:m>
                  <m:oMath xmlns:m="http://schemas.openxmlformats.org/officeDocument/2006/math">
                    <m:r>
                      <a:rPr lang="cs-CZ" i="1" smtClean="0">
                        <a:latin typeface="Cambria Math" panose="02040503050406030204" pitchFamily="18" charset="0"/>
                        <a:ea typeface="Cambria Math" panose="02040503050406030204" pitchFamily="18" charset="0"/>
                      </a:rPr>
                      <m:t>≈</m:t>
                    </m:r>
                  </m:oMath>
                </a14:m>
                <a:r>
                  <a:rPr lang="cs-CZ" dirty="0"/>
                  <a:t>  −18 </a:t>
                </a:r>
                <a:r>
                  <a:rPr lang="cs-CZ" baseline="30000" dirty="0"/>
                  <a:t>0</a:t>
                </a:r>
                <a:r>
                  <a:rPr lang="cs-CZ" dirty="0"/>
                  <a:t>C     =       0</a:t>
                </a:r>
                <a:r>
                  <a:rPr lang="cs-CZ" baseline="30000" dirty="0"/>
                  <a:t>0</a:t>
                </a:r>
                <a:r>
                  <a:rPr lang="cs-CZ" dirty="0"/>
                  <a:t> F </a:t>
                </a:r>
              </a:p>
              <a:p>
                <a:r>
                  <a:rPr lang="cs-CZ" dirty="0"/>
                  <a:t>Shoda stupnic                −40 </a:t>
                </a:r>
                <a:r>
                  <a:rPr lang="cs-CZ" baseline="30000" dirty="0"/>
                  <a:t>0</a:t>
                </a:r>
                <a:r>
                  <a:rPr lang="cs-CZ" dirty="0"/>
                  <a:t>C     =   −40 </a:t>
                </a:r>
                <a:r>
                  <a:rPr lang="cs-CZ" baseline="30000" dirty="0"/>
                  <a:t>0</a:t>
                </a:r>
                <a:r>
                  <a:rPr lang="cs-CZ" dirty="0"/>
                  <a:t>F </a:t>
                </a:r>
              </a:p>
            </p:txBody>
          </p:sp>
        </mc:Choice>
        <mc:Fallback xmlns="">
          <p:sp>
            <p:nvSpPr>
              <p:cNvPr id="3" name="TextovéPole 2">
                <a:extLst>
                  <a:ext uri="{FF2B5EF4-FFF2-40B4-BE49-F238E27FC236}">
                    <a16:creationId xmlns:a16="http://schemas.microsoft.com/office/drawing/2014/main" id="{F0CA7398-6419-D618-3306-94C50E485308}"/>
                  </a:ext>
                </a:extLst>
              </p:cNvPr>
              <p:cNvSpPr txBox="1">
                <a:spLocks noRot="1" noChangeAspect="1" noMove="1" noResize="1" noEditPoints="1" noAdjustHandles="1" noChangeArrowheads="1" noChangeShapeType="1" noTextEdit="1"/>
              </p:cNvSpPr>
              <p:nvPr/>
            </p:nvSpPr>
            <p:spPr>
              <a:xfrm>
                <a:off x="6749825" y="4419599"/>
                <a:ext cx="4323426" cy="2154436"/>
              </a:xfrm>
              <a:prstGeom prst="rect">
                <a:avLst/>
              </a:prstGeom>
              <a:blipFill>
                <a:blip r:embed="rId3"/>
                <a:stretch>
                  <a:fillRect l="-1128" t="-1416" b="-3683"/>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A0450C5A-5D55-CBF5-95F7-0603396C75B9}"/>
              </a:ext>
            </a:extLst>
          </p:cNvPr>
          <p:cNvSpPr txBox="1"/>
          <p:nvPr/>
        </p:nvSpPr>
        <p:spPr>
          <a:xfrm>
            <a:off x="7516126" y="4050267"/>
            <a:ext cx="2790825" cy="369332"/>
          </a:xfrm>
          <a:prstGeom prst="rect">
            <a:avLst/>
          </a:prstGeom>
          <a:noFill/>
        </p:spPr>
        <p:txBody>
          <a:bodyPr wrap="square">
            <a:spAutoFit/>
          </a:bodyPr>
          <a:lstStyle/>
          <a:p>
            <a:r>
              <a:rPr lang="cs-CZ" b="0" i="0" dirty="0">
                <a:solidFill>
                  <a:srgbClr val="00072D"/>
                </a:solidFill>
                <a:effectLst/>
                <a:latin typeface="Source Sans Pro" panose="020B0503030403020204" pitchFamily="34" charset="0"/>
              </a:rPr>
              <a:t>Daniel Gabriel Fahrenheit</a:t>
            </a:r>
            <a:endParaRPr lang="cs-CZ" dirty="0"/>
          </a:p>
        </p:txBody>
      </p:sp>
      <p:pic>
        <p:nvPicPr>
          <p:cNvPr id="2050" name="Picture 2" descr="Daniel Gabriel Fahrenheit (1686-1736), físico alemán e inventor ...">
            <a:extLst>
              <a:ext uri="{FF2B5EF4-FFF2-40B4-BE49-F238E27FC236}">
                <a16:creationId xmlns:a16="http://schemas.microsoft.com/office/drawing/2014/main" id="{3E19592C-9A70-56AC-B211-867C28D979BF}"/>
              </a:ext>
            </a:extLst>
          </p:cNvPr>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6313053" y="444125"/>
            <a:ext cx="5196973" cy="3464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409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a:extLst>
              <a:ext uri="{FF2B5EF4-FFF2-40B4-BE49-F238E27FC236}">
                <a16:creationId xmlns:a16="http://schemas.microsoft.com/office/drawing/2014/main" id="{7847B517-48B7-8050-B3B5-26E8F578DEFD}"/>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rcRect l="6468" r="2389" b="10277"/>
          <a:stretch>
            <a:fillRect/>
          </a:stretch>
        </p:blipFill>
        <p:spPr>
          <a:xfrm>
            <a:off x="2824038" y="159020"/>
            <a:ext cx="6543924" cy="5345571"/>
          </a:xfrm>
          <a:prstGeom prst="rect">
            <a:avLst/>
          </a:prstGeom>
        </p:spPr>
      </p:pic>
      <p:sp>
        <p:nvSpPr>
          <p:cNvPr id="6" name="TextovéPole 5">
            <a:extLst>
              <a:ext uri="{FF2B5EF4-FFF2-40B4-BE49-F238E27FC236}">
                <a16:creationId xmlns:a16="http://schemas.microsoft.com/office/drawing/2014/main" id="{A0310529-580F-D47D-A8D3-F3C6FB436AEB}"/>
              </a:ext>
            </a:extLst>
          </p:cNvPr>
          <p:cNvSpPr txBox="1"/>
          <p:nvPr/>
        </p:nvSpPr>
        <p:spPr>
          <a:xfrm>
            <a:off x="2617967" y="5597718"/>
            <a:ext cx="6956066" cy="369332"/>
          </a:xfrm>
          <a:prstGeom prst="rect">
            <a:avLst/>
          </a:prstGeom>
          <a:noFill/>
        </p:spPr>
        <p:txBody>
          <a:bodyPr wrap="square" rtlCol="0">
            <a:spAutoFit/>
          </a:bodyPr>
          <a:lstStyle/>
          <a:p>
            <a:r>
              <a:rPr lang="cs-CZ" dirty="0"/>
              <a:t>Srovnání stupnice Kelvinovy (termodynamické), Celsiovy a Fahrenheitovy</a:t>
            </a:r>
          </a:p>
        </p:txBody>
      </p:sp>
    </p:spTree>
    <p:extLst>
      <p:ext uri="{BB962C8B-B14F-4D97-AF65-F5344CB8AC3E}">
        <p14:creationId xmlns:p14="http://schemas.microsoft.com/office/powerpoint/2010/main" val="747831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0D8142E-1F6C-35E3-6267-838A94FF0956}"/>
              </a:ext>
            </a:extLst>
          </p:cNvPr>
          <p:cNvSpPr txBox="1"/>
          <p:nvPr/>
        </p:nvSpPr>
        <p:spPr>
          <a:xfrm>
            <a:off x="225778" y="270933"/>
            <a:ext cx="959555"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1E8F561B-8F4B-5B59-7AA3-3FFC02972939}"/>
                  </a:ext>
                </a:extLst>
              </p:cNvPr>
              <p:cNvSpPr txBox="1"/>
              <p:nvPr/>
            </p:nvSpPr>
            <p:spPr>
              <a:xfrm>
                <a:off x="316089" y="824089"/>
                <a:ext cx="11503378" cy="1754326"/>
              </a:xfrm>
              <a:prstGeom prst="rect">
                <a:avLst/>
              </a:prstGeom>
              <a:noFill/>
            </p:spPr>
            <p:txBody>
              <a:bodyPr wrap="square" rtlCol="0">
                <a:spAutoFit/>
              </a:bodyPr>
              <a:lstStyle/>
              <a:p>
                <a:r>
                  <a:rPr lang="cs-CZ" dirty="0"/>
                  <a:t>Teplota tzv. trojného bodu vody je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𝑡</m:t>
                        </m:r>
                      </m:sub>
                    </m:sSub>
                    <m:r>
                      <a:rPr lang="cs-CZ" b="0" i="1" smtClean="0">
                        <a:latin typeface="Cambria Math" panose="02040503050406030204" pitchFamily="18" charset="0"/>
                      </a:rPr>
                      <m:t>=273,16 </m:t>
                    </m:r>
                    <m:r>
                      <m:rPr>
                        <m:sty m:val="p"/>
                      </m:rPr>
                      <a:rPr lang="cs-CZ" b="0" i="0" smtClean="0">
                        <a:latin typeface="Cambria Math" panose="02040503050406030204" pitchFamily="18" charset="0"/>
                      </a:rPr>
                      <m:t>K</m:t>
                    </m:r>
                  </m:oMath>
                </a14:m>
                <a:r>
                  <a:rPr lang="cs-CZ" dirty="0"/>
                  <a:t>. Jaká mu odpovídá Celsiova teplota?</a:t>
                </a:r>
              </a:p>
              <a:p>
                <a:endParaRPr lang="cs-CZ" dirty="0"/>
              </a:p>
              <a:p>
                <a:r>
                  <a:rPr lang="cs-CZ" dirty="0"/>
                  <a:t>Řešení:</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𝑡</m:t>
                      </m:r>
                      <m:r>
                        <a:rPr lang="cs-CZ" b="0" i="1" smtClean="0">
                          <a:latin typeface="Cambria Math" panose="02040503050406030204" pitchFamily="18" charset="0"/>
                        </a:rPr>
                        <m:t>=</m:t>
                      </m:r>
                      <m:d>
                        <m:dPr>
                          <m:ctrlPr>
                            <a:rPr lang="cs-CZ" b="0" i="1" smtClean="0">
                              <a:latin typeface="Cambria Math" panose="02040503050406030204" pitchFamily="18" charset="0"/>
                            </a:rPr>
                          </m:ctrlPr>
                        </m:dPr>
                        <m:e>
                          <m:d>
                            <m:dPr>
                              <m:begChr m:val="{"/>
                              <m:endChr m:val="}"/>
                              <m:ctrlPr>
                                <a:rPr lang="cs-CZ" b="0" i="1" smtClean="0">
                                  <a:latin typeface="Cambria Math" panose="02040503050406030204" pitchFamily="18" charset="0"/>
                                </a:rPr>
                              </m:ctrlPr>
                            </m:dPr>
                            <m:e>
                              <m:sSub>
                                <m:sSubPr>
                                  <m:ctrlPr>
                                    <a:rPr lang="cs-CZ" b="0"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𝑡</m:t>
                                  </m:r>
                                </m:sub>
                              </m:sSub>
                            </m:e>
                          </m:d>
                          <m:r>
                            <a:rPr lang="cs-CZ" b="0" i="1" smtClean="0">
                              <a:latin typeface="Cambria Math" panose="02040503050406030204" pitchFamily="18" charset="0"/>
                            </a:rPr>
                            <m:t>−273,15</m:t>
                          </m:r>
                        </m:e>
                      </m:d>
                      <m:r>
                        <m:rPr>
                          <m:sty m:val="p"/>
                        </m:rPr>
                        <a:rPr lang="cs-CZ" b="0" i="0" baseline="30000" smtClean="0">
                          <a:latin typeface="Cambria Math" panose="02040503050406030204" pitchFamily="18" charset="0"/>
                        </a:rPr>
                        <m:t>o</m:t>
                      </m:r>
                      <m:r>
                        <m:rPr>
                          <m:sty m:val="p"/>
                        </m:rPr>
                        <a:rPr lang="cs-CZ" b="0" i="0" smtClean="0">
                          <a:latin typeface="Cambria Math" panose="02040503050406030204" pitchFamily="18" charset="0"/>
                        </a:rPr>
                        <m:t>C</m:t>
                      </m:r>
                      <m:r>
                        <a:rPr lang="cs-CZ" b="0" i="0" smtClean="0">
                          <a:latin typeface="Cambria Math" panose="02040503050406030204" pitchFamily="18" charset="0"/>
                        </a:rPr>
                        <m:t>=</m:t>
                      </m:r>
                      <m:d>
                        <m:dPr>
                          <m:ctrlPr>
                            <a:rPr lang="cs-CZ" b="0" i="1" smtClean="0">
                              <a:latin typeface="Cambria Math" panose="02040503050406030204" pitchFamily="18" charset="0"/>
                            </a:rPr>
                          </m:ctrlPr>
                        </m:dPr>
                        <m:e>
                          <m:r>
                            <a:rPr lang="cs-CZ" b="0" i="0" smtClean="0">
                              <a:latin typeface="Cambria Math" panose="02040503050406030204" pitchFamily="18" charset="0"/>
                            </a:rPr>
                            <m:t>273,16 −273,15</m:t>
                          </m:r>
                        </m:e>
                      </m:d>
                      <m:r>
                        <m:rPr>
                          <m:sty m:val="p"/>
                        </m:rPr>
                        <a:rPr lang="cs-CZ" baseline="30000">
                          <a:latin typeface="Cambria Math" panose="02040503050406030204" pitchFamily="18" charset="0"/>
                        </a:rPr>
                        <m:t>o</m:t>
                      </m:r>
                      <m:r>
                        <m:rPr>
                          <m:sty m:val="p"/>
                        </m:rPr>
                        <a:rPr lang="cs-CZ">
                          <a:latin typeface="Cambria Math" panose="02040503050406030204" pitchFamily="18" charset="0"/>
                        </a:rPr>
                        <m:t>C</m:t>
                      </m:r>
                      <m:r>
                        <a:rPr lang="cs-CZ" b="0" i="0" smtClean="0">
                          <a:latin typeface="Cambria Math" panose="02040503050406030204" pitchFamily="18" charset="0"/>
                        </a:rPr>
                        <m:t>=0,01</m:t>
                      </m:r>
                      <m:r>
                        <m:rPr>
                          <m:sty m:val="p"/>
                        </m:rPr>
                        <a:rPr lang="cs-CZ" baseline="30000">
                          <a:latin typeface="Cambria Math" panose="02040503050406030204" pitchFamily="18" charset="0"/>
                        </a:rPr>
                        <m:t>o</m:t>
                      </m:r>
                      <m:r>
                        <m:rPr>
                          <m:sty m:val="p"/>
                        </m:rPr>
                        <a:rPr lang="cs-CZ">
                          <a:latin typeface="Cambria Math" panose="02040503050406030204" pitchFamily="18" charset="0"/>
                        </a:rPr>
                        <m:t>C</m:t>
                      </m:r>
                    </m:oMath>
                  </m:oMathPara>
                </a14:m>
                <a:endParaRPr lang="cs-CZ" dirty="0"/>
              </a:p>
              <a:p>
                <a:endParaRPr lang="cs-CZ" dirty="0"/>
              </a:p>
              <a:p>
                <a:r>
                  <a:rPr lang="cs-CZ" b="1" dirty="0"/>
                  <a:t>Teplota trojného bodu vyjádřená ve stupních Celsia má hodnotu 0,01 </a:t>
                </a:r>
                <a14:m>
                  <m:oMath xmlns:m="http://schemas.openxmlformats.org/officeDocument/2006/math">
                    <m:r>
                      <a:rPr lang="cs-CZ" b="1" i="0" baseline="30000" smtClean="0">
                        <a:latin typeface="Cambria Math" panose="02040503050406030204" pitchFamily="18" charset="0"/>
                      </a:rPr>
                      <m:t>𝐨</m:t>
                    </m:r>
                    <m:r>
                      <a:rPr lang="cs-CZ" b="1" i="0" smtClean="0">
                        <a:latin typeface="Cambria Math" panose="02040503050406030204" pitchFamily="18" charset="0"/>
                      </a:rPr>
                      <m:t>𝐂</m:t>
                    </m:r>
                  </m:oMath>
                </a14:m>
                <a:r>
                  <a:rPr lang="cs-CZ" b="1" dirty="0"/>
                  <a:t>.</a:t>
                </a:r>
              </a:p>
            </p:txBody>
          </p:sp>
        </mc:Choice>
        <mc:Fallback xmlns="">
          <p:sp>
            <p:nvSpPr>
              <p:cNvPr id="3" name="TextovéPole 2">
                <a:extLst>
                  <a:ext uri="{FF2B5EF4-FFF2-40B4-BE49-F238E27FC236}">
                    <a16:creationId xmlns:a16="http://schemas.microsoft.com/office/drawing/2014/main" id="{1E8F561B-8F4B-5B59-7AA3-3FFC02972939}"/>
                  </a:ext>
                </a:extLst>
              </p:cNvPr>
              <p:cNvSpPr txBox="1">
                <a:spLocks noRot="1" noChangeAspect="1" noMove="1" noResize="1" noEditPoints="1" noAdjustHandles="1" noChangeArrowheads="1" noChangeShapeType="1" noTextEdit="1"/>
              </p:cNvSpPr>
              <p:nvPr/>
            </p:nvSpPr>
            <p:spPr>
              <a:xfrm>
                <a:off x="316089" y="824089"/>
                <a:ext cx="11503378" cy="1754326"/>
              </a:xfrm>
              <a:prstGeom prst="rect">
                <a:avLst/>
              </a:prstGeom>
              <a:blipFill>
                <a:blip r:embed="rId2"/>
                <a:stretch>
                  <a:fillRect l="-477" t="-1736" b="-4514"/>
                </a:stretch>
              </a:blipFill>
            </p:spPr>
            <p:txBody>
              <a:bodyPr/>
              <a:lstStyle/>
              <a:p>
                <a:r>
                  <a:rPr lang="cs-CZ">
                    <a:noFill/>
                  </a:rPr>
                  <a:t> </a:t>
                </a:r>
              </a:p>
            </p:txBody>
          </p:sp>
        </mc:Fallback>
      </mc:AlternateContent>
      <p:sp>
        <p:nvSpPr>
          <p:cNvPr id="4" name="TextovéPole 3">
            <a:extLst>
              <a:ext uri="{FF2B5EF4-FFF2-40B4-BE49-F238E27FC236}">
                <a16:creationId xmlns:a16="http://schemas.microsoft.com/office/drawing/2014/main" id="{7927502C-D728-3826-5D7B-3F7E446E62D2}"/>
              </a:ext>
            </a:extLst>
          </p:cNvPr>
          <p:cNvSpPr txBox="1"/>
          <p:nvPr/>
        </p:nvSpPr>
        <p:spPr>
          <a:xfrm>
            <a:off x="316089" y="3244334"/>
            <a:ext cx="959555"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F3B152D5-213E-F528-3F34-D61B45EA3D65}"/>
                  </a:ext>
                </a:extLst>
              </p:cNvPr>
              <p:cNvSpPr txBox="1"/>
              <p:nvPr/>
            </p:nvSpPr>
            <p:spPr>
              <a:xfrm>
                <a:off x="316089" y="4120655"/>
                <a:ext cx="11503378" cy="1754326"/>
              </a:xfrm>
              <a:prstGeom prst="rect">
                <a:avLst/>
              </a:prstGeom>
              <a:noFill/>
            </p:spPr>
            <p:txBody>
              <a:bodyPr wrap="square" rtlCol="0">
                <a:spAutoFit/>
              </a:bodyPr>
              <a:lstStyle/>
              <a:p>
                <a:r>
                  <a:rPr lang="cs-CZ" dirty="0"/>
                  <a:t>Vyjádřete termodynamickou teplotu odpovídající Celsiově teplotě 100 </a:t>
                </a:r>
                <a14:m>
                  <m:oMath xmlns:m="http://schemas.openxmlformats.org/officeDocument/2006/math">
                    <m:r>
                      <m:rPr>
                        <m:sty m:val="p"/>
                      </m:rPr>
                      <a:rPr lang="cs-CZ" b="0" i="0" baseline="30000" smtClean="0">
                        <a:latin typeface="Cambria Math" panose="02040503050406030204" pitchFamily="18" charset="0"/>
                      </a:rPr>
                      <m:t>o</m:t>
                    </m:r>
                    <m:r>
                      <m:rPr>
                        <m:sty m:val="p"/>
                      </m:rPr>
                      <a:rPr lang="cs-CZ" b="0" i="0" smtClean="0">
                        <a:latin typeface="Cambria Math" panose="02040503050406030204" pitchFamily="18" charset="0"/>
                      </a:rPr>
                      <m:t>C</m:t>
                    </m:r>
                  </m:oMath>
                </a14:m>
                <a:r>
                  <a:rPr lang="cs-CZ" dirty="0"/>
                  <a:t>.</a:t>
                </a:r>
              </a:p>
              <a:p>
                <a:endParaRPr lang="cs-CZ" dirty="0"/>
              </a:p>
              <a:p>
                <a:r>
                  <a:rPr lang="cs-CZ" dirty="0"/>
                  <a:t>Řešení:</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𝑇</m:t>
                      </m:r>
                      <m:r>
                        <a:rPr lang="cs-CZ" b="0" i="1" smtClean="0">
                          <a:latin typeface="Cambria Math" panose="02040503050406030204" pitchFamily="18" charset="0"/>
                        </a:rPr>
                        <m:t>=</m:t>
                      </m:r>
                      <m:d>
                        <m:dPr>
                          <m:ctrlPr>
                            <a:rPr lang="cs-CZ" b="0" i="1" smtClean="0">
                              <a:latin typeface="Cambria Math" panose="02040503050406030204" pitchFamily="18" charset="0"/>
                            </a:rPr>
                          </m:ctrlPr>
                        </m:dPr>
                        <m:e>
                          <m:d>
                            <m:dPr>
                              <m:begChr m:val="{"/>
                              <m:endChr m:val="}"/>
                              <m:ctrlPr>
                                <a:rPr lang="cs-CZ" b="0" i="1" smtClean="0">
                                  <a:latin typeface="Cambria Math" panose="02040503050406030204" pitchFamily="18" charset="0"/>
                                </a:rPr>
                              </m:ctrlPr>
                            </m:dPr>
                            <m:e>
                              <m:r>
                                <a:rPr lang="cs-CZ" b="0" i="1" smtClean="0">
                                  <a:latin typeface="Cambria Math" panose="02040503050406030204" pitchFamily="18" charset="0"/>
                                </a:rPr>
                                <m:t>𝑡</m:t>
                              </m:r>
                            </m:e>
                          </m:d>
                          <m:r>
                            <a:rPr lang="cs-CZ" b="0" i="1" smtClean="0">
                              <a:latin typeface="Cambria Math" panose="02040503050406030204" pitchFamily="18" charset="0"/>
                            </a:rPr>
                            <m:t>+273,15</m:t>
                          </m:r>
                        </m:e>
                      </m:d>
                      <m:r>
                        <m:rPr>
                          <m:sty m:val="p"/>
                        </m:rPr>
                        <a:rPr lang="cs-CZ" b="0" i="0" smtClean="0">
                          <a:latin typeface="Cambria Math" panose="02040503050406030204" pitchFamily="18" charset="0"/>
                        </a:rPr>
                        <m:t>K</m:t>
                      </m:r>
                      <m:r>
                        <a:rPr lang="cs-CZ" b="0" i="0" smtClean="0">
                          <a:latin typeface="Cambria Math" panose="02040503050406030204" pitchFamily="18" charset="0"/>
                        </a:rPr>
                        <m:t>=</m:t>
                      </m:r>
                      <m:d>
                        <m:dPr>
                          <m:ctrlPr>
                            <a:rPr lang="cs-CZ" b="0" i="1" smtClean="0">
                              <a:latin typeface="Cambria Math" panose="02040503050406030204" pitchFamily="18" charset="0"/>
                            </a:rPr>
                          </m:ctrlPr>
                        </m:dPr>
                        <m:e>
                          <m:r>
                            <a:rPr lang="cs-CZ" b="0" i="0" smtClean="0">
                              <a:latin typeface="Cambria Math" panose="02040503050406030204" pitchFamily="18" charset="0"/>
                            </a:rPr>
                            <m:t>100+273,15</m:t>
                          </m:r>
                        </m:e>
                      </m:d>
                      <m:r>
                        <m:rPr>
                          <m:sty m:val="p"/>
                        </m:rPr>
                        <a:rPr lang="cs-CZ" b="0" i="0" smtClean="0">
                          <a:latin typeface="Cambria Math" panose="02040503050406030204" pitchFamily="18" charset="0"/>
                        </a:rPr>
                        <m:t>K</m:t>
                      </m:r>
                      <m:r>
                        <a:rPr lang="cs-CZ" b="0" i="0" smtClean="0">
                          <a:latin typeface="Cambria Math" panose="02040503050406030204" pitchFamily="18" charset="0"/>
                        </a:rPr>
                        <m:t>=373,15 </m:t>
                      </m:r>
                      <m:r>
                        <m:rPr>
                          <m:sty m:val="p"/>
                        </m:rPr>
                        <a:rPr lang="cs-CZ" b="0" i="0" smtClean="0">
                          <a:latin typeface="Cambria Math" panose="02040503050406030204" pitchFamily="18" charset="0"/>
                        </a:rPr>
                        <m:t>K</m:t>
                      </m:r>
                    </m:oMath>
                  </m:oMathPara>
                </a14:m>
                <a:endParaRPr lang="cs-CZ" dirty="0"/>
              </a:p>
              <a:p>
                <a:endParaRPr lang="cs-CZ" dirty="0"/>
              </a:p>
              <a:p>
                <a:r>
                  <a:rPr lang="cs-CZ" b="1" dirty="0"/>
                  <a:t>Celsiově teplotě 100 </a:t>
                </a:r>
                <a14:m>
                  <m:oMath xmlns:m="http://schemas.openxmlformats.org/officeDocument/2006/math">
                    <m:r>
                      <a:rPr lang="cs-CZ" b="1" i="0" baseline="30000" smtClean="0">
                        <a:latin typeface="Cambria Math" panose="02040503050406030204" pitchFamily="18" charset="0"/>
                      </a:rPr>
                      <m:t>𝐨</m:t>
                    </m:r>
                    <m:r>
                      <a:rPr lang="cs-CZ" b="1" i="0" smtClean="0">
                        <a:latin typeface="Cambria Math" panose="02040503050406030204" pitchFamily="18" charset="0"/>
                      </a:rPr>
                      <m:t>𝐂</m:t>
                    </m:r>
                  </m:oMath>
                </a14:m>
                <a:r>
                  <a:rPr lang="cs-CZ" b="1" dirty="0"/>
                  <a:t> odpovídá termodynamická teplota 373,15 K.</a:t>
                </a:r>
              </a:p>
            </p:txBody>
          </p:sp>
        </mc:Choice>
        <mc:Fallback xmlns="">
          <p:sp>
            <p:nvSpPr>
              <p:cNvPr id="5" name="TextovéPole 4">
                <a:extLst>
                  <a:ext uri="{FF2B5EF4-FFF2-40B4-BE49-F238E27FC236}">
                    <a16:creationId xmlns:a16="http://schemas.microsoft.com/office/drawing/2014/main" id="{F3B152D5-213E-F528-3F34-D61B45EA3D65}"/>
                  </a:ext>
                </a:extLst>
              </p:cNvPr>
              <p:cNvSpPr txBox="1">
                <a:spLocks noRot="1" noChangeAspect="1" noMove="1" noResize="1" noEditPoints="1" noAdjustHandles="1" noChangeArrowheads="1" noChangeShapeType="1" noTextEdit="1"/>
              </p:cNvSpPr>
              <p:nvPr/>
            </p:nvSpPr>
            <p:spPr>
              <a:xfrm>
                <a:off x="316089" y="4120655"/>
                <a:ext cx="11503378" cy="1754326"/>
              </a:xfrm>
              <a:prstGeom prst="rect">
                <a:avLst/>
              </a:prstGeom>
              <a:blipFill>
                <a:blip r:embed="rId3"/>
                <a:stretch>
                  <a:fillRect l="-477" t="-2083" b="-4514"/>
                </a:stretch>
              </a:blipFill>
            </p:spPr>
            <p:txBody>
              <a:bodyPr/>
              <a:lstStyle/>
              <a:p>
                <a:r>
                  <a:rPr lang="cs-CZ">
                    <a:noFill/>
                  </a:rPr>
                  <a:t> </a:t>
                </a:r>
              </a:p>
            </p:txBody>
          </p:sp>
        </mc:Fallback>
      </mc:AlternateContent>
      <p:cxnSp>
        <p:nvCxnSpPr>
          <p:cNvPr id="7" name="Přímá spojnice 6">
            <a:extLst>
              <a:ext uri="{FF2B5EF4-FFF2-40B4-BE49-F238E27FC236}">
                <a16:creationId xmlns:a16="http://schemas.microsoft.com/office/drawing/2014/main" id="{497462DA-BA72-6C4A-F5F6-867FBBE98800}"/>
              </a:ext>
            </a:extLst>
          </p:cNvPr>
          <p:cNvCxnSpPr/>
          <p:nvPr/>
        </p:nvCxnSpPr>
        <p:spPr>
          <a:xfrm flipV="1">
            <a:off x="316089" y="2878667"/>
            <a:ext cx="11503378"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208416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1A68F81D-1FDB-F572-5E4D-F48E94F6D8FF}"/>
              </a:ext>
            </a:extLst>
          </p:cNvPr>
          <p:cNvSpPr txBox="1"/>
          <p:nvPr/>
        </p:nvSpPr>
        <p:spPr>
          <a:xfrm>
            <a:off x="293512" y="395111"/>
            <a:ext cx="2822222" cy="369332"/>
          </a:xfrm>
          <a:prstGeom prst="rect">
            <a:avLst/>
          </a:prstGeom>
          <a:noFill/>
        </p:spPr>
        <p:txBody>
          <a:bodyPr wrap="square" rtlCol="0">
            <a:spAutoFit/>
          </a:bodyPr>
          <a:lstStyle/>
          <a:p>
            <a:r>
              <a:rPr lang="cs-CZ" b="1" dirty="0"/>
              <a:t>Otázky a úlohy z učebnice</a:t>
            </a:r>
          </a:p>
        </p:txBody>
      </p:sp>
      <p:pic>
        <p:nvPicPr>
          <p:cNvPr id="4" name="Obrázek 3">
            <a:extLst>
              <a:ext uri="{FF2B5EF4-FFF2-40B4-BE49-F238E27FC236}">
                <a16:creationId xmlns:a16="http://schemas.microsoft.com/office/drawing/2014/main" id="{63FD5CCA-CB8E-FD72-7426-6DF95768A4E8}"/>
              </a:ext>
            </a:extLst>
          </p:cNvPr>
          <p:cNvPicPr>
            <a:picLocks noChangeAspect="1"/>
          </p:cNvPicPr>
          <p:nvPr/>
        </p:nvPicPr>
        <p:blipFill rotWithShape="1">
          <a:blip r:embed="rId2">
            <a:extLst>
              <a:ext uri="{28A0092B-C50C-407E-A947-70E740481C1C}">
                <a14:useLocalDpi xmlns:a14="http://schemas.microsoft.com/office/drawing/2010/main" val="0"/>
              </a:ext>
            </a:extLst>
          </a:blip>
          <a:srcRect l="1693" r="1860"/>
          <a:stretch/>
        </p:blipFill>
        <p:spPr>
          <a:xfrm>
            <a:off x="1371600" y="999565"/>
            <a:ext cx="9448800" cy="4399886"/>
          </a:xfrm>
          <a:prstGeom prst="rect">
            <a:avLst/>
          </a:prstGeom>
        </p:spPr>
      </p:pic>
    </p:spTree>
    <p:extLst>
      <p:ext uri="{BB962C8B-B14F-4D97-AF65-F5344CB8AC3E}">
        <p14:creationId xmlns:p14="http://schemas.microsoft.com/office/powerpoint/2010/main" val="22450570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hlinkClick r:id="rId2"/>
            <a:extLst>
              <a:ext uri="{FF2B5EF4-FFF2-40B4-BE49-F238E27FC236}">
                <a16:creationId xmlns:a16="http://schemas.microsoft.com/office/drawing/2014/main" id="{98C73484-3766-EEA6-593C-DB3B7E406C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250" y="367637"/>
            <a:ext cx="3107027" cy="3683240"/>
          </a:xfrm>
          <a:prstGeom prst="rect">
            <a:avLst/>
          </a:prstGeom>
          <a:noFill/>
          <a:extLst>
            <a:ext uri="{909E8E84-426E-40DD-AFC4-6F175D3DCCD1}">
              <a14:hiddenFill xmlns:a14="http://schemas.microsoft.com/office/drawing/2010/main">
                <a:solidFill>
                  <a:srgbClr val="FFFFFF"/>
                </a:solidFill>
              </a14:hiddenFill>
            </a:ext>
          </a:extLst>
        </p:spPr>
      </p:pic>
      <p:sp>
        <p:nvSpPr>
          <p:cNvPr id="4" name="TextovéPole 3">
            <a:extLst>
              <a:ext uri="{FF2B5EF4-FFF2-40B4-BE49-F238E27FC236}">
                <a16:creationId xmlns:a16="http://schemas.microsoft.com/office/drawing/2014/main" id="{5F91140D-DB57-98FD-558A-477CA9CFE89D}"/>
              </a:ext>
            </a:extLst>
          </p:cNvPr>
          <p:cNvSpPr txBox="1"/>
          <p:nvPr/>
        </p:nvSpPr>
        <p:spPr>
          <a:xfrm>
            <a:off x="5122984" y="523587"/>
            <a:ext cx="6623538" cy="3970318"/>
          </a:xfrm>
          <a:prstGeom prst="rect">
            <a:avLst/>
          </a:prstGeom>
          <a:noFill/>
        </p:spPr>
        <p:txBody>
          <a:bodyPr wrap="square">
            <a:spAutoFit/>
          </a:bodyPr>
          <a:lstStyle/>
          <a:p>
            <a:r>
              <a:rPr lang="cs-CZ" dirty="0"/>
              <a:t>S koncepcí kinetické teorie látek přišel Rudolf </a:t>
            </a:r>
            <a:r>
              <a:rPr lang="cs-CZ" dirty="0" err="1"/>
              <a:t>Clausius</a:t>
            </a:r>
            <a:r>
              <a:rPr lang="cs-CZ" dirty="0"/>
              <a:t> v roce 1857 v článku </a:t>
            </a:r>
            <a:r>
              <a:rPr lang="cs-CZ" dirty="0" err="1"/>
              <a:t>Über</a:t>
            </a:r>
            <a:r>
              <a:rPr lang="cs-CZ" dirty="0"/>
              <a:t> </a:t>
            </a:r>
            <a:r>
              <a:rPr lang="cs-CZ" dirty="0" err="1"/>
              <a:t>die</a:t>
            </a:r>
            <a:r>
              <a:rPr lang="cs-CZ" dirty="0"/>
              <a:t> Art der </a:t>
            </a:r>
            <a:r>
              <a:rPr lang="cs-CZ" dirty="0" err="1"/>
              <a:t>Bewegung</a:t>
            </a:r>
            <a:r>
              <a:rPr lang="cs-CZ" dirty="0"/>
              <a:t> </a:t>
            </a:r>
            <a:r>
              <a:rPr lang="cs-CZ" dirty="0" err="1"/>
              <a:t>welche</a:t>
            </a:r>
            <a:r>
              <a:rPr lang="cs-CZ" dirty="0"/>
              <a:t> </a:t>
            </a:r>
            <a:r>
              <a:rPr lang="cs-CZ" dirty="0" err="1"/>
              <a:t>wir</a:t>
            </a:r>
            <a:r>
              <a:rPr lang="cs-CZ" dirty="0"/>
              <a:t> </a:t>
            </a:r>
            <a:r>
              <a:rPr lang="cs-CZ" dirty="0" err="1"/>
              <a:t>Warme</a:t>
            </a:r>
            <a:r>
              <a:rPr lang="cs-CZ" dirty="0"/>
              <a:t> </a:t>
            </a:r>
            <a:r>
              <a:rPr lang="cs-CZ" dirty="0" err="1"/>
              <a:t>nennen</a:t>
            </a:r>
            <a:r>
              <a:rPr lang="cs-CZ" dirty="0"/>
              <a:t> (O povaze pohybu, který nazýváme teplem). Základem kinetické teorie látek jsou tři experimentálně ověřené poznatky. Látky kteréhokoliv skupenství se skládají z částic. Částicemi budeme nazývat atomy, molekuly nebo ionty. Jednotlivé částice nemůžeme pozorovat okem, lupou ani mikroskopem. Používají se moderní zobrazovací techniky, např. elektronový mikroskop nebo rastrovací tunelový mikroskop. Na základě měření bylo zjištěno, že rozměry částic jsou řádově 10–10 m = 0,1 </a:t>
            </a:r>
            <a:r>
              <a:rPr lang="cs-CZ" dirty="0" err="1"/>
              <a:t>nm</a:t>
            </a:r>
            <a:r>
              <a:rPr lang="cs-CZ" dirty="0"/>
              <a:t>. V jednom m3 vzduchu je za normálního tlaku asi 30 · 1015 molekul. Objemy těchto částic i jejich vzájemné vzdálenosti v různých látkách jsou odlišné. V atmosféře při povrchu Země je ve vzduchu 99 % prostoru bez molekul a jen 1 % zaujímají molekuly plynů, ze kterých je vzduch složen.</a:t>
            </a:r>
          </a:p>
        </p:txBody>
      </p:sp>
      <p:sp>
        <p:nvSpPr>
          <p:cNvPr id="6" name="TextovéPole 5">
            <a:extLst>
              <a:ext uri="{FF2B5EF4-FFF2-40B4-BE49-F238E27FC236}">
                <a16:creationId xmlns:a16="http://schemas.microsoft.com/office/drawing/2014/main" id="{12668C29-6758-572F-8CFF-27C1A450FAB3}"/>
              </a:ext>
            </a:extLst>
          </p:cNvPr>
          <p:cNvSpPr txBox="1"/>
          <p:nvPr/>
        </p:nvSpPr>
        <p:spPr>
          <a:xfrm>
            <a:off x="1330362" y="4144912"/>
            <a:ext cx="1828801" cy="369332"/>
          </a:xfrm>
          <a:prstGeom prst="rect">
            <a:avLst/>
          </a:prstGeom>
          <a:noFill/>
        </p:spPr>
        <p:txBody>
          <a:bodyPr wrap="square">
            <a:spAutoFit/>
          </a:bodyPr>
          <a:lstStyle/>
          <a:p>
            <a:r>
              <a:rPr lang="cs-CZ" b="0" i="1" dirty="0">
                <a:solidFill>
                  <a:srgbClr val="535E5E"/>
                </a:solidFill>
                <a:effectLst/>
                <a:latin typeface="Open Sans" panose="020B0606030504020204" pitchFamily="34" charset="0"/>
              </a:rPr>
              <a:t>Rudolf </a:t>
            </a:r>
            <a:r>
              <a:rPr lang="cs-CZ" b="0" i="1" dirty="0" err="1">
                <a:solidFill>
                  <a:srgbClr val="535E5E"/>
                </a:solidFill>
                <a:effectLst/>
                <a:latin typeface="Open Sans" panose="020B0606030504020204" pitchFamily="34" charset="0"/>
              </a:rPr>
              <a:t>Clausius</a:t>
            </a:r>
            <a:endParaRPr lang="cs-CZ" dirty="0"/>
          </a:p>
        </p:txBody>
      </p:sp>
      <p:sp>
        <p:nvSpPr>
          <p:cNvPr id="8" name="TextovéPole 7">
            <a:extLst>
              <a:ext uri="{FF2B5EF4-FFF2-40B4-BE49-F238E27FC236}">
                <a16:creationId xmlns:a16="http://schemas.microsoft.com/office/drawing/2014/main" id="{DC1F6688-F1CA-2EF7-BA43-A555EEE7B9A2}"/>
              </a:ext>
            </a:extLst>
          </p:cNvPr>
          <p:cNvSpPr txBox="1"/>
          <p:nvPr/>
        </p:nvSpPr>
        <p:spPr>
          <a:xfrm>
            <a:off x="398172" y="5212070"/>
            <a:ext cx="11348350" cy="923330"/>
          </a:xfrm>
          <a:prstGeom prst="rect">
            <a:avLst/>
          </a:prstGeom>
          <a:noFill/>
        </p:spPr>
        <p:txBody>
          <a:bodyPr wrap="square">
            <a:spAutoFit/>
          </a:bodyPr>
          <a:lstStyle/>
          <a:p>
            <a:r>
              <a:rPr lang="cs-CZ" b="1" dirty="0"/>
              <a:t>Rudolf Julius Emanuel </a:t>
            </a:r>
            <a:r>
              <a:rPr lang="cs-CZ" b="1" dirty="0" err="1"/>
              <a:t>Clausius</a:t>
            </a:r>
            <a:r>
              <a:rPr lang="cs-CZ" b="1" dirty="0"/>
              <a:t> (2. 1. 1822 – 24. 8. 1888)</a:t>
            </a:r>
            <a:r>
              <a:rPr lang="cs-CZ" dirty="0"/>
              <a:t>, byl německý fyzik a matematik, který je považován za zakladatele termodynamiky. Na základě prací </a:t>
            </a:r>
            <a:r>
              <a:rPr lang="cs-CZ" dirty="0" err="1"/>
              <a:t>Jouleových</a:t>
            </a:r>
            <a:r>
              <a:rPr lang="cs-CZ" dirty="0"/>
              <a:t> a </a:t>
            </a:r>
            <a:r>
              <a:rPr lang="cs-CZ" dirty="0" err="1"/>
              <a:t>Carnotových</a:t>
            </a:r>
            <a:r>
              <a:rPr lang="cs-CZ" dirty="0"/>
              <a:t> formuloval pojem entropie a princip jejího růstu, který je jedním z vyjádření druhého zákona termodynamiky. </a:t>
            </a:r>
          </a:p>
        </p:txBody>
      </p:sp>
    </p:spTree>
    <p:extLst>
      <p:ext uri="{BB962C8B-B14F-4D97-AF65-F5344CB8AC3E}">
        <p14:creationId xmlns:p14="http://schemas.microsoft.com/office/powerpoint/2010/main" val="2045906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75565F4D-EC49-75B6-5CC1-B0B491CBB84F}"/>
              </a:ext>
            </a:extLst>
          </p:cNvPr>
          <p:cNvSpPr txBox="1"/>
          <p:nvPr/>
        </p:nvSpPr>
        <p:spPr>
          <a:xfrm>
            <a:off x="310099" y="294198"/>
            <a:ext cx="6790415" cy="369332"/>
          </a:xfrm>
          <a:prstGeom prst="rect">
            <a:avLst/>
          </a:prstGeom>
          <a:noFill/>
        </p:spPr>
        <p:txBody>
          <a:bodyPr wrap="square" rtlCol="0">
            <a:spAutoFit/>
          </a:bodyPr>
          <a:lstStyle/>
          <a:p>
            <a:r>
              <a:rPr lang="cs-CZ" b="1" dirty="0"/>
              <a:t>Termodynamická teplota – proč má absolutní nula teplotu -273,15 </a:t>
            </a:r>
            <a:r>
              <a:rPr lang="cs-CZ" b="1" baseline="30000" dirty="0" err="1"/>
              <a:t>o</a:t>
            </a:r>
            <a:r>
              <a:rPr lang="cs-CZ" b="1" dirty="0" err="1"/>
              <a:t>C</a:t>
            </a:r>
            <a:r>
              <a:rPr lang="cs-CZ" b="1" dirty="0"/>
              <a:t>.</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30EBDFE3-1DD3-2E93-E2E8-FA064D4C33A3}"/>
                  </a:ext>
                </a:extLst>
              </p:cNvPr>
              <p:cNvSpPr txBox="1"/>
              <p:nvPr/>
            </p:nvSpPr>
            <p:spPr>
              <a:xfrm>
                <a:off x="310099" y="663530"/>
                <a:ext cx="8682827" cy="3488776"/>
              </a:xfrm>
              <a:prstGeom prst="rect">
                <a:avLst/>
              </a:prstGeom>
              <a:noFill/>
            </p:spPr>
            <p:txBody>
              <a:bodyPr wrap="square" rtlCol="0">
                <a:spAutoFit/>
              </a:bodyPr>
              <a:lstStyle/>
              <a:p>
                <a:r>
                  <a:rPr lang="cs-CZ" dirty="0"/>
                  <a:t>Měření teploty kalibrovaným plynovým teploměrem spočívá v měření tlaku </a:t>
                </a:r>
                <a14:m>
                  <m:oMath xmlns:m="http://schemas.openxmlformats.org/officeDocument/2006/math">
                    <m:r>
                      <a:rPr lang="cs-CZ" i="1" dirty="0" smtClean="0">
                        <a:latin typeface="Cambria Math" panose="02040503050406030204" pitchFamily="18" charset="0"/>
                      </a:rPr>
                      <m:t>𝑝</m:t>
                    </m:r>
                  </m:oMath>
                </a14:m>
                <a:r>
                  <a:rPr lang="cs-CZ" dirty="0"/>
                  <a:t>, který odpovídá měřené teplotě. Před měřením musí být plynový teploměr kalibrován, tj. musíme znát tlak plynu uvnitř teploměru při teplotě 0 </a:t>
                </a:r>
                <a:r>
                  <a:rPr lang="cs-CZ" baseline="30000" dirty="0" err="1"/>
                  <a:t>o</a:t>
                </a:r>
                <a:r>
                  <a:rPr lang="cs-CZ" dirty="0" err="1"/>
                  <a:t>C</a:t>
                </a:r>
                <a:r>
                  <a:rPr lang="cs-CZ" dirty="0"/>
                  <a:t>, který označíme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𝑜</m:t>
                        </m:r>
                      </m:sub>
                    </m:sSub>
                  </m:oMath>
                </a14:m>
                <a:r>
                  <a:rPr lang="cs-CZ" dirty="0"/>
                  <a:t> a při teplotě 100 </a:t>
                </a:r>
                <a:r>
                  <a:rPr lang="cs-CZ" baseline="30000" dirty="0" err="1"/>
                  <a:t>o</a:t>
                </a:r>
                <a:r>
                  <a:rPr lang="cs-CZ" dirty="0" err="1"/>
                  <a:t>C</a:t>
                </a:r>
                <a:r>
                  <a:rPr lang="cs-CZ" dirty="0"/>
                  <a:t>, který označíme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100</m:t>
                        </m:r>
                      </m:sub>
                    </m:sSub>
                  </m:oMath>
                </a14:m>
                <a:r>
                  <a:rPr lang="cs-CZ" dirty="0"/>
                  <a:t>. Teplotu </a:t>
                </a:r>
                <a14:m>
                  <m:oMath xmlns:m="http://schemas.openxmlformats.org/officeDocument/2006/math">
                    <m:r>
                      <a:rPr lang="cs-CZ" i="1" dirty="0" smtClean="0">
                        <a:latin typeface="Cambria Math" panose="02040503050406030204" pitchFamily="18" charset="0"/>
                      </a:rPr>
                      <m:t>𝑡</m:t>
                    </m:r>
                  </m:oMath>
                </a14:m>
                <a:r>
                  <a:rPr lang="cs-CZ" dirty="0"/>
                  <a:t> pak vypočteme podle vzorce</a:t>
                </a:r>
              </a:p>
              <a:p>
                <a:endParaRPr lang="cs-CZ" sz="800" dirty="0"/>
              </a:p>
              <a:p>
                <a:pPr algn="ctr"/>
                <a14:m>
                  <m:oMath xmlns:m="http://schemas.openxmlformats.org/officeDocument/2006/math">
                    <m:r>
                      <a:rPr lang="cs-CZ" b="0" i="1" smtClean="0">
                        <a:latin typeface="Cambria Math" panose="02040503050406030204" pitchFamily="18" charset="0"/>
                      </a:rPr>
                      <m:t>𝑡</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𝑝</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𝑜</m:t>
                            </m:r>
                          </m:sub>
                        </m:sSub>
                      </m:num>
                      <m:den>
                        <m:sSub>
                          <m:sSubPr>
                            <m:ctrlPr>
                              <a:rPr lang="cs-CZ" b="0"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100</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0</m:t>
                            </m:r>
                          </m:sub>
                        </m:sSub>
                      </m:den>
                    </m:f>
                    <m:r>
                      <a:rPr lang="cs-CZ" b="0" i="1" smtClean="0">
                        <a:latin typeface="Cambria Math" panose="02040503050406030204" pitchFamily="18" charset="0"/>
                        <a:ea typeface="Cambria Math" panose="02040503050406030204" pitchFamily="18" charset="0"/>
                      </a:rPr>
                      <m:t>∙100 </m:t>
                    </m:r>
                  </m:oMath>
                </a14:m>
                <a:r>
                  <a:rPr lang="cs-CZ" baseline="30000" dirty="0" err="1"/>
                  <a:t>o</a:t>
                </a:r>
                <a:r>
                  <a:rPr lang="cs-CZ" dirty="0" err="1"/>
                  <a:t>C</a:t>
                </a:r>
                <a:r>
                  <a:rPr lang="cs-CZ" dirty="0"/>
                  <a:t>         </a:t>
                </a:r>
                <a:r>
                  <a:rPr lang="cs-CZ" dirty="0">
                    <a:solidFill>
                      <a:srgbClr val="FF0000"/>
                    </a:solidFill>
                  </a:rPr>
                  <a:t>(1)</a:t>
                </a:r>
                <a:r>
                  <a:rPr lang="cs-CZ" dirty="0"/>
                  <a:t>         </a:t>
                </a:r>
                <a14:m>
                  <m:oMath xmlns:m="http://schemas.openxmlformats.org/officeDocument/2006/math">
                    <m:d>
                      <m:dPr>
                        <m:begChr m:val="["/>
                        <m:endChr m:val="]"/>
                        <m:ctrlPr>
                          <a:rPr lang="cs-CZ" i="1" smtClean="0">
                            <a:latin typeface="Cambria Math" panose="02040503050406030204" pitchFamily="18" charset="0"/>
                          </a:rPr>
                        </m:ctrlPr>
                      </m:dPr>
                      <m:e>
                        <m:r>
                          <a:rPr lang="cs-CZ" b="0" i="1" smtClean="0">
                            <a:latin typeface="Cambria Math" panose="02040503050406030204" pitchFamily="18" charset="0"/>
                          </a:rPr>
                          <m:t>𝑡</m:t>
                        </m:r>
                        <m:r>
                          <a:rPr lang="cs-CZ" b="0" i="1" smtClean="0">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𝑝</m:t>
                            </m:r>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𝑜</m:t>
                                </m:r>
                              </m:sub>
                            </m:sSub>
                          </m:num>
                          <m:den>
                            <m:f>
                              <m:fPr>
                                <m:ctrlPr>
                                  <a:rPr lang="cs-CZ" i="1" smtClean="0">
                                    <a:latin typeface="Cambria Math" panose="02040503050406030204" pitchFamily="18" charset="0"/>
                                  </a:rPr>
                                </m:ctrlPr>
                              </m:fPr>
                              <m:num>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100</m:t>
                                    </m:r>
                                  </m:sub>
                                </m:sSub>
                                <m:r>
                                  <a:rPr lang="cs-CZ" i="1">
                                    <a:latin typeface="Cambria Math" panose="02040503050406030204" pitchFamily="18" charset="0"/>
                                  </a:rPr>
                                  <m:t>−</m:t>
                                </m:r>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𝑜</m:t>
                                    </m:r>
                                  </m:sub>
                                </m:sSub>
                              </m:num>
                              <m:den>
                                <m:r>
                                  <a:rPr lang="cs-CZ" b="0" i="1" smtClean="0">
                                    <a:latin typeface="Cambria Math" panose="02040503050406030204" pitchFamily="18" charset="0"/>
                                  </a:rPr>
                                  <m:t>100</m:t>
                                </m:r>
                              </m:den>
                            </m:f>
                          </m:den>
                        </m:f>
                        <m:r>
                          <m:rPr>
                            <m:nor/>
                          </m:rPr>
                          <a:rPr lang="cs-CZ" baseline="30000" dirty="0"/>
                          <m:t>o</m:t>
                        </m:r>
                        <m:r>
                          <m:rPr>
                            <m:nor/>
                          </m:rPr>
                          <a:rPr lang="cs-CZ" dirty="0"/>
                          <m:t>C</m:t>
                        </m:r>
                      </m:e>
                    </m:d>
                  </m:oMath>
                </a14:m>
                <a:endParaRPr lang="cs-CZ" dirty="0"/>
              </a:p>
              <a:p>
                <a:r>
                  <a:rPr lang="cs-CZ" dirty="0"/>
                  <a:t>Ze vztahu (1) vyjádříme naměřený tlak </a:t>
                </a:r>
                <a14:m>
                  <m:oMath xmlns:m="http://schemas.openxmlformats.org/officeDocument/2006/math">
                    <m:r>
                      <a:rPr lang="cs-CZ" i="1" dirty="0" smtClean="0">
                        <a:latin typeface="Cambria Math" panose="02040503050406030204" pitchFamily="18" charset="0"/>
                      </a:rPr>
                      <m:t>𝑝</m:t>
                    </m:r>
                  </m:oMath>
                </a14:m>
                <a:r>
                  <a:rPr lang="cs-CZ" dirty="0"/>
                  <a:t>:</a:t>
                </a:r>
              </a:p>
              <a:p>
                <a:endParaRPr lang="cs-CZ" sz="800" dirty="0"/>
              </a:p>
              <a:p>
                <a:pPr algn="ctr"/>
                <a14:m>
                  <m:oMath xmlns:m="http://schemas.openxmlformats.org/officeDocument/2006/math">
                    <m:r>
                      <a:rPr lang="cs-CZ" sz="2000" b="0" i="1" smtClean="0">
                        <a:latin typeface="Cambria Math" panose="02040503050406030204" pitchFamily="18" charset="0"/>
                      </a:rPr>
                      <m:t>𝑝</m:t>
                    </m:r>
                    <m:r>
                      <a:rPr lang="cs-CZ" sz="2000" b="0" i="1" smtClean="0">
                        <a:latin typeface="Cambria Math" panose="02040503050406030204" pitchFamily="18" charset="0"/>
                      </a:rPr>
                      <m:t>=</m:t>
                    </m:r>
                    <m:sSub>
                      <m:sSubPr>
                        <m:ctrlPr>
                          <a:rPr lang="cs-CZ" sz="2000" b="0" i="1" smtClean="0">
                            <a:latin typeface="Cambria Math" panose="02040503050406030204" pitchFamily="18" charset="0"/>
                          </a:rPr>
                        </m:ctrlPr>
                      </m:sSubPr>
                      <m:e>
                        <m:r>
                          <a:rPr lang="cs-CZ" sz="2000" b="0" i="1" smtClean="0">
                            <a:latin typeface="Cambria Math" panose="02040503050406030204" pitchFamily="18" charset="0"/>
                          </a:rPr>
                          <m:t>𝑝</m:t>
                        </m:r>
                      </m:e>
                      <m:sub>
                        <m:r>
                          <a:rPr lang="cs-CZ" sz="2000" b="0" i="1" smtClean="0">
                            <a:latin typeface="Cambria Math" panose="02040503050406030204" pitchFamily="18" charset="0"/>
                          </a:rPr>
                          <m:t>𝑜</m:t>
                        </m:r>
                      </m:sub>
                    </m:sSub>
                    <m:r>
                      <a:rPr lang="cs-CZ" sz="2000" b="0" i="1" smtClean="0">
                        <a:latin typeface="Cambria Math" panose="02040503050406030204" pitchFamily="18" charset="0"/>
                        <a:ea typeface="Cambria Math" panose="02040503050406030204" pitchFamily="18" charset="0"/>
                      </a:rPr>
                      <m:t>∙</m:t>
                    </m:r>
                    <m:d>
                      <m:dPr>
                        <m:ctrlPr>
                          <a:rPr lang="cs-CZ" sz="2000" b="0" i="1" smtClean="0">
                            <a:latin typeface="Cambria Math" panose="02040503050406030204" pitchFamily="18" charset="0"/>
                            <a:ea typeface="Cambria Math" panose="02040503050406030204" pitchFamily="18" charset="0"/>
                          </a:rPr>
                        </m:ctrlPr>
                      </m:dPr>
                      <m:e>
                        <m:r>
                          <a:rPr lang="cs-CZ" sz="2000" i="1">
                            <a:latin typeface="Cambria Math" panose="02040503050406030204" pitchFamily="18" charset="0"/>
                          </a:rPr>
                          <m:t>1+</m:t>
                        </m:r>
                        <m:f>
                          <m:fPr>
                            <m:ctrlPr>
                              <a:rPr lang="cs-CZ" sz="2000" i="1">
                                <a:latin typeface="Cambria Math" panose="02040503050406030204" pitchFamily="18" charset="0"/>
                              </a:rPr>
                            </m:ctrlPr>
                          </m:fPr>
                          <m:num>
                            <m:sSub>
                              <m:sSubPr>
                                <m:ctrlPr>
                                  <a:rPr lang="cs-CZ" sz="2000" i="1">
                                    <a:latin typeface="Cambria Math" panose="02040503050406030204" pitchFamily="18" charset="0"/>
                                  </a:rPr>
                                </m:ctrlPr>
                              </m:sSubPr>
                              <m:e>
                                <m:r>
                                  <a:rPr lang="cs-CZ" sz="2000" i="1">
                                    <a:latin typeface="Cambria Math" panose="02040503050406030204" pitchFamily="18" charset="0"/>
                                  </a:rPr>
                                  <m:t>𝑝</m:t>
                                </m:r>
                              </m:e>
                              <m:sub>
                                <m:r>
                                  <a:rPr lang="cs-CZ" sz="2000" i="1">
                                    <a:latin typeface="Cambria Math" panose="02040503050406030204" pitchFamily="18" charset="0"/>
                                  </a:rPr>
                                  <m:t>100</m:t>
                                </m:r>
                              </m:sub>
                            </m:sSub>
                            <m:r>
                              <a:rPr lang="cs-CZ" sz="2000" i="1">
                                <a:latin typeface="Cambria Math" panose="02040503050406030204" pitchFamily="18" charset="0"/>
                              </a:rPr>
                              <m:t>−</m:t>
                            </m:r>
                            <m:sSub>
                              <m:sSubPr>
                                <m:ctrlPr>
                                  <a:rPr lang="cs-CZ" sz="2000" i="1">
                                    <a:latin typeface="Cambria Math" panose="02040503050406030204" pitchFamily="18" charset="0"/>
                                  </a:rPr>
                                </m:ctrlPr>
                              </m:sSubPr>
                              <m:e>
                                <m:r>
                                  <a:rPr lang="cs-CZ" sz="2000" i="1">
                                    <a:latin typeface="Cambria Math" panose="02040503050406030204" pitchFamily="18" charset="0"/>
                                  </a:rPr>
                                  <m:t>𝑝</m:t>
                                </m:r>
                              </m:e>
                              <m:sub>
                                <m:r>
                                  <a:rPr lang="cs-CZ" sz="2000" i="1">
                                    <a:latin typeface="Cambria Math" panose="02040503050406030204" pitchFamily="18" charset="0"/>
                                  </a:rPr>
                                  <m:t>0</m:t>
                                </m:r>
                              </m:sub>
                            </m:sSub>
                          </m:num>
                          <m:den>
                            <m:sSub>
                              <m:sSubPr>
                                <m:ctrlPr>
                                  <a:rPr lang="cs-CZ" sz="2000" i="1">
                                    <a:latin typeface="Cambria Math" panose="02040503050406030204" pitchFamily="18" charset="0"/>
                                  </a:rPr>
                                </m:ctrlPr>
                              </m:sSubPr>
                              <m:e>
                                <m:r>
                                  <a:rPr lang="cs-CZ" sz="2000" i="1">
                                    <a:latin typeface="Cambria Math" panose="02040503050406030204" pitchFamily="18" charset="0"/>
                                  </a:rPr>
                                  <m:t>𝑝</m:t>
                                </m:r>
                              </m:e>
                              <m:sub>
                                <m:r>
                                  <a:rPr lang="cs-CZ" sz="2000" i="1">
                                    <a:latin typeface="Cambria Math" panose="02040503050406030204" pitchFamily="18" charset="0"/>
                                  </a:rPr>
                                  <m:t>𝑜</m:t>
                                </m:r>
                              </m:sub>
                            </m:sSub>
                            <m:r>
                              <a:rPr lang="cs-CZ" sz="2000" i="1">
                                <a:latin typeface="Cambria Math" panose="02040503050406030204" pitchFamily="18" charset="0"/>
                                <a:ea typeface="Cambria Math" panose="02040503050406030204" pitchFamily="18" charset="0"/>
                              </a:rPr>
                              <m:t>∙</m:t>
                            </m:r>
                            <m:r>
                              <a:rPr lang="cs-CZ" sz="2000" b="0" i="1" smtClean="0">
                                <a:latin typeface="Cambria Math" panose="02040503050406030204" pitchFamily="18" charset="0"/>
                                <a:ea typeface="Cambria Math" panose="02040503050406030204" pitchFamily="18" charset="0"/>
                              </a:rPr>
                              <m:t>(</m:t>
                            </m:r>
                            <m:r>
                              <a:rPr lang="cs-CZ" sz="2000" i="1">
                                <a:latin typeface="Cambria Math" panose="02040503050406030204" pitchFamily="18" charset="0"/>
                                <a:ea typeface="Cambria Math" panose="02040503050406030204" pitchFamily="18" charset="0"/>
                              </a:rPr>
                              <m:t>100</m:t>
                            </m:r>
                            <m:r>
                              <m:rPr>
                                <m:nor/>
                              </m:rPr>
                              <a:rPr lang="cs-CZ" sz="2000" baseline="30000" dirty="0"/>
                              <m:t>o</m:t>
                            </m:r>
                            <m:r>
                              <m:rPr>
                                <m:nor/>
                              </m:rPr>
                              <a:rPr lang="cs-CZ" sz="2000" dirty="0"/>
                              <m:t>C</m:t>
                            </m:r>
                            <m:r>
                              <m:rPr>
                                <m:nor/>
                              </m:rPr>
                              <a:rPr lang="cs-CZ" sz="2000" b="0" i="0" dirty="0" smtClean="0"/>
                              <m:t> )</m:t>
                            </m:r>
                          </m:den>
                        </m:f>
                        <m:r>
                          <a:rPr lang="cs-CZ" sz="2000" i="1">
                            <a:latin typeface="Cambria Math" panose="02040503050406030204" pitchFamily="18" charset="0"/>
                            <a:ea typeface="Cambria Math" panose="02040503050406030204" pitchFamily="18" charset="0"/>
                          </a:rPr>
                          <m:t>∙</m:t>
                        </m:r>
                        <m:r>
                          <a:rPr lang="cs-CZ" sz="2000" i="1">
                            <a:latin typeface="Cambria Math" panose="02040503050406030204" pitchFamily="18" charset="0"/>
                            <a:ea typeface="Cambria Math" panose="02040503050406030204" pitchFamily="18" charset="0"/>
                          </a:rPr>
                          <m:t>𝑡</m:t>
                        </m:r>
                      </m:e>
                    </m:d>
                    <m:r>
                      <a:rPr lang="cs-CZ" sz="2000" b="0" i="1" smtClean="0">
                        <a:latin typeface="Cambria Math" panose="02040503050406030204" pitchFamily="18" charset="0"/>
                        <a:ea typeface="Cambria Math" panose="02040503050406030204" pitchFamily="18" charset="0"/>
                      </a:rPr>
                      <m:t>   </m:t>
                    </m:r>
                    <m:r>
                      <a:rPr lang="cs-CZ" sz="2000" i="1" smtClean="0">
                        <a:latin typeface="Cambria Math" panose="02040503050406030204" pitchFamily="18" charset="0"/>
                        <a:ea typeface="Cambria Math" panose="02040503050406030204" pitchFamily="18" charset="0"/>
                      </a:rPr>
                      <m:t>→</m:t>
                    </m:r>
                    <m:r>
                      <a:rPr lang="cs-CZ" sz="2000" b="0" i="1" smtClean="0">
                        <a:latin typeface="Cambria Math" panose="02040503050406030204" pitchFamily="18" charset="0"/>
                        <a:ea typeface="Cambria Math" panose="02040503050406030204" pitchFamily="18" charset="0"/>
                      </a:rPr>
                      <m:t>    </m:t>
                    </m:r>
                    <m:r>
                      <a:rPr lang="cs-CZ" sz="2000" b="1" i="1" smtClean="0">
                        <a:latin typeface="Cambria Math" panose="02040503050406030204" pitchFamily="18" charset="0"/>
                        <a:ea typeface="Cambria Math" panose="02040503050406030204" pitchFamily="18" charset="0"/>
                      </a:rPr>
                      <m:t>𝒑</m:t>
                    </m:r>
                    <m:r>
                      <a:rPr lang="cs-CZ" sz="2000" b="1" i="1" smtClean="0">
                        <a:latin typeface="Cambria Math" panose="02040503050406030204" pitchFamily="18" charset="0"/>
                        <a:ea typeface="Cambria Math" panose="02040503050406030204" pitchFamily="18" charset="0"/>
                      </a:rPr>
                      <m:t>=</m:t>
                    </m:r>
                    <m:sSub>
                      <m:sSubPr>
                        <m:ctrlPr>
                          <a:rPr lang="cs-CZ" sz="2000" b="1" i="1" smtClean="0">
                            <a:latin typeface="Cambria Math" panose="02040503050406030204" pitchFamily="18" charset="0"/>
                            <a:ea typeface="Cambria Math" panose="02040503050406030204" pitchFamily="18" charset="0"/>
                          </a:rPr>
                        </m:ctrlPr>
                      </m:sSubPr>
                      <m:e>
                        <m:r>
                          <a:rPr lang="cs-CZ" sz="2000" b="1" i="1" smtClean="0">
                            <a:latin typeface="Cambria Math" panose="02040503050406030204" pitchFamily="18" charset="0"/>
                            <a:ea typeface="Cambria Math" panose="02040503050406030204" pitchFamily="18" charset="0"/>
                          </a:rPr>
                          <m:t>𝒑</m:t>
                        </m:r>
                      </m:e>
                      <m:sub>
                        <m:r>
                          <a:rPr lang="cs-CZ" sz="2000" b="1" i="1" smtClean="0">
                            <a:latin typeface="Cambria Math" panose="02040503050406030204" pitchFamily="18" charset="0"/>
                            <a:ea typeface="Cambria Math" panose="02040503050406030204" pitchFamily="18" charset="0"/>
                          </a:rPr>
                          <m:t>𝒐</m:t>
                        </m:r>
                      </m:sub>
                    </m:sSub>
                    <m:r>
                      <a:rPr lang="cs-CZ" sz="2000" b="1" i="1" smtClean="0">
                        <a:latin typeface="Cambria Math" panose="02040503050406030204" pitchFamily="18" charset="0"/>
                        <a:ea typeface="Cambria Math" panose="02040503050406030204" pitchFamily="18" charset="0"/>
                      </a:rPr>
                      <m:t>∙</m:t>
                    </m:r>
                    <m:d>
                      <m:dPr>
                        <m:ctrlPr>
                          <a:rPr lang="cs-CZ" sz="2000" b="1" i="1" smtClean="0">
                            <a:latin typeface="Cambria Math" panose="02040503050406030204" pitchFamily="18" charset="0"/>
                            <a:ea typeface="Cambria Math" panose="02040503050406030204" pitchFamily="18" charset="0"/>
                          </a:rPr>
                        </m:ctrlPr>
                      </m:dPr>
                      <m:e>
                        <m:r>
                          <a:rPr lang="cs-CZ" sz="2000" b="1" i="1" smtClean="0">
                            <a:latin typeface="Cambria Math" panose="02040503050406030204" pitchFamily="18" charset="0"/>
                            <a:ea typeface="Cambria Math" panose="02040503050406030204" pitchFamily="18" charset="0"/>
                          </a:rPr>
                          <m:t>𝟏</m:t>
                        </m:r>
                        <m:r>
                          <a:rPr lang="cs-CZ" sz="2000" b="1" i="1" smtClean="0">
                            <a:latin typeface="Cambria Math" panose="02040503050406030204" pitchFamily="18" charset="0"/>
                            <a:ea typeface="Cambria Math" panose="02040503050406030204" pitchFamily="18" charset="0"/>
                          </a:rPr>
                          <m:t>+</m:t>
                        </m:r>
                        <m:r>
                          <a:rPr lang="cs-CZ" sz="2000" b="1" i="1" smtClean="0">
                            <a:latin typeface="Cambria Math" panose="02040503050406030204" pitchFamily="18" charset="0"/>
                            <a:ea typeface="Cambria Math" panose="02040503050406030204" pitchFamily="18" charset="0"/>
                          </a:rPr>
                          <m:t>𝜸</m:t>
                        </m:r>
                        <m:r>
                          <a:rPr lang="cs-CZ" sz="2000" b="1" i="1" smtClean="0">
                            <a:latin typeface="Cambria Math" panose="02040503050406030204" pitchFamily="18" charset="0"/>
                            <a:ea typeface="Cambria Math" panose="02040503050406030204" pitchFamily="18" charset="0"/>
                          </a:rPr>
                          <m:t>∙</m:t>
                        </m:r>
                        <m:r>
                          <a:rPr lang="cs-CZ" sz="2000" b="1" i="1" smtClean="0">
                            <a:latin typeface="Cambria Math" panose="02040503050406030204" pitchFamily="18" charset="0"/>
                            <a:ea typeface="Cambria Math" panose="02040503050406030204" pitchFamily="18" charset="0"/>
                          </a:rPr>
                          <m:t>𝒕</m:t>
                        </m:r>
                      </m:e>
                    </m:d>
                  </m:oMath>
                </a14:m>
                <a:r>
                  <a:rPr lang="cs-CZ" dirty="0"/>
                  <a:t>        </a:t>
                </a:r>
                <a:r>
                  <a:rPr lang="cs-CZ" dirty="0">
                    <a:solidFill>
                      <a:srgbClr val="FF0000"/>
                    </a:solidFill>
                  </a:rPr>
                  <a:t>(2)</a:t>
                </a:r>
                <a:r>
                  <a:rPr lang="cs-CZ" dirty="0"/>
                  <a:t>       </a:t>
                </a:r>
                <a:r>
                  <a:rPr lang="cs-CZ" dirty="0">
                    <a:hlinkClick r:id="rId2" action="ppaction://hlinksldjump"/>
                  </a:rPr>
                  <a:t>*ukaž jak?</a:t>
                </a:r>
                <a:endParaRPr lang="cs-CZ" dirty="0"/>
              </a:p>
              <a:p>
                <a:pPr algn="ctr"/>
                <a:endParaRPr lang="cs-CZ" sz="800" dirty="0"/>
              </a:p>
              <a:p>
                <a:r>
                  <a:rPr lang="cs-CZ" dirty="0"/>
                  <a:t>Hodnota koeficientu teplotní roztažnosti plynu </a:t>
                </a:r>
                <a14:m>
                  <m:oMath xmlns:m="http://schemas.openxmlformats.org/officeDocument/2006/math">
                    <m:r>
                      <a:rPr lang="cs-CZ" i="1">
                        <a:latin typeface="Cambria Math" panose="02040503050406030204" pitchFamily="18" charset="0"/>
                        <a:ea typeface="Cambria Math" panose="02040503050406030204" pitchFamily="18" charset="0"/>
                      </a:rPr>
                      <m:t>𝛾</m:t>
                    </m:r>
                  </m:oMath>
                </a14:m>
                <a:r>
                  <a:rPr lang="cs-CZ" dirty="0"/>
                  <a:t> byla zjištěna přesným měřením:</a:t>
                </a:r>
                <a:endParaRPr lang="cs-CZ" i="1" dirty="0">
                  <a:latin typeface="Cambria Math" panose="02040503050406030204" pitchFamily="18" charset="0"/>
                  <a:ea typeface="Cambria Math" panose="02040503050406030204" pitchFamily="18" charset="0"/>
                </a:endParaRPr>
              </a:p>
              <a:p>
                <a:pPr algn="ctr"/>
                <a14:m>
                  <m:oMathPara xmlns:m="http://schemas.openxmlformats.org/officeDocument/2006/math">
                    <m:oMathParaPr>
                      <m:jc m:val="centerGroup"/>
                    </m:oMathParaPr>
                    <m:oMath xmlns:m="http://schemas.openxmlformats.org/officeDocument/2006/math">
                      <m:r>
                        <a:rPr lang="cs-CZ" i="1">
                          <a:latin typeface="Cambria Math" panose="02040503050406030204" pitchFamily="18" charset="0"/>
                          <a:ea typeface="Cambria Math" panose="02040503050406030204" pitchFamily="18" charset="0"/>
                        </a:rPr>
                        <m:t>𝛾</m:t>
                      </m:r>
                      <m:r>
                        <a:rPr lang="cs-CZ" i="1">
                          <a:latin typeface="Cambria Math" panose="02040503050406030204" pitchFamily="18" charset="0"/>
                          <a:ea typeface="Cambria Math" panose="02040503050406030204" pitchFamily="18" charset="0"/>
                        </a:rPr>
                        <m:t>=0,003661 </m:t>
                      </m:r>
                      <m:r>
                        <a:rPr lang="cs-CZ" i="1" baseline="30000">
                          <a:latin typeface="Cambria Math" panose="02040503050406030204" pitchFamily="18" charset="0"/>
                          <a:ea typeface="Cambria Math" panose="02040503050406030204" pitchFamily="18" charset="0"/>
                        </a:rPr>
                        <m:t>𝑜</m:t>
                      </m:r>
                      <m:sSup>
                        <m:sSupPr>
                          <m:ctrlPr>
                            <a:rPr lang="cs-CZ" i="1">
                              <a:latin typeface="Cambria Math" panose="02040503050406030204" pitchFamily="18" charset="0"/>
                              <a:ea typeface="Cambria Math" panose="02040503050406030204" pitchFamily="18" charset="0"/>
                            </a:rPr>
                          </m:ctrlPr>
                        </m:sSupPr>
                        <m:e>
                          <m:r>
                            <a:rPr lang="cs-CZ" i="1">
                              <a:latin typeface="Cambria Math" panose="02040503050406030204" pitchFamily="18" charset="0"/>
                              <a:ea typeface="Cambria Math" panose="02040503050406030204" pitchFamily="18" charset="0"/>
                            </a:rPr>
                            <m:t>𝐶</m:t>
                          </m:r>
                        </m:e>
                        <m:sup>
                          <m:r>
                            <a:rPr lang="cs-CZ" i="1">
                              <a:latin typeface="Cambria Math" panose="02040503050406030204" pitchFamily="18" charset="0"/>
                              <a:ea typeface="Cambria Math" panose="02040503050406030204" pitchFamily="18" charset="0"/>
                            </a:rPr>
                            <m:t>−1</m:t>
                          </m:r>
                        </m:sup>
                      </m:sSup>
                    </m:oMath>
                  </m:oMathPara>
                </a14:m>
                <a:endParaRPr lang="cs-CZ" dirty="0"/>
              </a:p>
            </p:txBody>
          </p:sp>
        </mc:Choice>
        <mc:Fallback xmlns="">
          <p:sp>
            <p:nvSpPr>
              <p:cNvPr id="3" name="TextovéPole 2">
                <a:extLst>
                  <a:ext uri="{FF2B5EF4-FFF2-40B4-BE49-F238E27FC236}">
                    <a16:creationId xmlns:a16="http://schemas.microsoft.com/office/drawing/2014/main" id="{30EBDFE3-1DD3-2E93-E2E8-FA064D4C33A3}"/>
                  </a:ext>
                </a:extLst>
              </p:cNvPr>
              <p:cNvSpPr txBox="1">
                <a:spLocks noRot="1" noChangeAspect="1" noMove="1" noResize="1" noEditPoints="1" noAdjustHandles="1" noChangeArrowheads="1" noChangeShapeType="1" noTextEdit="1"/>
              </p:cNvSpPr>
              <p:nvPr/>
            </p:nvSpPr>
            <p:spPr>
              <a:xfrm>
                <a:off x="310099" y="663530"/>
                <a:ext cx="8682827" cy="3488776"/>
              </a:xfrm>
              <a:prstGeom prst="rect">
                <a:avLst/>
              </a:prstGeom>
              <a:blipFill>
                <a:blip r:embed="rId3"/>
                <a:stretch>
                  <a:fillRect l="-632" t="-1049" r="-492"/>
                </a:stretch>
              </a:blipFill>
            </p:spPr>
            <p:txBody>
              <a:bodyPr/>
              <a:lstStyle/>
              <a:p>
                <a:r>
                  <a:rPr lang="cs-CZ">
                    <a:noFill/>
                  </a:rPr>
                  <a:t> </a:t>
                </a:r>
              </a:p>
            </p:txBody>
          </p:sp>
        </mc:Fallback>
      </mc:AlternateContent>
      <p:cxnSp>
        <p:nvCxnSpPr>
          <p:cNvPr id="6" name="Přímá spojnice 5">
            <a:extLst>
              <a:ext uri="{FF2B5EF4-FFF2-40B4-BE49-F238E27FC236}">
                <a16:creationId xmlns:a16="http://schemas.microsoft.com/office/drawing/2014/main" id="{70B9A46C-F003-8419-724C-FA252B2B252C}"/>
              </a:ext>
            </a:extLst>
          </p:cNvPr>
          <p:cNvCxnSpPr/>
          <p:nvPr/>
        </p:nvCxnSpPr>
        <p:spPr>
          <a:xfrm flipV="1">
            <a:off x="310099" y="4023358"/>
            <a:ext cx="11489637" cy="0"/>
          </a:xfrm>
          <a:prstGeom prst="line">
            <a:avLst/>
          </a:prstGeom>
        </p:spPr>
        <p:style>
          <a:lnRef idx="1">
            <a:schemeClr val="dk1"/>
          </a:lnRef>
          <a:fillRef idx="0">
            <a:schemeClr val="dk1"/>
          </a:fillRef>
          <a:effectRef idx="0">
            <a:schemeClr val="dk1"/>
          </a:effectRef>
          <a:fontRef idx="minor">
            <a:schemeClr val="tx1"/>
          </a:fontRef>
        </p:style>
      </p:cxnSp>
      <p:pic>
        <p:nvPicPr>
          <p:cNvPr id="7" name="Obrázek 6">
            <a:extLst>
              <a:ext uri="{FF2B5EF4-FFF2-40B4-BE49-F238E27FC236}">
                <a16:creationId xmlns:a16="http://schemas.microsoft.com/office/drawing/2014/main" id="{56AA914A-3FF0-3713-D1AF-9915C06E4011}"/>
              </a:ext>
            </a:extLst>
          </p:cNvPr>
          <p:cNvPicPr>
            <a:picLocks noChangeAspect="1"/>
          </p:cNvPicPr>
          <p:nvPr/>
        </p:nvPicPr>
        <p:blipFill>
          <a:blip r:embed="rId4"/>
          <a:stretch>
            <a:fillRect/>
          </a:stretch>
        </p:blipFill>
        <p:spPr>
          <a:xfrm>
            <a:off x="8884658" y="417780"/>
            <a:ext cx="3153215" cy="2905530"/>
          </a:xfrm>
          <a:prstGeom prst="rect">
            <a:avLst/>
          </a:prstGeom>
        </p:spPr>
      </p:pic>
      <p:sp>
        <p:nvSpPr>
          <p:cNvPr id="13" name="TextovéPole 12">
            <a:extLst>
              <a:ext uri="{FF2B5EF4-FFF2-40B4-BE49-F238E27FC236}">
                <a16:creationId xmlns:a16="http://schemas.microsoft.com/office/drawing/2014/main" id="{771827AE-5791-C236-403B-D34347CD1983}"/>
              </a:ext>
            </a:extLst>
          </p:cNvPr>
          <p:cNvSpPr txBox="1"/>
          <p:nvPr/>
        </p:nvSpPr>
        <p:spPr>
          <a:xfrm>
            <a:off x="9530963" y="3429000"/>
            <a:ext cx="1860605" cy="369332"/>
          </a:xfrm>
          <a:prstGeom prst="rect">
            <a:avLst/>
          </a:prstGeom>
          <a:noFill/>
        </p:spPr>
        <p:txBody>
          <a:bodyPr wrap="square" rtlCol="0">
            <a:spAutoFit/>
          </a:bodyPr>
          <a:lstStyle/>
          <a:p>
            <a:r>
              <a:rPr lang="cs-CZ" dirty="0"/>
              <a:t>Plynový teploměr</a:t>
            </a:r>
          </a:p>
        </p:txBody>
      </p: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B84C5A91-FA2C-12BC-E1DA-DA686EA8DC0C}"/>
                  </a:ext>
                </a:extLst>
              </p:cNvPr>
              <p:cNvSpPr txBox="1"/>
              <p:nvPr/>
            </p:nvSpPr>
            <p:spPr>
              <a:xfrm>
                <a:off x="310098" y="4040992"/>
                <a:ext cx="11727775" cy="1477328"/>
              </a:xfrm>
              <a:prstGeom prst="rect">
                <a:avLst/>
              </a:prstGeom>
              <a:noFill/>
            </p:spPr>
            <p:txBody>
              <a:bodyPr wrap="square" rtlCol="0">
                <a:spAutoFit/>
              </a:bodyPr>
              <a:lstStyle/>
              <a:p>
                <a:r>
                  <a:rPr lang="cs-CZ" dirty="0"/>
                  <a:t>Zbývá zjistit, za jaké teploty bude tlak </a:t>
                </a:r>
                <a14:m>
                  <m:oMath xmlns:m="http://schemas.openxmlformats.org/officeDocument/2006/math">
                    <m:r>
                      <a:rPr lang="cs-CZ" i="1" dirty="0" smtClean="0">
                        <a:latin typeface="Cambria Math" panose="02040503050406030204" pitchFamily="18" charset="0"/>
                      </a:rPr>
                      <m:t>𝑝</m:t>
                    </m:r>
                    <m:r>
                      <a:rPr lang="cs-CZ" i="1" dirty="0" smtClean="0">
                        <a:latin typeface="Cambria Math" panose="02040503050406030204" pitchFamily="18" charset="0"/>
                      </a:rPr>
                      <m:t>=0</m:t>
                    </m:r>
                  </m:oMath>
                </a14:m>
                <a:r>
                  <a:rPr lang="cs-CZ" dirty="0"/>
                  <a:t>, je zřejmé že tato teplota bude nejnižší možná, protože nižší než nulový tlak neexistuje. Tedy</a:t>
                </a:r>
              </a:p>
              <a:p>
                <a:pPr algn="ctr"/>
                <a14:m>
                  <m:oMath xmlns:m="http://schemas.openxmlformats.org/officeDocument/2006/math">
                    <m:r>
                      <a:rPr lang="cs-CZ" b="1" i="1">
                        <a:latin typeface="Cambria Math" panose="02040503050406030204" pitchFamily="18" charset="0"/>
                        <a:ea typeface="Cambria Math" panose="02040503050406030204" pitchFamily="18" charset="0"/>
                      </a:rPr>
                      <m:t>𝒑</m:t>
                    </m:r>
                    <m:r>
                      <a:rPr lang="cs-CZ" b="1" i="1">
                        <a:latin typeface="Cambria Math" panose="02040503050406030204" pitchFamily="18" charset="0"/>
                        <a:ea typeface="Cambria Math" panose="02040503050406030204" pitchFamily="18" charset="0"/>
                      </a:rPr>
                      <m:t>=</m:t>
                    </m:r>
                    <m:sSub>
                      <m:sSubPr>
                        <m:ctrlPr>
                          <a:rPr lang="cs-CZ" b="1" i="1">
                            <a:latin typeface="Cambria Math" panose="02040503050406030204" pitchFamily="18" charset="0"/>
                            <a:ea typeface="Cambria Math" panose="02040503050406030204" pitchFamily="18" charset="0"/>
                          </a:rPr>
                        </m:ctrlPr>
                      </m:sSubPr>
                      <m:e>
                        <m:r>
                          <a:rPr lang="cs-CZ" b="1" i="1">
                            <a:latin typeface="Cambria Math" panose="02040503050406030204" pitchFamily="18" charset="0"/>
                            <a:ea typeface="Cambria Math" panose="02040503050406030204" pitchFamily="18" charset="0"/>
                          </a:rPr>
                          <m:t>𝒑</m:t>
                        </m:r>
                      </m:e>
                      <m:sub>
                        <m:r>
                          <a:rPr lang="cs-CZ" b="1" i="1">
                            <a:latin typeface="Cambria Math" panose="02040503050406030204" pitchFamily="18" charset="0"/>
                            <a:ea typeface="Cambria Math" panose="02040503050406030204" pitchFamily="18" charset="0"/>
                          </a:rPr>
                          <m:t>𝒐</m:t>
                        </m:r>
                      </m:sub>
                    </m:sSub>
                    <m:r>
                      <a:rPr lang="cs-CZ" b="1" i="1">
                        <a:latin typeface="Cambria Math" panose="02040503050406030204" pitchFamily="18" charset="0"/>
                        <a:ea typeface="Cambria Math" panose="02040503050406030204" pitchFamily="18" charset="0"/>
                      </a:rPr>
                      <m:t>∙</m:t>
                    </m:r>
                    <m:d>
                      <m:dPr>
                        <m:ctrlPr>
                          <a:rPr lang="cs-CZ" b="1" i="1">
                            <a:latin typeface="Cambria Math" panose="02040503050406030204" pitchFamily="18" charset="0"/>
                            <a:ea typeface="Cambria Math" panose="02040503050406030204" pitchFamily="18" charset="0"/>
                          </a:rPr>
                        </m:ctrlPr>
                      </m:dPr>
                      <m:e>
                        <m:r>
                          <a:rPr lang="cs-CZ" b="1" i="1">
                            <a:latin typeface="Cambria Math" panose="02040503050406030204" pitchFamily="18" charset="0"/>
                            <a:ea typeface="Cambria Math" panose="02040503050406030204" pitchFamily="18" charset="0"/>
                          </a:rPr>
                          <m:t>𝟏</m:t>
                        </m:r>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𝜸</m:t>
                        </m:r>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𝒕</m:t>
                        </m:r>
                      </m:e>
                    </m:d>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𝟎</m:t>
                    </m:r>
                  </m:oMath>
                </a14:m>
                <a:r>
                  <a:rPr lang="cs-CZ" dirty="0"/>
                  <a:t> </a:t>
                </a:r>
              </a:p>
              <a:p>
                <a:r>
                  <a:rPr lang="cs-CZ" dirty="0"/>
                  <a:t>Protože </a:t>
                </a:r>
                <a14:m>
                  <m:oMath xmlns:m="http://schemas.openxmlformats.org/officeDocument/2006/math">
                    <m:sSub>
                      <m:sSubPr>
                        <m:ctrlPr>
                          <a:rPr lang="cs-CZ" b="1" i="1">
                            <a:latin typeface="Cambria Math" panose="02040503050406030204" pitchFamily="18" charset="0"/>
                            <a:ea typeface="Cambria Math" panose="02040503050406030204" pitchFamily="18" charset="0"/>
                          </a:rPr>
                        </m:ctrlPr>
                      </m:sSubPr>
                      <m:e>
                        <m:r>
                          <a:rPr lang="cs-CZ" b="1" i="1">
                            <a:latin typeface="Cambria Math" panose="02040503050406030204" pitchFamily="18" charset="0"/>
                            <a:ea typeface="Cambria Math" panose="02040503050406030204" pitchFamily="18" charset="0"/>
                          </a:rPr>
                          <m:t>𝒑</m:t>
                        </m:r>
                      </m:e>
                      <m:sub>
                        <m:r>
                          <a:rPr lang="cs-CZ" b="1" i="1">
                            <a:latin typeface="Cambria Math" panose="02040503050406030204" pitchFamily="18" charset="0"/>
                            <a:ea typeface="Cambria Math" panose="02040503050406030204" pitchFamily="18" charset="0"/>
                          </a:rPr>
                          <m:t>𝒐</m:t>
                        </m:r>
                      </m:sub>
                    </m:sSub>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𝟎</m:t>
                    </m:r>
                  </m:oMath>
                </a14:m>
                <a:r>
                  <a:rPr lang="cs-CZ" dirty="0"/>
                  <a:t>, musí platit</a:t>
                </a:r>
              </a:p>
              <a:p>
                <a:pPr algn="ctr"/>
                <a:r>
                  <a:rPr lang="cs-CZ" dirty="0"/>
                  <a:t> </a:t>
                </a:r>
                <a14:m>
                  <m:oMath xmlns:m="http://schemas.openxmlformats.org/officeDocument/2006/math">
                    <m:r>
                      <a:rPr lang="cs-CZ" b="1" i="1">
                        <a:latin typeface="Cambria Math" panose="02040503050406030204" pitchFamily="18" charset="0"/>
                        <a:ea typeface="Cambria Math" panose="02040503050406030204" pitchFamily="18" charset="0"/>
                      </a:rPr>
                      <m:t>𝟏</m:t>
                    </m:r>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𝜸</m:t>
                    </m:r>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𝒕</m:t>
                    </m:r>
                    <m:r>
                      <a:rPr lang="cs-CZ" b="1" i="0" smtClean="0">
                        <a:latin typeface="Cambria Math" panose="02040503050406030204" pitchFamily="18" charset="0"/>
                        <a:ea typeface="Cambria Math" panose="02040503050406030204" pitchFamily="18" charset="0"/>
                      </a:rPr>
                      <m:t>=</m:t>
                    </m:r>
                    <m:r>
                      <a:rPr lang="cs-CZ" b="1" i="0" smtClean="0">
                        <a:latin typeface="Cambria Math" panose="02040503050406030204" pitchFamily="18" charset="0"/>
                        <a:ea typeface="Cambria Math" panose="02040503050406030204" pitchFamily="18" charset="0"/>
                      </a:rPr>
                      <m:t>𝟎</m:t>
                    </m:r>
                  </m:oMath>
                </a14:m>
                <a:endParaRPr lang="cs-CZ" b="1" dirty="0"/>
              </a:p>
            </p:txBody>
          </p:sp>
        </mc:Choice>
        <mc:Fallback xmlns="">
          <p:sp>
            <p:nvSpPr>
              <p:cNvPr id="8" name="TextovéPole 7">
                <a:extLst>
                  <a:ext uri="{FF2B5EF4-FFF2-40B4-BE49-F238E27FC236}">
                    <a16:creationId xmlns:a16="http://schemas.microsoft.com/office/drawing/2014/main" id="{B84C5A91-FA2C-12BC-E1DA-DA686EA8DC0C}"/>
                  </a:ext>
                </a:extLst>
              </p:cNvPr>
              <p:cNvSpPr txBox="1">
                <a:spLocks noRot="1" noChangeAspect="1" noMove="1" noResize="1" noEditPoints="1" noAdjustHandles="1" noChangeArrowheads="1" noChangeShapeType="1" noTextEdit="1"/>
              </p:cNvSpPr>
              <p:nvPr/>
            </p:nvSpPr>
            <p:spPr>
              <a:xfrm>
                <a:off x="310098" y="4040992"/>
                <a:ext cx="11727775" cy="1477328"/>
              </a:xfrm>
              <a:prstGeom prst="rect">
                <a:avLst/>
              </a:prstGeom>
              <a:blipFill>
                <a:blip r:embed="rId5"/>
                <a:stretch>
                  <a:fillRect l="-468" t="-2479" b="-41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BCF8F149-C6A7-1162-C71B-B420A4C695A8}"/>
                  </a:ext>
                </a:extLst>
              </p:cNvPr>
              <p:cNvSpPr txBox="1"/>
              <p:nvPr/>
            </p:nvSpPr>
            <p:spPr>
              <a:xfrm>
                <a:off x="2789984" y="5538393"/>
                <a:ext cx="6094674" cy="656077"/>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1+</m:t>
                      </m:r>
                      <m:r>
                        <a:rPr lang="cs-CZ" b="0" i="1" smtClean="0">
                          <a:latin typeface="Cambria Math" panose="02040503050406030204" pitchFamily="18" charset="0"/>
                          <a:ea typeface="Cambria Math" panose="02040503050406030204" pitchFamily="18" charset="0"/>
                        </a:rPr>
                        <m:t>𝛾</m:t>
                      </m:r>
                      <m:r>
                        <a:rPr lang="cs-CZ" b="0" i="1" smtClean="0">
                          <a:latin typeface="Cambria Math" panose="02040503050406030204" pitchFamily="18" charset="0"/>
                          <a:ea typeface="Cambria Math" panose="02040503050406030204" pitchFamily="18" charset="0"/>
                        </a:rPr>
                        <m:t>𝑡</m:t>
                      </m:r>
                      <m:r>
                        <a:rPr lang="cs-CZ" b="0" i="1" smtClean="0">
                          <a:latin typeface="Cambria Math" panose="02040503050406030204" pitchFamily="18" charset="0"/>
                          <a:ea typeface="Cambria Math" panose="02040503050406030204" pitchFamily="18" charset="0"/>
                        </a:rPr>
                        <m:t>=0    →       </m:t>
                      </m:r>
                      <m:r>
                        <a:rPr lang="cs-CZ" b="0" i="1" smtClean="0">
                          <a:latin typeface="Cambria Math" panose="02040503050406030204" pitchFamily="18" charset="0"/>
                          <a:ea typeface="Cambria Math" panose="02040503050406030204" pitchFamily="18" charset="0"/>
                        </a:rPr>
                        <m:t>𝑡</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1</m:t>
                          </m:r>
                        </m:num>
                        <m:den>
                          <m:r>
                            <a:rPr lang="cs-CZ" b="0" i="1" smtClean="0">
                              <a:latin typeface="Cambria Math" panose="02040503050406030204" pitchFamily="18" charset="0"/>
                              <a:ea typeface="Cambria Math" panose="02040503050406030204" pitchFamily="18" charset="0"/>
                            </a:rPr>
                            <m:t>𝛾</m:t>
                          </m:r>
                        </m:den>
                      </m:f>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1</m:t>
                          </m:r>
                        </m:num>
                        <m:den>
                          <m:r>
                            <a:rPr lang="cs-CZ" b="0" i="1" smtClean="0">
                              <a:latin typeface="Cambria Math" panose="02040503050406030204" pitchFamily="18" charset="0"/>
                              <a:ea typeface="Cambria Math" panose="02040503050406030204" pitchFamily="18" charset="0"/>
                            </a:rPr>
                            <m:t>0,0036699</m:t>
                          </m:r>
                        </m:den>
                      </m:f>
                      <m:r>
                        <m:rPr>
                          <m:sty m:val="p"/>
                        </m:rPr>
                        <a:rPr lang="cs-CZ" baseline="30000">
                          <a:latin typeface="Cambria Math" panose="02040503050406030204" pitchFamily="18" charset="0"/>
                          <a:ea typeface="Cambria Math" panose="02040503050406030204" pitchFamily="18" charset="0"/>
                        </a:rPr>
                        <m:t>o</m:t>
                      </m:r>
                      <m:r>
                        <m:rPr>
                          <m:sty m:val="p"/>
                        </m:rPr>
                        <a:rPr lang="cs-CZ">
                          <a:latin typeface="Cambria Math" panose="02040503050406030204" pitchFamily="18" charset="0"/>
                          <a:ea typeface="Cambria Math" panose="02040503050406030204" pitchFamily="18" charset="0"/>
                        </a:rPr>
                        <m:t>C</m:t>
                      </m:r>
                      <m:r>
                        <a:rPr lang="cs-CZ" b="0" i="1" smtClean="0">
                          <a:latin typeface="Cambria Math" panose="02040503050406030204" pitchFamily="18" charset="0"/>
                          <a:ea typeface="Cambria Math" panose="02040503050406030204" pitchFamily="18" charset="0"/>
                        </a:rPr>
                        <m:t>=−273,15 </m:t>
                      </m:r>
                      <m:r>
                        <m:rPr>
                          <m:sty m:val="p"/>
                        </m:rPr>
                        <a:rPr lang="cs-CZ" b="0" i="0" baseline="30000" smtClean="0">
                          <a:latin typeface="Cambria Math" panose="02040503050406030204" pitchFamily="18" charset="0"/>
                          <a:ea typeface="Cambria Math" panose="02040503050406030204" pitchFamily="18" charset="0"/>
                        </a:rPr>
                        <m:t>o</m:t>
                      </m:r>
                      <m:r>
                        <m:rPr>
                          <m:sty m:val="p"/>
                        </m:rPr>
                        <a:rPr lang="cs-CZ" b="0" i="0" smtClean="0">
                          <a:latin typeface="Cambria Math" panose="02040503050406030204" pitchFamily="18" charset="0"/>
                          <a:ea typeface="Cambria Math" panose="02040503050406030204" pitchFamily="18" charset="0"/>
                        </a:rPr>
                        <m:t>C</m:t>
                      </m:r>
                    </m:oMath>
                  </m:oMathPara>
                </a14:m>
                <a:endParaRPr lang="cs-CZ" dirty="0"/>
              </a:p>
            </p:txBody>
          </p:sp>
        </mc:Choice>
        <mc:Fallback xmlns="">
          <p:sp>
            <p:nvSpPr>
              <p:cNvPr id="10" name="TextovéPole 9">
                <a:extLst>
                  <a:ext uri="{FF2B5EF4-FFF2-40B4-BE49-F238E27FC236}">
                    <a16:creationId xmlns:a16="http://schemas.microsoft.com/office/drawing/2014/main" id="{BCF8F149-C6A7-1162-C71B-B420A4C695A8}"/>
                  </a:ext>
                </a:extLst>
              </p:cNvPr>
              <p:cNvSpPr txBox="1">
                <a:spLocks noRot="1" noChangeAspect="1" noMove="1" noResize="1" noEditPoints="1" noAdjustHandles="1" noChangeArrowheads="1" noChangeShapeType="1" noTextEdit="1"/>
              </p:cNvSpPr>
              <p:nvPr/>
            </p:nvSpPr>
            <p:spPr>
              <a:xfrm>
                <a:off x="2789984" y="5538393"/>
                <a:ext cx="6094674" cy="656077"/>
              </a:xfrm>
              <a:prstGeom prst="rect">
                <a:avLst/>
              </a:prstGeom>
              <a:blipFill>
                <a:blip r:embed="rId6"/>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1" name="TextovéPole 10">
                <a:extLst>
                  <a:ext uri="{FF2B5EF4-FFF2-40B4-BE49-F238E27FC236}">
                    <a16:creationId xmlns:a16="http://schemas.microsoft.com/office/drawing/2014/main" id="{E83FE869-0162-97DC-D872-AEA34307FF38}"/>
                  </a:ext>
                </a:extLst>
              </p:cNvPr>
              <p:cNvSpPr txBox="1"/>
              <p:nvPr/>
            </p:nvSpPr>
            <p:spPr>
              <a:xfrm>
                <a:off x="373711" y="6368995"/>
                <a:ext cx="11664162" cy="369332"/>
              </a:xfrm>
              <a:prstGeom prst="rect">
                <a:avLst/>
              </a:prstGeom>
              <a:noFill/>
            </p:spPr>
            <p:txBody>
              <a:bodyPr wrap="square" rtlCol="0">
                <a:spAutoFit/>
              </a:bodyPr>
              <a:lstStyle/>
              <a:p>
                <a:r>
                  <a:rPr lang="cs-CZ" dirty="0"/>
                  <a:t>Teplota </a:t>
                </a:r>
                <a14:m>
                  <m:oMath xmlns:m="http://schemas.openxmlformats.org/officeDocument/2006/math">
                    <m:r>
                      <a:rPr lang="cs-CZ" i="1">
                        <a:latin typeface="Cambria Math" panose="02040503050406030204" pitchFamily="18" charset="0"/>
                        <a:ea typeface="Cambria Math" panose="02040503050406030204" pitchFamily="18" charset="0"/>
                      </a:rPr>
                      <m:t>−273,15 </m:t>
                    </m:r>
                    <m:r>
                      <m:rPr>
                        <m:sty m:val="p"/>
                      </m:rPr>
                      <a:rPr lang="cs-CZ" baseline="30000">
                        <a:latin typeface="Cambria Math" panose="02040503050406030204" pitchFamily="18" charset="0"/>
                        <a:ea typeface="Cambria Math" panose="02040503050406030204" pitchFamily="18" charset="0"/>
                      </a:rPr>
                      <m:t>o</m:t>
                    </m:r>
                    <m:r>
                      <m:rPr>
                        <m:sty m:val="p"/>
                      </m:rPr>
                      <a:rPr lang="cs-CZ">
                        <a:latin typeface="Cambria Math" panose="02040503050406030204" pitchFamily="18" charset="0"/>
                        <a:ea typeface="Cambria Math" panose="02040503050406030204" pitchFamily="18" charset="0"/>
                      </a:rPr>
                      <m:t>C</m:t>
                    </m:r>
                  </m:oMath>
                </a14:m>
                <a:r>
                  <a:rPr lang="cs-CZ" dirty="0"/>
                  <a:t> je nejnižší možná teplota, nazývá se </a:t>
                </a:r>
                <a:r>
                  <a:rPr lang="cs-CZ" b="1" dirty="0"/>
                  <a:t>absolutní  nula </a:t>
                </a:r>
                <a:r>
                  <a:rPr lang="cs-CZ" dirty="0"/>
                  <a:t>(anglicky </a:t>
                </a:r>
                <a:r>
                  <a:rPr lang="cs-CZ" dirty="0" err="1"/>
                  <a:t>absolute</a:t>
                </a:r>
                <a:r>
                  <a:rPr lang="cs-CZ" dirty="0"/>
                  <a:t> </a:t>
                </a:r>
                <a:r>
                  <a:rPr lang="cs-CZ" dirty="0" err="1"/>
                  <a:t>zero</a:t>
                </a:r>
                <a:r>
                  <a:rPr lang="cs-CZ" dirty="0"/>
                  <a:t>). </a:t>
                </a:r>
              </a:p>
            </p:txBody>
          </p:sp>
        </mc:Choice>
        <mc:Fallback xmlns="">
          <p:sp>
            <p:nvSpPr>
              <p:cNvPr id="11" name="TextovéPole 10">
                <a:extLst>
                  <a:ext uri="{FF2B5EF4-FFF2-40B4-BE49-F238E27FC236}">
                    <a16:creationId xmlns:a16="http://schemas.microsoft.com/office/drawing/2014/main" id="{E83FE869-0162-97DC-D872-AEA34307FF38}"/>
                  </a:ext>
                </a:extLst>
              </p:cNvPr>
              <p:cNvSpPr txBox="1">
                <a:spLocks noRot="1" noChangeAspect="1" noMove="1" noResize="1" noEditPoints="1" noAdjustHandles="1" noChangeArrowheads="1" noChangeShapeType="1" noTextEdit="1"/>
              </p:cNvSpPr>
              <p:nvPr/>
            </p:nvSpPr>
            <p:spPr>
              <a:xfrm>
                <a:off x="373711" y="6368995"/>
                <a:ext cx="11664162" cy="369332"/>
              </a:xfrm>
              <a:prstGeom prst="rect">
                <a:avLst/>
              </a:prstGeom>
              <a:blipFill>
                <a:blip r:embed="rId7"/>
                <a:stretch>
                  <a:fillRect l="-418" t="-10000" b="-26667"/>
                </a:stretch>
              </a:blipFill>
            </p:spPr>
            <p:txBody>
              <a:bodyPr/>
              <a:lstStyle/>
              <a:p>
                <a:r>
                  <a:rPr lang="cs-CZ">
                    <a:noFill/>
                  </a:rPr>
                  <a:t> </a:t>
                </a:r>
              </a:p>
            </p:txBody>
          </p:sp>
        </mc:Fallback>
      </mc:AlternateContent>
      <p:pic>
        <p:nvPicPr>
          <p:cNvPr id="15" name="Obrázek 14">
            <a:hlinkClick r:id="rId8" action="ppaction://hlinksldjump"/>
            <a:extLst>
              <a:ext uri="{FF2B5EF4-FFF2-40B4-BE49-F238E27FC236}">
                <a16:creationId xmlns:a16="http://schemas.microsoft.com/office/drawing/2014/main" id="{E89D5C25-369C-2CC6-B7C6-72A23134E85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237236" y="6154793"/>
            <a:ext cx="562500" cy="554187"/>
          </a:xfrm>
          <a:prstGeom prst="rect">
            <a:avLst/>
          </a:prstGeom>
        </p:spPr>
      </p:pic>
    </p:spTree>
    <p:extLst>
      <p:ext uri="{BB962C8B-B14F-4D97-AF65-F5344CB8AC3E}">
        <p14:creationId xmlns:p14="http://schemas.microsoft.com/office/powerpoint/2010/main" val="4158512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256A99BB-825F-CBBC-137E-F2C334399309}"/>
                  </a:ext>
                </a:extLst>
              </p:cNvPr>
              <p:cNvSpPr txBox="1"/>
              <p:nvPr/>
            </p:nvSpPr>
            <p:spPr>
              <a:xfrm>
                <a:off x="3668865" y="205550"/>
                <a:ext cx="4854270" cy="497316"/>
              </a:xfrm>
              <a:prstGeom prst="rect">
                <a:avLst/>
              </a:prstGeom>
              <a:noFill/>
            </p:spPr>
            <p:txBody>
              <a:bodyPr wrap="square" rtlCol="0">
                <a:spAutoFit/>
              </a:bodyPr>
              <a:lstStyle/>
              <a:p>
                <a:r>
                  <a:rPr lang="cs-CZ" dirty="0"/>
                  <a:t>Vyjádření </a:t>
                </a:r>
                <a14:m>
                  <m:oMath xmlns:m="http://schemas.openxmlformats.org/officeDocument/2006/math">
                    <m:r>
                      <a:rPr lang="cs-CZ" i="1" dirty="0" smtClean="0">
                        <a:latin typeface="Cambria Math" panose="02040503050406030204" pitchFamily="18" charset="0"/>
                      </a:rPr>
                      <m:t>𝑝</m:t>
                    </m:r>
                  </m:oMath>
                </a14:m>
                <a:r>
                  <a:rPr lang="cs-CZ" dirty="0"/>
                  <a:t> (tlaku) ze vztahu  </a:t>
                </a:r>
                <a14:m>
                  <m:oMath xmlns:m="http://schemas.openxmlformats.org/officeDocument/2006/math">
                    <m:r>
                      <a:rPr lang="cs-CZ" i="1">
                        <a:latin typeface="Cambria Math" panose="02040503050406030204" pitchFamily="18" charset="0"/>
                      </a:rPr>
                      <m:t>𝑡</m:t>
                    </m:r>
                    <m:r>
                      <a:rPr lang="cs-CZ" i="1">
                        <a:latin typeface="Cambria Math" panose="02040503050406030204" pitchFamily="18" charset="0"/>
                      </a:rPr>
                      <m:t>=</m:t>
                    </m:r>
                    <m:f>
                      <m:fPr>
                        <m:ctrlPr>
                          <a:rPr lang="cs-CZ" i="1">
                            <a:latin typeface="Cambria Math" panose="02040503050406030204" pitchFamily="18" charset="0"/>
                          </a:rPr>
                        </m:ctrlPr>
                      </m:fPr>
                      <m:num>
                        <m:r>
                          <a:rPr lang="cs-CZ" i="1">
                            <a:latin typeface="Cambria Math" panose="02040503050406030204" pitchFamily="18" charset="0"/>
                          </a:rPr>
                          <m:t>𝑝</m:t>
                        </m:r>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𝑜</m:t>
                            </m:r>
                          </m:sub>
                        </m:sSub>
                      </m:num>
                      <m:den>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100</m:t>
                            </m:r>
                          </m:sub>
                        </m:sSub>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0</m:t>
                            </m:r>
                          </m:sub>
                        </m:sSub>
                      </m:den>
                    </m:f>
                    <m:r>
                      <a:rPr lang="cs-CZ" i="1">
                        <a:latin typeface="Cambria Math" panose="02040503050406030204" pitchFamily="18" charset="0"/>
                        <a:ea typeface="Cambria Math" panose="02040503050406030204" pitchFamily="18" charset="0"/>
                      </a:rPr>
                      <m:t>∙100 </m:t>
                    </m:r>
                  </m:oMath>
                </a14:m>
                <a:r>
                  <a:rPr lang="cs-CZ" baseline="30000" dirty="0" err="1"/>
                  <a:t>o</a:t>
                </a:r>
                <a:r>
                  <a:rPr lang="cs-CZ" dirty="0" err="1"/>
                  <a:t>C</a:t>
                </a:r>
                <a:r>
                  <a:rPr lang="cs-CZ" dirty="0"/>
                  <a:t>  </a:t>
                </a:r>
              </a:p>
            </p:txBody>
          </p:sp>
        </mc:Choice>
        <mc:Fallback xmlns="">
          <p:sp>
            <p:nvSpPr>
              <p:cNvPr id="3" name="TextovéPole 2">
                <a:extLst>
                  <a:ext uri="{FF2B5EF4-FFF2-40B4-BE49-F238E27FC236}">
                    <a16:creationId xmlns:a16="http://schemas.microsoft.com/office/drawing/2014/main" id="{256A99BB-825F-CBBC-137E-F2C334399309}"/>
                  </a:ext>
                </a:extLst>
              </p:cNvPr>
              <p:cNvSpPr txBox="1">
                <a:spLocks noRot="1" noChangeAspect="1" noMove="1" noResize="1" noEditPoints="1" noAdjustHandles="1" noChangeArrowheads="1" noChangeShapeType="1" noTextEdit="1"/>
              </p:cNvSpPr>
              <p:nvPr/>
            </p:nvSpPr>
            <p:spPr>
              <a:xfrm>
                <a:off x="3668865" y="205550"/>
                <a:ext cx="4854270" cy="497316"/>
              </a:xfrm>
              <a:prstGeom prst="rect">
                <a:avLst/>
              </a:prstGeom>
              <a:blipFill>
                <a:blip r:embed="rId2"/>
                <a:stretch>
                  <a:fillRect l="-1131" b="-1235"/>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B6FF39C6-AEC0-D91C-12C0-20726C6FCB6E}"/>
                  </a:ext>
                </a:extLst>
              </p:cNvPr>
              <p:cNvSpPr txBox="1"/>
              <p:nvPr/>
            </p:nvSpPr>
            <p:spPr>
              <a:xfrm>
                <a:off x="4247322" y="1305427"/>
                <a:ext cx="3697357" cy="497316"/>
              </a:xfrm>
              <a:prstGeom prst="rect">
                <a:avLst/>
              </a:prstGeom>
              <a:noFill/>
            </p:spPr>
            <p:txBody>
              <a:bodyPr wrap="square" rtlCol="0">
                <a:spAutoFit/>
              </a:bodyPr>
              <a:lstStyle/>
              <a:p>
                <a:pPr algn="ctr"/>
                <a14:m>
                  <m:oMath xmlns:m="http://schemas.openxmlformats.org/officeDocument/2006/math">
                    <m:f>
                      <m:fPr>
                        <m:ctrlPr>
                          <a:rPr lang="cs-CZ" i="1">
                            <a:latin typeface="Cambria Math" panose="02040503050406030204" pitchFamily="18" charset="0"/>
                          </a:rPr>
                        </m:ctrlPr>
                      </m:fPr>
                      <m:num>
                        <m:r>
                          <a:rPr lang="cs-CZ" i="1">
                            <a:latin typeface="Cambria Math" panose="02040503050406030204" pitchFamily="18" charset="0"/>
                          </a:rPr>
                          <m:t>𝑝</m:t>
                        </m:r>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𝑜</m:t>
                            </m:r>
                          </m:sub>
                        </m:sSub>
                      </m:num>
                      <m:den>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100</m:t>
                            </m:r>
                          </m:sub>
                        </m:sSub>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0</m:t>
                            </m:r>
                          </m:sub>
                        </m:sSub>
                      </m:den>
                    </m:f>
                    <m:r>
                      <a:rPr lang="cs-CZ" i="1">
                        <a:latin typeface="Cambria Math" panose="02040503050406030204" pitchFamily="18" charset="0"/>
                        <a:ea typeface="Cambria Math" panose="02040503050406030204" pitchFamily="18" charset="0"/>
                      </a:rPr>
                      <m:t>∙100</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𝑡</m:t>
                    </m:r>
                  </m:oMath>
                </a14:m>
                <a:r>
                  <a:rPr lang="cs-CZ" dirty="0"/>
                  <a:t>         </a:t>
                </a:r>
                <a14:m>
                  <m:oMath xmlns:m="http://schemas.openxmlformats.org/officeDocument/2006/math">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 </m:t>
                    </m:r>
                    <m:d>
                      <m:dPr>
                        <m:ctrlPr>
                          <a:rPr lang="cs-CZ" b="0" i="1" smtClean="0">
                            <a:latin typeface="Cambria Math" panose="02040503050406030204" pitchFamily="18" charset="0"/>
                            <a:ea typeface="Cambria Math" panose="02040503050406030204" pitchFamily="18" charset="0"/>
                          </a:rPr>
                        </m:ctrlPr>
                      </m:dPr>
                      <m:e>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100</m:t>
                            </m:r>
                          </m:sub>
                        </m:sSub>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0</m:t>
                            </m:r>
                          </m:sub>
                        </m:sSub>
                      </m:e>
                    </m:d>
                  </m:oMath>
                </a14:m>
                <a:endParaRPr lang="cs-CZ" dirty="0"/>
              </a:p>
            </p:txBody>
          </p:sp>
        </mc:Choice>
        <mc:Fallback xmlns="">
          <p:sp>
            <p:nvSpPr>
              <p:cNvPr id="4" name="TextovéPole 3">
                <a:extLst>
                  <a:ext uri="{FF2B5EF4-FFF2-40B4-BE49-F238E27FC236}">
                    <a16:creationId xmlns:a16="http://schemas.microsoft.com/office/drawing/2014/main" id="{B6FF39C6-AEC0-D91C-12C0-20726C6FCB6E}"/>
                  </a:ext>
                </a:extLst>
              </p:cNvPr>
              <p:cNvSpPr txBox="1">
                <a:spLocks noRot="1" noChangeAspect="1" noMove="1" noResize="1" noEditPoints="1" noAdjustHandles="1" noChangeArrowheads="1" noChangeShapeType="1" noTextEdit="1"/>
              </p:cNvSpPr>
              <p:nvPr/>
            </p:nvSpPr>
            <p:spPr>
              <a:xfrm>
                <a:off x="4247322" y="1305427"/>
                <a:ext cx="3697357" cy="497316"/>
              </a:xfrm>
              <a:prstGeom prst="rect">
                <a:avLst/>
              </a:prstGeom>
              <a:blipFill>
                <a:blip r:embed="rId3"/>
                <a:stretch>
                  <a:fillRect/>
                </a:stretch>
              </a:blipFill>
            </p:spPr>
            <p:txBody>
              <a:bodyPr/>
              <a:lstStyle/>
              <a:p>
                <a:r>
                  <a:rPr lang="cs-CZ">
                    <a:noFill/>
                  </a:rPr>
                  <a:t> </a:t>
                </a:r>
              </a:p>
            </p:txBody>
          </p:sp>
        </mc:Fallback>
      </mc:AlternateContent>
      <p:cxnSp>
        <p:nvCxnSpPr>
          <p:cNvPr id="6" name="Přímá spojnice 5">
            <a:extLst>
              <a:ext uri="{FF2B5EF4-FFF2-40B4-BE49-F238E27FC236}">
                <a16:creationId xmlns:a16="http://schemas.microsoft.com/office/drawing/2014/main" id="{733BCFB4-F3CF-DA8D-B373-2D2F236B22BD}"/>
              </a:ext>
            </a:extLst>
          </p:cNvPr>
          <p:cNvCxnSpPr/>
          <p:nvPr/>
        </p:nvCxnSpPr>
        <p:spPr>
          <a:xfrm flipH="1">
            <a:off x="6321292" y="1338914"/>
            <a:ext cx="111318" cy="497316"/>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FBCE0677-EA2F-25E6-3AA8-03D619121F9F}"/>
                  </a:ext>
                </a:extLst>
              </p:cNvPr>
              <p:cNvSpPr txBox="1"/>
              <p:nvPr/>
            </p:nvSpPr>
            <p:spPr>
              <a:xfrm>
                <a:off x="3937220" y="1897230"/>
                <a:ext cx="4317561" cy="369332"/>
              </a:xfrm>
              <a:prstGeom prst="rect">
                <a:avLst/>
              </a:prstGeom>
              <a:noFill/>
            </p:spPr>
            <p:txBody>
              <a:bodyPr wrap="square" rtlCol="0">
                <a:spAutoFit/>
              </a:bodyPr>
              <a:lstStyle/>
              <a:p>
                <a:pPr algn="ctr"/>
                <a14:m>
                  <m:oMath xmlns:m="http://schemas.openxmlformats.org/officeDocument/2006/math">
                    <m:d>
                      <m:dPr>
                        <m:ctrlPr>
                          <a:rPr lang="cs-CZ" i="1" smtClean="0">
                            <a:latin typeface="Cambria Math" panose="02040503050406030204" pitchFamily="18" charset="0"/>
                          </a:rPr>
                        </m:ctrlPr>
                      </m:dPr>
                      <m:e>
                        <m:r>
                          <a:rPr lang="cs-CZ" i="1">
                            <a:latin typeface="Cambria Math" panose="02040503050406030204" pitchFamily="18" charset="0"/>
                          </a:rPr>
                          <m:t>𝑝</m:t>
                        </m:r>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𝑜</m:t>
                            </m:r>
                          </m:sub>
                        </m:sSub>
                      </m:e>
                    </m:d>
                    <m:r>
                      <a:rPr lang="cs-CZ" i="1">
                        <a:latin typeface="Cambria Math" panose="02040503050406030204" pitchFamily="18" charset="0"/>
                        <a:ea typeface="Cambria Math" panose="02040503050406030204" pitchFamily="18" charset="0"/>
                      </a:rPr>
                      <m:t>∙100</m:t>
                    </m:r>
                    <m:r>
                      <a:rPr lang="cs-CZ" b="0" i="1" smtClean="0">
                        <a:latin typeface="Cambria Math" panose="02040503050406030204" pitchFamily="18" charset="0"/>
                        <a:ea typeface="Cambria Math" panose="02040503050406030204" pitchFamily="18" charset="0"/>
                      </a:rPr>
                      <m:t>=</m:t>
                    </m:r>
                    <m:r>
                      <a:rPr lang="cs-CZ" i="1" smtClean="0">
                        <a:latin typeface="Cambria Math" panose="02040503050406030204" pitchFamily="18" charset="0"/>
                      </a:rPr>
                      <m:t>𝑡</m:t>
                    </m:r>
                    <m:r>
                      <a:rPr lang="cs-CZ" i="1" smtClean="0">
                        <a:latin typeface="Cambria Math" panose="02040503050406030204" pitchFamily="18" charset="0"/>
                        <a:ea typeface="Cambria Math" panose="02040503050406030204" pitchFamily="18" charset="0"/>
                      </a:rPr>
                      <m:t>∙</m:t>
                    </m:r>
                    <m:d>
                      <m:dPr>
                        <m:ctrlPr>
                          <a:rPr lang="cs-CZ" i="1">
                            <a:latin typeface="Cambria Math" panose="02040503050406030204" pitchFamily="18" charset="0"/>
                            <a:ea typeface="Cambria Math" panose="02040503050406030204" pitchFamily="18" charset="0"/>
                          </a:rPr>
                        </m:ctrlPr>
                      </m:dPr>
                      <m:e>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100</m:t>
                            </m:r>
                          </m:sub>
                        </m:sSub>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0</m:t>
                            </m:r>
                          </m:sub>
                        </m:sSub>
                      </m:e>
                    </m:d>
                  </m:oMath>
                </a14:m>
                <a:r>
                  <a:rPr lang="cs-CZ" dirty="0"/>
                  <a:t>         </a:t>
                </a:r>
                <a14:m>
                  <m:oMath xmlns:m="http://schemas.openxmlformats.org/officeDocument/2006/math">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100</m:t>
                    </m:r>
                  </m:oMath>
                </a14:m>
                <a:endParaRPr lang="cs-CZ" dirty="0"/>
              </a:p>
            </p:txBody>
          </p:sp>
        </mc:Choice>
        <mc:Fallback xmlns="">
          <p:sp>
            <p:nvSpPr>
              <p:cNvPr id="7" name="TextovéPole 6">
                <a:extLst>
                  <a:ext uri="{FF2B5EF4-FFF2-40B4-BE49-F238E27FC236}">
                    <a16:creationId xmlns:a16="http://schemas.microsoft.com/office/drawing/2014/main" id="{FBCE0677-EA2F-25E6-3AA8-03D619121F9F}"/>
                  </a:ext>
                </a:extLst>
              </p:cNvPr>
              <p:cNvSpPr txBox="1">
                <a:spLocks noRot="1" noChangeAspect="1" noMove="1" noResize="1" noEditPoints="1" noAdjustHandles="1" noChangeArrowheads="1" noChangeShapeType="1" noTextEdit="1"/>
              </p:cNvSpPr>
              <p:nvPr/>
            </p:nvSpPr>
            <p:spPr>
              <a:xfrm>
                <a:off x="3937220" y="1897230"/>
                <a:ext cx="4317561" cy="369332"/>
              </a:xfrm>
              <a:prstGeom prst="rect">
                <a:avLst/>
              </a:prstGeom>
              <a:blipFill>
                <a:blip r:embed="rId4"/>
                <a:stretch>
                  <a:fillRect b="-6557"/>
                </a:stretch>
              </a:blipFill>
            </p:spPr>
            <p:txBody>
              <a:bodyPr/>
              <a:lstStyle/>
              <a:p>
                <a:r>
                  <a:rPr lang="cs-CZ">
                    <a:noFill/>
                  </a:rPr>
                  <a:t> </a:t>
                </a:r>
              </a:p>
            </p:txBody>
          </p:sp>
        </mc:Fallback>
      </mc:AlternateContent>
      <p:cxnSp>
        <p:nvCxnSpPr>
          <p:cNvPr id="8" name="Přímá spojnice 7">
            <a:extLst>
              <a:ext uri="{FF2B5EF4-FFF2-40B4-BE49-F238E27FC236}">
                <a16:creationId xmlns:a16="http://schemas.microsoft.com/office/drawing/2014/main" id="{0A3038EA-A4A1-34B1-FDEC-8C2779CED89D}"/>
              </a:ext>
            </a:extLst>
          </p:cNvPr>
          <p:cNvCxnSpPr/>
          <p:nvPr/>
        </p:nvCxnSpPr>
        <p:spPr>
          <a:xfrm flipH="1">
            <a:off x="7403990" y="1854729"/>
            <a:ext cx="111318" cy="497316"/>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4BB0FC93-777B-659C-ABC8-59627D1A911B}"/>
                  </a:ext>
                </a:extLst>
              </p:cNvPr>
              <p:cNvSpPr txBox="1"/>
              <p:nvPr/>
            </p:nvSpPr>
            <p:spPr>
              <a:xfrm>
                <a:off x="4732351" y="2347340"/>
                <a:ext cx="2727298" cy="634789"/>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r>
                        <a:rPr lang="cs-CZ" i="1">
                          <a:latin typeface="Cambria Math" panose="02040503050406030204" pitchFamily="18" charset="0"/>
                        </a:rPr>
                        <m:t>𝑝</m:t>
                      </m:r>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𝑜</m:t>
                          </m:r>
                        </m:sub>
                      </m:sSub>
                      <m:r>
                        <a:rPr lang="cs-CZ" b="0" i="1" smtClean="0">
                          <a:latin typeface="Cambria Math" panose="02040503050406030204" pitchFamily="18" charset="0"/>
                        </a:rPr>
                        <m:t>=</m:t>
                      </m:r>
                      <m:f>
                        <m:fPr>
                          <m:ctrlPr>
                            <a:rPr lang="cs-CZ" i="1" smtClean="0">
                              <a:latin typeface="Cambria Math" panose="02040503050406030204" pitchFamily="18" charset="0"/>
                            </a:rPr>
                          </m:ctrlPr>
                        </m:fPr>
                        <m:num>
                          <m:r>
                            <a:rPr lang="cs-CZ" i="1">
                              <a:latin typeface="Cambria Math" panose="02040503050406030204" pitchFamily="18" charset="0"/>
                            </a:rPr>
                            <m:t>𝑡</m:t>
                          </m:r>
                          <m:r>
                            <a:rPr lang="cs-CZ" i="1">
                              <a:latin typeface="Cambria Math" panose="02040503050406030204" pitchFamily="18" charset="0"/>
                              <a:ea typeface="Cambria Math" panose="02040503050406030204" pitchFamily="18" charset="0"/>
                            </a:rPr>
                            <m:t>∙</m:t>
                          </m:r>
                          <m:d>
                            <m:dPr>
                              <m:ctrlPr>
                                <a:rPr lang="cs-CZ" i="1">
                                  <a:latin typeface="Cambria Math" panose="02040503050406030204" pitchFamily="18" charset="0"/>
                                  <a:ea typeface="Cambria Math" panose="02040503050406030204" pitchFamily="18" charset="0"/>
                                </a:rPr>
                              </m:ctrlPr>
                            </m:dPr>
                            <m:e>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100</m:t>
                                  </m:r>
                                </m:sub>
                              </m:sSub>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0</m:t>
                                  </m:r>
                                </m:sub>
                              </m:sSub>
                            </m:e>
                          </m:d>
                        </m:num>
                        <m:den>
                          <m:r>
                            <a:rPr lang="cs-CZ" b="0" i="1" smtClean="0">
                              <a:latin typeface="Cambria Math" panose="02040503050406030204" pitchFamily="18" charset="0"/>
                            </a:rPr>
                            <m:t>100</m:t>
                          </m:r>
                        </m:den>
                      </m:f>
                    </m:oMath>
                  </m:oMathPara>
                </a14:m>
                <a:endParaRPr lang="cs-CZ" dirty="0"/>
              </a:p>
            </p:txBody>
          </p:sp>
        </mc:Choice>
        <mc:Fallback xmlns="">
          <p:sp>
            <p:nvSpPr>
              <p:cNvPr id="9" name="TextovéPole 8">
                <a:extLst>
                  <a:ext uri="{FF2B5EF4-FFF2-40B4-BE49-F238E27FC236}">
                    <a16:creationId xmlns:a16="http://schemas.microsoft.com/office/drawing/2014/main" id="{4BB0FC93-777B-659C-ABC8-59627D1A911B}"/>
                  </a:ext>
                </a:extLst>
              </p:cNvPr>
              <p:cNvSpPr txBox="1">
                <a:spLocks noRot="1" noChangeAspect="1" noMove="1" noResize="1" noEditPoints="1" noAdjustHandles="1" noChangeArrowheads="1" noChangeShapeType="1" noTextEdit="1"/>
              </p:cNvSpPr>
              <p:nvPr/>
            </p:nvSpPr>
            <p:spPr>
              <a:xfrm>
                <a:off x="4732351" y="2347340"/>
                <a:ext cx="2727298" cy="634789"/>
              </a:xfrm>
              <a:prstGeom prst="rect">
                <a:avLst/>
              </a:prstGeom>
              <a:blipFill>
                <a:blip r:embed="rId5"/>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0" name="TextovéPole 9">
                <a:extLst>
                  <a:ext uri="{FF2B5EF4-FFF2-40B4-BE49-F238E27FC236}">
                    <a16:creationId xmlns:a16="http://schemas.microsoft.com/office/drawing/2014/main" id="{DFBEFADA-079B-8000-22BC-7BD37B3C7DF0}"/>
                  </a:ext>
                </a:extLst>
              </p:cNvPr>
              <p:cNvSpPr txBox="1"/>
              <p:nvPr/>
            </p:nvSpPr>
            <p:spPr>
              <a:xfrm>
                <a:off x="4615732" y="3029286"/>
                <a:ext cx="2960536" cy="629852"/>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𝑝</m:t>
                      </m:r>
                      <m:r>
                        <a:rPr lang="cs-CZ" b="0" i="1" smtClean="0">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0</m:t>
                          </m:r>
                        </m:sub>
                      </m:sSub>
                      <m:r>
                        <a:rPr lang="cs-CZ" b="0" i="1" smtClean="0">
                          <a:latin typeface="Cambria Math" panose="02040503050406030204" pitchFamily="18" charset="0"/>
                        </a:rPr>
                        <m:t>+</m:t>
                      </m:r>
                      <m:f>
                        <m:fPr>
                          <m:ctrlPr>
                            <a:rPr lang="cs-CZ" i="1" smtClean="0">
                              <a:latin typeface="Cambria Math" panose="02040503050406030204" pitchFamily="18" charset="0"/>
                            </a:rPr>
                          </m:ctrlPr>
                        </m:fPr>
                        <m:num>
                          <m:r>
                            <a:rPr lang="cs-CZ" i="1">
                              <a:latin typeface="Cambria Math" panose="02040503050406030204" pitchFamily="18" charset="0"/>
                            </a:rPr>
                            <m:t>𝑡</m:t>
                          </m:r>
                          <m:r>
                            <a:rPr lang="cs-CZ" i="1">
                              <a:latin typeface="Cambria Math" panose="02040503050406030204" pitchFamily="18" charset="0"/>
                              <a:ea typeface="Cambria Math" panose="02040503050406030204" pitchFamily="18" charset="0"/>
                            </a:rPr>
                            <m:t>∙</m:t>
                          </m:r>
                          <m:d>
                            <m:dPr>
                              <m:ctrlPr>
                                <a:rPr lang="cs-CZ" i="1">
                                  <a:latin typeface="Cambria Math" panose="02040503050406030204" pitchFamily="18" charset="0"/>
                                  <a:ea typeface="Cambria Math" panose="02040503050406030204" pitchFamily="18" charset="0"/>
                                </a:rPr>
                              </m:ctrlPr>
                            </m:dPr>
                            <m:e>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100</m:t>
                                  </m:r>
                                </m:sub>
                              </m:sSub>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0</m:t>
                                  </m:r>
                                </m:sub>
                              </m:sSub>
                            </m:e>
                          </m:d>
                        </m:num>
                        <m:den>
                          <m:r>
                            <a:rPr lang="cs-CZ" b="0" i="1" smtClean="0">
                              <a:latin typeface="Cambria Math" panose="02040503050406030204" pitchFamily="18" charset="0"/>
                            </a:rPr>
                            <m:t>100</m:t>
                          </m:r>
                        </m:den>
                      </m:f>
                    </m:oMath>
                  </m:oMathPara>
                </a14:m>
                <a:endParaRPr lang="cs-CZ" dirty="0"/>
              </a:p>
            </p:txBody>
          </p:sp>
        </mc:Choice>
        <mc:Fallback xmlns="">
          <p:sp>
            <p:nvSpPr>
              <p:cNvPr id="10" name="TextovéPole 9">
                <a:extLst>
                  <a:ext uri="{FF2B5EF4-FFF2-40B4-BE49-F238E27FC236}">
                    <a16:creationId xmlns:a16="http://schemas.microsoft.com/office/drawing/2014/main" id="{DFBEFADA-079B-8000-22BC-7BD37B3C7DF0}"/>
                  </a:ext>
                </a:extLst>
              </p:cNvPr>
              <p:cNvSpPr txBox="1">
                <a:spLocks noRot="1" noChangeAspect="1" noMove="1" noResize="1" noEditPoints="1" noAdjustHandles="1" noChangeArrowheads="1" noChangeShapeType="1" noTextEdit="1"/>
              </p:cNvSpPr>
              <p:nvPr/>
            </p:nvSpPr>
            <p:spPr>
              <a:xfrm>
                <a:off x="4615732" y="3029286"/>
                <a:ext cx="2960536" cy="629852"/>
              </a:xfrm>
              <a:prstGeom prst="rect">
                <a:avLst/>
              </a:prstGeom>
              <a:blipFill>
                <a:blip r:embed="rId6"/>
                <a:stretch>
                  <a:fillRect/>
                </a:stretch>
              </a:blipFill>
            </p:spPr>
            <p:txBody>
              <a:bodyPr/>
              <a:lstStyle/>
              <a:p>
                <a:r>
                  <a:rPr lang="cs-CZ">
                    <a:noFill/>
                  </a:rPr>
                  <a:t> </a:t>
                </a:r>
              </a:p>
            </p:txBody>
          </p:sp>
        </mc:Fallback>
      </mc:AlternateContent>
      <mc:AlternateContent xmlns:mc="http://schemas.openxmlformats.org/markup-compatibility/2006">
        <mc:Choice xmlns:a14="http://schemas.microsoft.com/office/drawing/2010/main" Requires="a14">
          <p:sp>
            <p:nvSpPr>
              <p:cNvPr id="11" name="TextovéPole 10">
                <a:extLst>
                  <a:ext uri="{FF2B5EF4-FFF2-40B4-BE49-F238E27FC236}">
                    <a16:creationId xmlns:a16="http://schemas.microsoft.com/office/drawing/2014/main" id="{B8ABAF6A-164D-67B2-75E3-D6A8A2E09981}"/>
                  </a:ext>
                </a:extLst>
              </p:cNvPr>
              <p:cNvSpPr txBox="1"/>
              <p:nvPr/>
            </p:nvSpPr>
            <p:spPr>
              <a:xfrm>
                <a:off x="3352499" y="5821834"/>
                <a:ext cx="5451944" cy="534249"/>
              </a:xfrm>
              <a:prstGeom prst="rect">
                <a:avLst/>
              </a:prstGeom>
              <a:noFill/>
            </p:spPr>
            <p:txBody>
              <a:bodyPr wrap="square" rtlCol="0">
                <a:spAutoFit/>
              </a:bodyPr>
              <a:lstStyle/>
              <a:p>
                <a:pPr algn="ctr"/>
                <a14:m>
                  <m:oMath xmlns:m="http://schemas.openxmlformats.org/officeDocument/2006/math">
                    <m:r>
                      <a:rPr lang="cs-CZ" i="1" smtClean="0">
                        <a:latin typeface="Cambria Math" panose="02040503050406030204" pitchFamily="18" charset="0"/>
                      </a:rPr>
                      <m:t>𝑝</m:t>
                    </m:r>
                    <m:r>
                      <a:rPr lang="cs-CZ" i="1" smtClean="0">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𝑜</m:t>
                        </m:r>
                      </m:sub>
                    </m:sSub>
                    <m:r>
                      <a:rPr lang="cs-CZ" i="1">
                        <a:latin typeface="Cambria Math" panose="02040503050406030204" pitchFamily="18" charset="0"/>
                        <a:ea typeface="Cambria Math" panose="02040503050406030204" pitchFamily="18" charset="0"/>
                      </a:rPr>
                      <m:t>∙</m:t>
                    </m:r>
                    <m:d>
                      <m:dPr>
                        <m:ctrlPr>
                          <a:rPr lang="cs-CZ" i="1">
                            <a:latin typeface="Cambria Math" panose="02040503050406030204" pitchFamily="18" charset="0"/>
                            <a:ea typeface="Cambria Math" panose="02040503050406030204" pitchFamily="18" charset="0"/>
                          </a:rPr>
                        </m:ctrlPr>
                      </m:dPr>
                      <m:e>
                        <m:r>
                          <a:rPr lang="cs-CZ" i="1">
                            <a:latin typeface="Cambria Math" panose="02040503050406030204" pitchFamily="18" charset="0"/>
                          </a:rPr>
                          <m:t>1+</m:t>
                        </m:r>
                        <m:f>
                          <m:fPr>
                            <m:ctrlPr>
                              <a:rPr lang="cs-CZ" i="1">
                                <a:latin typeface="Cambria Math" panose="02040503050406030204" pitchFamily="18" charset="0"/>
                              </a:rPr>
                            </m:ctrlPr>
                          </m:fPr>
                          <m:num>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100</m:t>
                                </m:r>
                              </m:sub>
                            </m:sSub>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0</m:t>
                                </m:r>
                              </m:sub>
                            </m:sSub>
                          </m:num>
                          <m:den>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𝑜</m:t>
                                </m:r>
                              </m:sub>
                            </m:sSub>
                            <m:r>
                              <a:rPr lang="cs-CZ" i="1">
                                <a:latin typeface="Cambria Math" panose="02040503050406030204" pitchFamily="18" charset="0"/>
                                <a:ea typeface="Cambria Math" panose="02040503050406030204" pitchFamily="18" charset="0"/>
                              </a:rPr>
                              <m:t>∙100</m:t>
                            </m:r>
                            <m:r>
                              <m:rPr>
                                <m:nor/>
                              </m:rPr>
                              <a:rPr lang="cs-CZ" baseline="30000" dirty="0"/>
                              <m:t>o</m:t>
                            </m:r>
                            <m:r>
                              <m:rPr>
                                <m:nor/>
                              </m:rPr>
                              <a:rPr lang="cs-CZ" dirty="0"/>
                              <m:t>C</m:t>
                            </m:r>
                          </m:den>
                        </m:f>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𝑡</m:t>
                        </m:r>
                      </m:e>
                    </m:d>
                  </m:oMath>
                </a14:m>
                <a:r>
                  <a:rPr lang="cs-CZ" dirty="0"/>
                  <a:t>  </a:t>
                </a:r>
                <a14:m>
                  <m:oMath xmlns:m="http://schemas.openxmlformats.org/officeDocument/2006/math">
                    <m:r>
                      <a:rPr lang="cs-CZ" i="1" dirty="0" smtClean="0">
                        <a:latin typeface="Cambria Math" panose="02040503050406030204" pitchFamily="18" charset="0"/>
                        <a:ea typeface="Cambria Math" panose="02040503050406030204" pitchFamily="18" charset="0"/>
                      </a:rPr>
                      <m:t>→</m:t>
                    </m:r>
                    <m:r>
                      <a:rPr lang="cs-CZ" b="0" i="1" dirty="0" smtClean="0">
                        <a:latin typeface="Cambria Math" panose="02040503050406030204" pitchFamily="18" charset="0"/>
                        <a:ea typeface="Cambria Math" panose="02040503050406030204" pitchFamily="18" charset="0"/>
                      </a:rPr>
                      <m:t>   </m:t>
                    </m:r>
                    <m:r>
                      <a:rPr lang="cs-CZ" i="1">
                        <a:latin typeface="Cambria Math" panose="02040503050406030204" pitchFamily="18" charset="0"/>
                        <a:ea typeface="Cambria Math" panose="02040503050406030204" pitchFamily="18" charset="0"/>
                      </a:rPr>
                      <m:t>𝑝</m:t>
                    </m:r>
                    <m:r>
                      <a:rPr lang="cs-CZ" i="1">
                        <a:latin typeface="Cambria Math" panose="02040503050406030204" pitchFamily="18" charset="0"/>
                        <a:ea typeface="Cambria Math" panose="02040503050406030204" pitchFamily="18" charset="0"/>
                      </a:rPr>
                      <m:t>=</m:t>
                    </m:r>
                    <m:sSub>
                      <m:sSubPr>
                        <m:ctrlPr>
                          <a:rPr lang="cs-CZ" i="1">
                            <a:latin typeface="Cambria Math" panose="02040503050406030204" pitchFamily="18" charset="0"/>
                            <a:ea typeface="Cambria Math" panose="02040503050406030204" pitchFamily="18" charset="0"/>
                          </a:rPr>
                        </m:ctrlPr>
                      </m:sSubPr>
                      <m:e>
                        <m:r>
                          <a:rPr lang="cs-CZ" i="1">
                            <a:latin typeface="Cambria Math" panose="02040503050406030204" pitchFamily="18" charset="0"/>
                            <a:ea typeface="Cambria Math" panose="02040503050406030204" pitchFamily="18" charset="0"/>
                          </a:rPr>
                          <m:t>𝑝</m:t>
                        </m:r>
                      </m:e>
                      <m:sub>
                        <m:r>
                          <a:rPr lang="cs-CZ" i="1">
                            <a:latin typeface="Cambria Math" panose="02040503050406030204" pitchFamily="18" charset="0"/>
                            <a:ea typeface="Cambria Math" panose="02040503050406030204" pitchFamily="18" charset="0"/>
                          </a:rPr>
                          <m:t>𝑜</m:t>
                        </m:r>
                      </m:sub>
                    </m:sSub>
                    <m:r>
                      <a:rPr lang="cs-CZ" i="1">
                        <a:latin typeface="Cambria Math" panose="02040503050406030204" pitchFamily="18" charset="0"/>
                        <a:ea typeface="Cambria Math" panose="02040503050406030204" pitchFamily="18" charset="0"/>
                      </a:rPr>
                      <m:t>∙</m:t>
                    </m:r>
                    <m:d>
                      <m:dPr>
                        <m:ctrlPr>
                          <a:rPr lang="cs-CZ" i="1">
                            <a:latin typeface="Cambria Math" panose="02040503050406030204" pitchFamily="18" charset="0"/>
                            <a:ea typeface="Cambria Math" panose="02040503050406030204" pitchFamily="18" charset="0"/>
                          </a:rPr>
                        </m:ctrlPr>
                      </m:dPr>
                      <m:e>
                        <m:r>
                          <a:rPr lang="cs-CZ" i="1">
                            <a:latin typeface="Cambria Math" panose="02040503050406030204" pitchFamily="18" charset="0"/>
                            <a:ea typeface="Cambria Math" panose="02040503050406030204" pitchFamily="18" charset="0"/>
                          </a:rPr>
                          <m:t>1+</m:t>
                        </m:r>
                        <m:r>
                          <a:rPr lang="cs-CZ" i="1">
                            <a:latin typeface="Cambria Math" panose="02040503050406030204" pitchFamily="18" charset="0"/>
                            <a:ea typeface="Cambria Math" panose="02040503050406030204" pitchFamily="18" charset="0"/>
                          </a:rPr>
                          <m:t>𝛾</m:t>
                        </m:r>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𝑡</m:t>
                        </m:r>
                      </m:e>
                    </m:d>
                  </m:oMath>
                </a14:m>
                <a:endParaRPr lang="cs-CZ" dirty="0"/>
              </a:p>
            </p:txBody>
          </p:sp>
        </mc:Choice>
        <mc:Fallback>
          <p:sp>
            <p:nvSpPr>
              <p:cNvPr id="11" name="TextovéPole 10">
                <a:extLst>
                  <a:ext uri="{FF2B5EF4-FFF2-40B4-BE49-F238E27FC236}">
                    <a16:creationId xmlns:a16="http://schemas.microsoft.com/office/drawing/2014/main" id="{B8ABAF6A-164D-67B2-75E3-D6A8A2E09981}"/>
                  </a:ext>
                </a:extLst>
              </p:cNvPr>
              <p:cNvSpPr txBox="1">
                <a:spLocks noRot="1" noChangeAspect="1" noMove="1" noResize="1" noEditPoints="1" noAdjustHandles="1" noChangeArrowheads="1" noChangeShapeType="1" noTextEdit="1"/>
              </p:cNvSpPr>
              <p:nvPr/>
            </p:nvSpPr>
            <p:spPr>
              <a:xfrm>
                <a:off x="3352499" y="5821834"/>
                <a:ext cx="5451944" cy="534249"/>
              </a:xfrm>
              <a:prstGeom prst="rect">
                <a:avLst/>
              </a:prstGeom>
              <a:blipFill>
                <a:blip r:embed="rId7"/>
                <a:stretch>
                  <a:fillRect/>
                </a:stretch>
              </a:blipFill>
            </p:spPr>
            <p:txBody>
              <a:bodyPr/>
              <a:lstStyle/>
              <a:p>
                <a:r>
                  <a:rPr lang="cs-CZ">
                    <a:noFill/>
                  </a:rPr>
                  <a:t> </a:t>
                </a:r>
              </a:p>
            </p:txBody>
          </p:sp>
        </mc:Fallback>
      </mc:AlternateContent>
      <p:pic>
        <p:nvPicPr>
          <p:cNvPr id="5" name="Obrázek 4" descr="Obsah obrázku kruh, Elektricky modrá, Písmo, snímek obrazovky&#10;&#10;Obsah generovaný pomocí AI může být nesprávný.">
            <a:hlinkClick r:id="rId8" action="ppaction://hlinksldjump"/>
            <a:extLst>
              <a:ext uri="{FF2B5EF4-FFF2-40B4-BE49-F238E27FC236}">
                <a16:creationId xmlns:a16="http://schemas.microsoft.com/office/drawing/2014/main" id="{4852D95C-6512-A687-BF9D-88791C88A01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256092" y="6033292"/>
            <a:ext cx="562500" cy="554187"/>
          </a:xfrm>
          <a:prstGeom prst="rect">
            <a:avLst/>
          </a:prstGeom>
        </p:spPr>
      </p:pic>
      <mc:AlternateContent xmlns:mc="http://schemas.openxmlformats.org/markup-compatibility/2006" xmlns:a14="http://schemas.microsoft.com/office/drawing/2010/main">
        <mc:Choice Requires="a14">
          <p:sp>
            <p:nvSpPr>
              <p:cNvPr id="2" name="TextovéPole 1">
                <a:extLst>
                  <a:ext uri="{FF2B5EF4-FFF2-40B4-BE49-F238E27FC236}">
                    <a16:creationId xmlns:a16="http://schemas.microsoft.com/office/drawing/2014/main" id="{C12910D0-A0DE-FBAC-0E18-1CFC52817B79}"/>
                  </a:ext>
                </a:extLst>
              </p:cNvPr>
              <p:cNvSpPr txBox="1"/>
              <p:nvPr/>
            </p:nvSpPr>
            <p:spPr>
              <a:xfrm>
                <a:off x="246190" y="615429"/>
                <a:ext cx="11664563" cy="646331"/>
              </a:xfrm>
              <a:prstGeom prst="rect">
                <a:avLst/>
              </a:prstGeom>
              <a:noFill/>
            </p:spPr>
            <p:txBody>
              <a:bodyPr wrap="square" rtlCol="0">
                <a:spAutoFit/>
              </a:bodyPr>
              <a:lstStyle/>
              <a:p>
                <a:r>
                  <a:rPr lang="cs-CZ" dirty="0"/>
                  <a:t>Pro přehlednost vynecháme </a:t>
                </a:r>
                <a:r>
                  <a:rPr lang="cs-CZ" baseline="30000" dirty="0" err="1"/>
                  <a:t>o</a:t>
                </a:r>
                <a:r>
                  <a:rPr lang="cs-CZ" dirty="0" err="1"/>
                  <a:t>C</a:t>
                </a:r>
                <a:r>
                  <a:rPr lang="cs-CZ" dirty="0"/>
                  <a:t> a prohodíme levou a pravou stranu rovnice, abychom tlak </a:t>
                </a:r>
                <a14:m>
                  <m:oMath xmlns:m="http://schemas.openxmlformats.org/officeDocument/2006/math">
                    <m:r>
                      <a:rPr lang="cs-CZ" i="1" dirty="0" smtClean="0">
                        <a:latin typeface="Cambria Math" panose="02040503050406030204" pitchFamily="18" charset="0"/>
                      </a:rPr>
                      <m:t>𝑝</m:t>
                    </m:r>
                  </m:oMath>
                </a14:m>
                <a:r>
                  <a:rPr lang="cs-CZ" dirty="0"/>
                  <a:t> měli na pravé straně. Tato úprava je čistě formální a nic nemění na dané rovnici:</a:t>
                </a:r>
              </a:p>
            </p:txBody>
          </p:sp>
        </mc:Choice>
        <mc:Fallback xmlns="">
          <p:sp>
            <p:nvSpPr>
              <p:cNvPr id="2" name="TextovéPole 1">
                <a:extLst>
                  <a:ext uri="{FF2B5EF4-FFF2-40B4-BE49-F238E27FC236}">
                    <a16:creationId xmlns:a16="http://schemas.microsoft.com/office/drawing/2014/main" id="{C12910D0-A0DE-FBAC-0E18-1CFC52817B79}"/>
                  </a:ext>
                </a:extLst>
              </p:cNvPr>
              <p:cNvSpPr txBox="1">
                <a:spLocks noRot="1" noChangeAspect="1" noMove="1" noResize="1" noEditPoints="1" noAdjustHandles="1" noChangeArrowheads="1" noChangeShapeType="1" noTextEdit="1"/>
              </p:cNvSpPr>
              <p:nvPr/>
            </p:nvSpPr>
            <p:spPr>
              <a:xfrm>
                <a:off x="246190" y="615429"/>
                <a:ext cx="11664563" cy="646331"/>
              </a:xfrm>
              <a:prstGeom prst="rect">
                <a:avLst/>
              </a:prstGeom>
              <a:blipFill>
                <a:blip r:embed="rId10"/>
                <a:stretch>
                  <a:fillRect l="-418" t="-5660" b="-1415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2" name="TextovéPole 11">
                <a:extLst>
                  <a:ext uri="{FF2B5EF4-FFF2-40B4-BE49-F238E27FC236}">
                    <a16:creationId xmlns:a16="http://schemas.microsoft.com/office/drawing/2014/main" id="{0A3C534E-61A8-DB4F-1CEF-4B3C303CF554}"/>
                  </a:ext>
                </a:extLst>
              </p:cNvPr>
              <p:cNvSpPr txBox="1"/>
              <p:nvPr/>
            </p:nvSpPr>
            <p:spPr>
              <a:xfrm>
                <a:off x="7615361" y="3159546"/>
                <a:ext cx="3570131" cy="369332"/>
              </a:xfrm>
              <a:prstGeom prst="rect">
                <a:avLst/>
              </a:prstGeom>
              <a:noFill/>
            </p:spPr>
            <p:txBody>
              <a:bodyPr wrap="square" rtlCol="0">
                <a:spAutoFit/>
              </a:bodyPr>
              <a:lstStyle/>
              <a:p>
                <a:r>
                  <a:rPr lang="cs-CZ" dirty="0"/>
                  <a:t>Na levé straně rovnice vytkneme </a:t>
                </a:r>
                <a14:m>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0</m:t>
                        </m:r>
                      </m:sub>
                    </m:sSub>
                  </m:oMath>
                </a14:m>
                <a:r>
                  <a:rPr lang="cs-CZ" dirty="0"/>
                  <a:t> </a:t>
                </a:r>
              </a:p>
            </p:txBody>
          </p:sp>
        </mc:Choice>
        <mc:Fallback xmlns="">
          <p:sp>
            <p:nvSpPr>
              <p:cNvPr id="12" name="TextovéPole 11">
                <a:extLst>
                  <a:ext uri="{FF2B5EF4-FFF2-40B4-BE49-F238E27FC236}">
                    <a16:creationId xmlns:a16="http://schemas.microsoft.com/office/drawing/2014/main" id="{0A3C534E-61A8-DB4F-1CEF-4B3C303CF554}"/>
                  </a:ext>
                </a:extLst>
              </p:cNvPr>
              <p:cNvSpPr txBox="1">
                <a:spLocks noRot="1" noChangeAspect="1" noMove="1" noResize="1" noEditPoints="1" noAdjustHandles="1" noChangeArrowheads="1" noChangeShapeType="1" noTextEdit="1"/>
              </p:cNvSpPr>
              <p:nvPr/>
            </p:nvSpPr>
            <p:spPr>
              <a:xfrm>
                <a:off x="7615361" y="3159546"/>
                <a:ext cx="3570131" cy="369332"/>
              </a:xfrm>
              <a:prstGeom prst="rect">
                <a:avLst/>
              </a:prstGeom>
              <a:blipFill>
                <a:blip r:embed="rId11"/>
                <a:stretch>
                  <a:fillRect l="-1365" t="-8197" b="-2459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7" name="TextovéPole 16">
                <a:extLst>
                  <a:ext uri="{FF2B5EF4-FFF2-40B4-BE49-F238E27FC236}">
                    <a16:creationId xmlns:a16="http://schemas.microsoft.com/office/drawing/2014/main" id="{4A115864-4586-882B-51A5-C94CE96A084A}"/>
                  </a:ext>
                </a:extLst>
              </p:cNvPr>
              <p:cNvSpPr txBox="1"/>
              <p:nvPr/>
            </p:nvSpPr>
            <p:spPr>
              <a:xfrm>
                <a:off x="4732351" y="3700529"/>
                <a:ext cx="3094080" cy="714683"/>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cs-CZ" i="1" smtClean="0">
                          <a:latin typeface="Cambria Math" panose="02040503050406030204" pitchFamily="18" charset="0"/>
                        </a:rPr>
                        <m:t>𝑝</m:t>
                      </m:r>
                      <m:r>
                        <a:rPr lang="cs-CZ" i="1" smtClean="0">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𝑜</m:t>
                          </m:r>
                        </m:sub>
                      </m:sSub>
                      <m:r>
                        <a:rPr lang="cs-CZ" i="1">
                          <a:latin typeface="Cambria Math" panose="02040503050406030204" pitchFamily="18" charset="0"/>
                          <a:ea typeface="Cambria Math" panose="02040503050406030204" pitchFamily="18" charset="0"/>
                        </a:rPr>
                        <m:t>∙</m:t>
                      </m:r>
                      <m:d>
                        <m:dPr>
                          <m:ctrlPr>
                            <a:rPr lang="cs-CZ" i="1">
                              <a:latin typeface="Cambria Math" panose="02040503050406030204" pitchFamily="18" charset="0"/>
                              <a:ea typeface="Cambria Math" panose="02040503050406030204" pitchFamily="18" charset="0"/>
                            </a:rPr>
                          </m:ctrlPr>
                        </m:dPr>
                        <m:e>
                          <m:r>
                            <a:rPr lang="cs-CZ" i="1">
                              <a:latin typeface="Cambria Math" panose="02040503050406030204" pitchFamily="18" charset="0"/>
                            </a:rPr>
                            <m:t>1+</m:t>
                          </m:r>
                          <m:f>
                            <m:fPr>
                              <m:ctrlPr>
                                <a:rPr lang="cs-CZ" i="1">
                                  <a:latin typeface="Cambria Math" panose="02040503050406030204" pitchFamily="18" charset="0"/>
                                </a:rPr>
                              </m:ctrlPr>
                            </m:fPr>
                            <m:num>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100</m:t>
                                  </m:r>
                                </m:sub>
                              </m:sSub>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0</m:t>
                                  </m:r>
                                </m:sub>
                              </m:sSub>
                            </m:num>
                            <m:den>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𝑜</m:t>
                                  </m:r>
                                </m:sub>
                              </m:sSub>
                              <m:r>
                                <a:rPr lang="cs-CZ" i="1">
                                  <a:latin typeface="Cambria Math" panose="02040503050406030204" pitchFamily="18" charset="0"/>
                                  <a:ea typeface="Cambria Math" panose="02040503050406030204" pitchFamily="18" charset="0"/>
                                </a:rPr>
                                <m:t>∙100</m:t>
                              </m:r>
                            </m:den>
                          </m:f>
                          <m:r>
                            <a:rPr lang="cs-CZ" i="1">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𝑡</m:t>
                          </m:r>
                        </m:e>
                      </m:d>
                    </m:oMath>
                  </m:oMathPara>
                </a14:m>
                <a:endParaRPr lang="cs-CZ" dirty="0"/>
              </a:p>
            </p:txBody>
          </p:sp>
        </mc:Choice>
        <mc:Fallback xmlns="">
          <p:sp>
            <p:nvSpPr>
              <p:cNvPr id="17" name="TextovéPole 16">
                <a:extLst>
                  <a:ext uri="{FF2B5EF4-FFF2-40B4-BE49-F238E27FC236}">
                    <a16:creationId xmlns:a16="http://schemas.microsoft.com/office/drawing/2014/main" id="{4A115864-4586-882B-51A5-C94CE96A084A}"/>
                  </a:ext>
                </a:extLst>
              </p:cNvPr>
              <p:cNvSpPr txBox="1">
                <a:spLocks noRot="1" noChangeAspect="1" noMove="1" noResize="1" noEditPoints="1" noAdjustHandles="1" noChangeArrowheads="1" noChangeShapeType="1" noTextEdit="1"/>
              </p:cNvSpPr>
              <p:nvPr/>
            </p:nvSpPr>
            <p:spPr>
              <a:xfrm>
                <a:off x="4732351" y="3700529"/>
                <a:ext cx="3094080" cy="714683"/>
              </a:xfrm>
              <a:prstGeom prst="rect">
                <a:avLst/>
              </a:prstGeom>
              <a:blipFill>
                <a:blip r:embed="rId12"/>
                <a:stretch>
                  <a:fillRect/>
                </a:stretch>
              </a:blipFill>
            </p:spPr>
            <p:txBody>
              <a:bodyPr/>
              <a:lstStyle/>
              <a:p>
                <a:r>
                  <a:rPr lang="cs-CZ">
                    <a:noFill/>
                  </a:rPr>
                  <a:t> </a:t>
                </a:r>
              </a:p>
            </p:txBody>
          </p:sp>
        </mc:Fallback>
      </mc:AlternateContent>
      <mc:AlternateContent xmlns:mc="http://schemas.openxmlformats.org/markup-compatibility/2006">
        <mc:Choice xmlns:a14="http://schemas.microsoft.com/office/drawing/2010/main" Requires="a14">
          <p:sp>
            <p:nvSpPr>
              <p:cNvPr id="19" name="TextovéPole 18">
                <a:extLst>
                  <a:ext uri="{FF2B5EF4-FFF2-40B4-BE49-F238E27FC236}">
                    <a16:creationId xmlns:a16="http://schemas.microsoft.com/office/drawing/2014/main" id="{4C4981EA-B905-729C-9A9C-9F95C37285ED}"/>
                  </a:ext>
                </a:extLst>
              </p:cNvPr>
              <p:cNvSpPr txBox="1"/>
              <p:nvPr/>
            </p:nvSpPr>
            <p:spPr>
              <a:xfrm>
                <a:off x="187339" y="4731430"/>
                <a:ext cx="11817321" cy="774186"/>
              </a:xfrm>
              <a:prstGeom prst="rect">
                <a:avLst/>
              </a:prstGeom>
              <a:noFill/>
            </p:spPr>
            <p:txBody>
              <a:bodyPr wrap="square">
                <a:spAutoFit/>
              </a:bodyPr>
              <a:lstStyle/>
              <a:p>
                <a:r>
                  <a:rPr lang="cs-CZ" dirty="0"/>
                  <a:t>Zlomek v závorce má konstantní hodnotu která se značí  </a:t>
                </a:r>
                <a:r>
                  <a:rPr lang="el-GR" dirty="0">
                    <a:latin typeface="Times New Roman" panose="02020603050405020304" pitchFamily="18" charset="0"/>
                    <a:cs typeface="Times New Roman" panose="02020603050405020304" pitchFamily="18" charset="0"/>
                  </a:rPr>
                  <a:t>γ</a:t>
                </a:r>
                <a:r>
                  <a:rPr lang="cs-CZ" dirty="0">
                    <a:latin typeface="Times New Roman" panose="02020603050405020304" pitchFamily="18" charset="0"/>
                    <a:cs typeface="Times New Roman" panose="02020603050405020304" pitchFamily="18" charset="0"/>
                  </a:rPr>
                  <a:t> a nazývá se</a:t>
                </a:r>
                <a:r>
                  <a:rPr lang="cs-CZ" dirty="0"/>
                  <a:t> </a:t>
                </a:r>
                <a:r>
                  <a:rPr lang="cs-CZ" b="1" dirty="0"/>
                  <a:t>koeficient teplotní roztažnosti plynu. </a:t>
                </a:r>
              </a:p>
              <a:p>
                <a:r>
                  <a:rPr lang="cs-CZ" dirty="0"/>
                  <a:t>Hodnota konstanty </a:t>
                </a:r>
                <a:r>
                  <a:rPr lang="el-GR" dirty="0">
                    <a:latin typeface="Times New Roman" panose="02020603050405020304" pitchFamily="18" charset="0"/>
                    <a:cs typeface="Times New Roman" panose="02020603050405020304" pitchFamily="18" charset="0"/>
                  </a:rPr>
                  <a:t>γ</a:t>
                </a:r>
                <a:r>
                  <a:rPr lang="cs-CZ" dirty="0">
                    <a:latin typeface="Times New Roman" panose="02020603050405020304" pitchFamily="18" charset="0"/>
                    <a:cs typeface="Times New Roman" panose="02020603050405020304" pitchFamily="18" charset="0"/>
                  </a:rPr>
                  <a:t> </a:t>
                </a:r>
                <a:r>
                  <a:rPr lang="cs-CZ" dirty="0"/>
                  <a:t>je určena experimentálně </a:t>
                </a:r>
                <a14:m>
                  <m:oMath xmlns:m="http://schemas.openxmlformats.org/officeDocument/2006/math">
                    <m:r>
                      <a:rPr lang="cs-CZ" i="1">
                        <a:latin typeface="Cambria Math" panose="02040503050406030204" pitchFamily="18" charset="0"/>
                        <a:ea typeface="Cambria Math" panose="02040503050406030204" pitchFamily="18" charset="0"/>
                      </a:rPr>
                      <m:t>𝛾</m:t>
                    </m:r>
                    <m:r>
                      <a:rPr lang="cs-CZ" i="1">
                        <a:latin typeface="Cambria Math" panose="02040503050406030204" pitchFamily="18" charset="0"/>
                        <a:ea typeface="Cambria Math" panose="02040503050406030204" pitchFamily="18" charset="0"/>
                      </a:rPr>
                      <m:t>=</m:t>
                    </m:r>
                    <m:f>
                      <m:fPr>
                        <m:ctrlPr>
                          <a:rPr lang="cs-CZ" i="1">
                            <a:latin typeface="Cambria Math" panose="02040503050406030204" pitchFamily="18" charset="0"/>
                          </a:rPr>
                        </m:ctrlPr>
                      </m:fPr>
                      <m:num>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100</m:t>
                            </m:r>
                          </m:sub>
                        </m:sSub>
                        <m:r>
                          <a:rPr lang="cs-CZ" i="1">
                            <a:latin typeface="Cambria Math" panose="02040503050406030204" pitchFamily="18" charset="0"/>
                          </a:rPr>
                          <m:t>−</m:t>
                        </m:r>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0</m:t>
                            </m:r>
                          </m:sub>
                        </m:sSub>
                      </m:num>
                      <m:den>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𝑜</m:t>
                            </m:r>
                          </m:sub>
                        </m:sSub>
                        <m:r>
                          <a:rPr lang="cs-CZ" i="1">
                            <a:latin typeface="Cambria Math" panose="02040503050406030204" pitchFamily="18" charset="0"/>
                            <a:ea typeface="Cambria Math" panose="02040503050406030204" pitchFamily="18" charset="0"/>
                          </a:rPr>
                          <m:t>∙100</m:t>
                        </m:r>
                      </m:den>
                    </m:f>
                    <m:r>
                      <a:rPr lang="cs-CZ" b="0" i="1" smtClean="0">
                        <a:latin typeface="Cambria Math" panose="02040503050406030204" pitchFamily="18" charset="0"/>
                        <a:ea typeface="Cambria Math" panose="02040503050406030204" pitchFamily="18" charset="0"/>
                      </a:rPr>
                      <m:t>=</m:t>
                    </m:r>
                    <m:r>
                      <a:rPr lang="cs-CZ" i="1">
                        <a:latin typeface="Cambria Math" panose="02040503050406030204" pitchFamily="18" charset="0"/>
                        <a:ea typeface="Cambria Math" panose="02040503050406030204" pitchFamily="18" charset="0"/>
                      </a:rPr>
                      <m:t>0,003661 </m:t>
                    </m:r>
                    <m:r>
                      <a:rPr lang="cs-CZ" i="1" baseline="30000">
                        <a:latin typeface="Cambria Math" panose="02040503050406030204" pitchFamily="18" charset="0"/>
                        <a:ea typeface="Cambria Math" panose="02040503050406030204" pitchFamily="18" charset="0"/>
                      </a:rPr>
                      <m:t>𝑜</m:t>
                    </m:r>
                    <m:sSup>
                      <m:sSupPr>
                        <m:ctrlPr>
                          <a:rPr lang="cs-CZ" i="1">
                            <a:latin typeface="Cambria Math" panose="02040503050406030204" pitchFamily="18" charset="0"/>
                            <a:ea typeface="Cambria Math" panose="02040503050406030204" pitchFamily="18" charset="0"/>
                          </a:rPr>
                        </m:ctrlPr>
                      </m:sSupPr>
                      <m:e>
                        <m:r>
                          <m:rPr>
                            <m:sty m:val="p"/>
                          </m:rPr>
                          <a:rPr lang="cs-CZ" i="0">
                            <a:latin typeface="Cambria Math" panose="02040503050406030204" pitchFamily="18" charset="0"/>
                            <a:ea typeface="Cambria Math" panose="02040503050406030204" pitchFamily="18" charset="0"/>
                          </a:rPr>
                          <m:t>C</m:t>
                        </m:r>
                      </m:e>
                      <m:sup>
                        <m:r>
                          <a:rPr lang="cs-CZ" i="1">
                            <a:latin typeface="Cambria Math" panose="02040503050406030204" pitchFamily="18" charset="0"/>
                            <a:ea typeface="Cambria Math" panose="02040503050406030204" pitchFamily="18" charset="0"/>
                          </a:rPr>
                          <m:t>−1</m:t>
                        </m:r>
                      </m:sup>
                    </m:sSup>
                  </m:oMath>
                </a14:m>
                <a:r>
                  <a:rPr lang="cs-CZ" b="1" dirty="0"/>
                  <a:t>.</a:t>
                </a:r>
              </a:p>
            </p:txBody>
          </p:sp>
        </mc:Choice>
        <mc:Fallback>
          <p:sp>
            <p:nvSpPr>
              <p:cNvPr id="19" name="TextovéPole 18">
                <a:extLst>
                  <a:ext uri="{FF2B5EF4-FFF2-40B4-BE49-F238E27FC236}">
                    <a16:creationId xmlns:a16="http://schemas.microsoft.com/office/drawing/2014/main" id="{4C4981EA-B905-729C-9A9C-9F95C37285ED}"/>
                  </a:ext>
                </a:extLst>
              </p:cNvPr>
              <p:cNvSpPr txBox="1">
                <a:spLocks noRot="1" noChangeAspect="1" noMove="1" noResize="1" noEditPoints="1" noAdjustHandles="1" noChangeArrowheads="1" noChangeShapeType="1" noTextEdit="1"/>
              </p:cNvSpPr>
              <p:nvPr/>
            </p:nvSpPr>
            <p:spPr>
              <a:xfrm>
                <a:off x="187339" y="4731430"/>
                <a:ext cx="11817321" cy="774186"/>
              </a:xfrm>
              <a:prstGeom prst="rect">
                <a:avLst/>
              </a:prstGeom>
              <a:blipFill>
                <a:blip r:embed="rId13"/>
                <a:stretch>
                  <a:fillRect l="-464" t="-4724"/>
                </a:stretch>
              </a:blipFill>
            </p:spPr>
            <p:txBody>
              <a:bodyPr/>
              <a:lstStyle/>
              <a:p>
                <a:r>
                  <a:rPr lang="cs-CZ">
                    <a:noFill/>
                  </a:rPr>
                  <a:t> </a:t>
                </a:r>
              </a:p>
            </p:txBody>
          </p:sp>
        </mc:Fallback>
      </mc:AlternateContent>
    </p:spTree>
    <p:extLst>
      <p:ext uri="{BB962C8B-B14F-4D97-AF65-F5344CB8AC3E}">
        <p14:creationId xmlns:p14="http://schemas.microsoft.com/office/powerpoint/2010/main" val="461034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délník 2"/>
          <p:cNvSpPr/>
          <p:nvPr/>
        </p:nvSpPr>
        <p:spPr>
          <a:xfrm>
            <a:off x="4401312" y="667194"/>
            <a:ext cx="7424928" cy="2585323"/>
          </a:xfrm>
          <a:prstGeom prst="rect">
            <a:avLst/>
          </a:prstGeom>
        </p:spPr>
        <p:txBody>
          <a:bodyPr wrap="square">
            <a:spAutoFit/>
          </a:bodyPr>
          <a:lstStyle/>
          <a:p>
            <a:r>
              <a:rPr lang="cs-CZ" b="1" dirty="0">
                <a:solidFill>
                  <a:srgbClr val="202122"/>
                </a:solidFill>
                <a:latin typeface="Arial" panose="020B0604020202020204" pitchFamily="34" charset="0"/>
              </a:rPr>
              <a:t>William Thomson</a:t>
            </a:r>
            <a:r>
              <a:rPr lang="cs-CZ" dirty="0">
                <a:solidFill>
                  <a:srgbClr val="202122"/>
                </a:solidFill>
                <a:latin typeface="Arial" panose="020B0604020202020204" pitchFamily="34" charset="0"/>
              </a:rPr>
              <a:t>,  (26. června 1824, Belfast – 17. prosince 1907, </a:t>
            </a:r>
            <a:r>
              <a:rPr lang="cs-CZ" dirty="0" err="1">
                <a:solidFill>
                  <a:srgbClr val="202122"/>
                </a:solidFill>
                <a:latin typeface="Arial" panose="020B0604020202020204" pitchFamily="34" charset="0"/>
              </a:rPr>
              <a:t>Netherhall</a:t>
            </a:r>
            <a:r>
              <a:rPr lang="cs-CZ" dirty="0">
                <a:solidFill>
                  <a:srgbClr val="202122"/>
                </a:solidFill>
                <a:latin typeface="Arial" panose="020B0604020202020204" pitchFamily="34" charset="0"/>
              </a:rPr>
              <a:t> u </a:t>
            </a:r>
            <a:r>
              <a:rPr lang="cs-CZ" dirty="0" err="1">
                <a:solidFill>
                  <a:srgbClr val="202122"/>
                </a:solidFill>
                <a:latin typeface="Arial" panose="020B0604020202020204" pitchFamily="34" charset="0"/>
              </a:rPr>
              <a:t>Largsu</a:t>
            </a:r>
            <a:r>
              <a:rPr lang="cs-CZ" dirty="0">
                <a:solidFill>
                  <a:srgbClr val="202122"/>
                </a:solidFill>
                <a:latin typeface="Arial" panose="020B0604020202020204" pitchFamily="34" charset="0"/>
              </a:rPr>
              <a:t>, Skotsko), známý spíše pod svým šlechtickým jménem </a:t>
            </a:r>
            <a:r>
              <a:rPr lang="cs-CZ" b="1" dirty="0">
                <a:solidFill>
                  <a:srgbClr val="202122"/>
                </a:solidFill>
                <a:latin typeface="Arial" panose="020B0604020202020204" pitchFamily="34" charset="0"/>
              </a:rPr>
              <a:t>lord Kelvin z </a:t>
            </a:r>
            <a:r>
              <a:rPr lang="cs-CZ" b="1" dirty="0" err="1">
                <a:solidFill>
                  <a:srgbClr val="202122"/>
                </a:solidFill>
                <a:latin typeface="Arial" panose="020B0604020202020204" pitchFamily="34" charset="0"/>
              </a:rPr>
              <a:t>Largsu</a:t>
            </a:r>
            <a:r>
              <a:rPr lang="cs-CZ" dirty="0">
                <a:solidFill>
                  <a:srgbClr val="202122"/>
                </a:solidFill>
                <a:latin typeface="Arial" panose="020B0604020202020204" pitchFamily="34" charset="0"/>
              </a:rPr>
              <a:t>, byl britský matematik, matematický fyzik, inženýr a vynálezce. Po dlouhých 53 let byl profesorem přírodní filozofie na Glasgowské univerzitě, kde se zabýval matematickou analýzou elektřiny, formuloval první a druhý termodynamický zákon a velmi se zasloužil o rozvoj vznikajícího oboru fyziky. Byl zvolen prezidentem Královské společnosti a jako první britský vědec byl povýšen do Sněmovny lordů.</a:t>
            </a:r>
          </a:p>
        </p:txBody>
      </p:sp>
      <p:sp>
        <p:nvSpPr>
          <p:cNvPr id="4" name="Obdélník 3"/>
          <p:cNvSpPr/>
          <p:nvPr/>
        </p:nvSpPr>
        <p:spPr>
          <a:xfrm>
            <a:off x="4401312" y="3252517"/>
            <a:ext cx="7424928" cy="2585323"/>
          </a:xfrm>
          <a:prstGeom prst="rect">
            <a:avLst/>
          </a:prstGeom>
        </p:spPr>
        <p:txBody>
          <a:bodyPr wrap="square">
            <a:spAutoFit/>
          </a:bodyPr>
          <a:lstStyle/>
          <a:p>
            <a:r>
              <a:rPr lang="cs-CZ" dirty="0">
                <a:solidFill>
                  <a:srgbClr val="202122"/>
                </a:solidFill>
                <a:latin typeface="Arial" panose="020B0604020202020204" pitchFamily="34" charset="0"/>
              </a:rPr>
              <a:t>Během svého života sestrojil řadu vynálezů, např. kvadrantový elektroměr, přístroje pro měření elektřiny v atmosféře nebo nový typ buzoly. Je po něm pojmenována jednotka termodynamické teploty kelvin (K), což je jedna ze sedmi základních jednotek soustavy SI. V kelvinech se uvádějí absolutní teploty. Ačkoli existence absolutní nuly byla známa již od roku 1702, kdy ji navrhl Guillaume </a:t>
            </a:r>
            <a:r>
              <a:rPr lang="cs-CZ" dirty="0" err="1">
                <a:solidFill>
                  <a:srgbClr val="202122"/>
                </a:solidFill>
                <a:latin typeface="Arial" panose="020B0604020202020204" pitchFamily="34" charset="0"/>
              </a:rPr>
              <a:t>Amontons</a:t>
            </a:r>
            <a:r>
              <a:rPr lang="cs-CZ" dirty="0">
                <a:solidFill>
                  <a:srgbClr val="202122"/>
                </a:solidFill>
                <a:latin typeface="Arial" panose="020B0604020202020204" pitchFamily="34" charset="0"/>
              </a:rPr>
              <a:t>, Thomson určil roku 1848 její přesnou hodnotu jako −273,15 °C (−459.67 °F). Je po něm rovněž pojmenován Joulův–Thomsonův jev.</a:t>
            </a:r>
          </a:p>
        </p:txBody>
      </p:sp>
      <p:pic>
        <p:nvPicPr>
          <p:cNvPr id="1026" name="Picture 2" descr="William Thomson Photograph by Sheila Terry/science Photo Library - Pixels">
            <a:extLst>
              <a:ext uri="{FF2B5EF4-FFF2-40B4-BE49-F238E27FC236}">
                <a16:creationId xmlns:a16="http://schemas.microsoft.com/office/drawing/2014/main" id="{5CF0C4D1-BDE9-431D-D718-941AE6ABB6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760" y="774011"/>
            <a:ext cx="3899057" cy="4957011"/>
          </a:xfrm>
          <a:prstGeom prst="rect">
            <a:avLst/>
          </a:prstGeom>
          <a:noFill/>
          <a:extLst>
            <a:ext uri="{909E8E84-426E-40DD-AFC4-6F175D3DCCD1}">
              <a14:hiddenFill xmlns:a14="http://schemas.microsoft.com/office/drawing/2010/main">
                <a:solidFill>
                  <a:srgbClr val="FFFFFF"/>
                </a:solidFill>
              </a14:hiddenFill>
            </a:ext>
          </a:extLst>
        </p:spPr>
      </p:pic>
      <p:pic>
        <p:nvPicPr>
          <p:cNvPr id="6" name="Obrázek 5" descr="Obsah obrázku kruh, Elektricky modrá, Písmo, snímek obrazovky&#10;&#10;Obsah generovaný pomocí AI může být nesprávný.">
            <a:hlinkClick r:id="rId3" action="ppaction://hlinksldjump"/>
            <a:extLst>
              <a:ext uri="{FF2B5EF4-FFF2-40B4-BE49-F238E27FC236}">
                <a16:creationId xmlns:a16="http://schemas.microsoft.com/office/drawing/2014/main" id="{AC4BB9B1-118D-318E-E701-622B36674F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45118" y="5913712"/>
            <a:ext cx="562500" cy="554187"/>
          </a:xfrm>
          <a:prstGeom prst="rect">
            <a:avLst/>
          </a:prstGeom>
        </p:spPr>
      </p:pic>
    </p:spTree>
    <p:extLst>
      <p:ext uri="{BB962C8B-B14F-4D97-AF65-F5344CB8AC3E}">
        <p14:creationId xmlns:p14="http://schemas.microsoft.com/office/powerpoint/2010/main" val="19462390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893101A3-3A92-69AD-D69C-BC21474BF205}"/>
              </a:ext>
            </a:extLst>
          </p:cNvPr>
          <p:cNvSpPr txBox="1"/>
          <p:nvPr/>
        </p:nvSpPr>
        <p:spPr>
          <a:xfrm>
            <a:off x="5246077" y="2705725"/>
            <a:ext cx="1699847" cy="769441"/>
          </a:xfrm>
          <a:prstGeom prst="rect">
            <a:avLst/>
          </a:prstGeom>
          <a:noFill/>
        </p:spPr>
        <p:txBody>
          <a:bodyPr wrap="square" rtlCol="0">
            <a:spAutoFit/>
          </a:bodyPr>
          <a:lstStyle/>
          <a:p>
            <a:pPr algn="ctr"/>
            <a:r>
              <a:rPr lang="cs-CZ" sz="4400" dirty="0"/>
              <a:t>Konec</a:t>
            </a:r>
          </a:p>
        </p:txBody>
      </p:sp>
      <p:sp>
        <p:nvSpPr>
          <p:cNvPr id="3" name="TextovéPole 2">
            <a:extLst>
              <a:ext uri="{FF2B5EF4-FFF2-40B4-BE49-F238E27FC236}">
                <a16:creationId xmlns:a16="http://schemas.microsoft.com/office/drawing/2014/main" id="{D49D6081-7CF4-6131-2800-1BD6BFDC78C2}"/>
              </a:ext>
            </a:extLst>
          </p:cNvPr>
          <p:cNvSpPr txBox="1"/>
          <p:nvPr/>
        </p:nvSpPr>
        <p:spPr>
          <a:xfrm>
            <a:off x="2743200" y="6154615"/>
            <a:ext cx="6705600" cy="369332"/>
          </a:xfrm>
          <a:prstGeom prst="rect">
            <a:avLst/>
          </a:prstGeom>
          <a:noFill/>
        </p:spPr>
        <p:txBody>
          <a:bodyPr wrap="square" rtlCol="0">
            <a:spAutoFit/>
          </a:bodyPr>
          <a:lstStyle/>
          <a:p>
            <a:r>
              <a:rPr lang="cs-CZ" dirty="0"/>
              <a:t>Nalezené nedostatky a připomínky pošlete na adresu karel.sixl@pb.cz</a:t>
            </a:r>
          </a:p>
        </p:txBody>
      </p:sp>
    </p:spTree>
    <p:extLst>
      <p:ext uri="{BB962C8B-B14F-4D97-AF65-F5344CB8AC3E}">
        <p14:creationId xmlns:p14="http://schemas.microsoft.com/office/powerpoint/2010/main" val="1299052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26A2DCAB-1624-1BAC-CFC2-08AA906F2A36}"/>
              </a:ext>
            </a:extLst>
          </p:cNvPr>
          <p:cNvSpPr txBox="1"/>
          <p:nvPr/>
        </p:nvSpPr>
        <p:spPr>
          <a:xfrm>
            <a:off x="410308" y="309266"/>
            <a:ext cx="2825261" cy="369332"/>
          </a:xfrm>
          <a:prstGeom prst="rect">
            <a:avLst/>
          </a:prstGeom>
          <a:noFill/>
        </p:spPr>
        <p:txBody>
          <a:bodyPr wrap="square" rtlCol="0">
            <a:spAutoFit/>
          </a:bodyPr>
          <a:lstStyle/>
          <a:p>
            <a:r>
              <a:rPr lang="cs-CZ" b="1" dirty="0"/>
              <a:t>Rovnovážný stav soustavy</a:t>
            </a:r>
          </a:p>
        </p:txBody>
      </p:sp>
      <p:sp>
        <p:nvSpPr>
          <p:cNvPr id="3" name="TextovéPole 2">
            <a:extLst>
              <a:ext uri="{FF2B5EF4-FFF2-40B4-BE49-F238E27FC236}">
                <a16:creationId xmlns:a16="http://schemas.microsoft.com/office/drawing/2014/main" id="{1E28DC02-8461-1D0C-76D6-B9A3FECE2997}"/>
              </a:ext>
            </a:extLst>
          </p:cNvPr>
          <p:cNvSpPr txBox="1"/>
          <p:nvPr/>
        </p:nvSpPr>
        <p:spPr>
          <a:xfrm>
            <a:off x="410308" y="715109"/>
            <a:ext cx="11430000" cy="646331"/>
          </a:xfrm>
          <a:prstGeom prst="rect">
            <a:avLst/>
          </a:prstGeom>
          <a:noFill/>
        </p:spPr>
        <p:txBody>
          <a:bodyPr wrap="square" rtlCol="0">
            <a:spAutoFit/>
          </a:bodyPr>
          <a:lstStyle/>
          <a:p>
            <a:r>
              <a:rPr lang="cs-CZ" dirty="0"/>
              <a:t>Za daných vnějších podmínek mohou mít zkoumaná tělesa různou </a:t>
            </a:r>
            <a:r>
              <a:rPr lang="cs-CZ" b="1" dirty="0"/>
              <a:t>teplotu, tlak, objem</a:t>
            </a:r>
            <a:r>
              <a:rPr lang="cs-CZ" dirty="0"/>
              <a:t>, chemické složení.</a:t>
            </a:r>
          </a:p>
          <a:p>
            <a:r>
              <a:rPr lang="cs-CZ" dirty="0"/>
              <a:t>Mohou být ve skupenstvím pevném, kapalném nebo plynném.</a:t>
            </a:r>
          </a:p>
        </p:txBody>
      </p:sp>
      <p:sp>
        <p:nvSpPr>
          <p:cNvPr id="4" name="TextovéPole 3">
            <a:extLst>
              <a:ext uri="{FF2B5EF4-FFF2-40B4-BE49-F238E27FC236}">
                <a16:creationId xmlns:a16="http://schemas.microsoft.com/office/drawing/2014/main" id="{AF964070-3AA9-0AC5-64FF-6947D736DCF6}"/>
              </a:ext>
            </a:extLst>
          </p:cNvPr>
          <p:cNvSpPr txBox="1"/>
          <p:nvPr/>
        </p:nvSpPr>
        <p:spPr>
          <a:xfrm>
            <a:off x="2883876" y="1460920"/>
            <a:ext cx="6424245" cy="369332"/>
          </a:xfrm>
          <a:prstGeom prst="rect">
            <a:avLst/>
          </a:prstGeom>
          <a:noFill/>
          <a:ln w="19050">
            <a:solidFill>
              <a:srgbClr val="FF0000"/>
            </a:solidFill>
          </a:ln>
        </p:spPr>
        <p:txBody>
          <a:bodyPr wrap="square" rtlCol="0">
            <a:spAutoFit/>
          </a:bodyPr>
          <a:lstStyle/>
          <a:p>
            <a:r>
              <a:rPr lang="cs-CZ" dirty="0"/>
              <a:t>Zkoumané těleso nebo skupina těles se nacházejí v různých stavech</a:t>
            </a:r>
          </a:p>
        </p:txBody>
      </p:sp>
      <p:sp>
        <p:nvSpPr>
          <p:cNvPr id="5" name="TextovéPole 4">
            <a:extLst>
              <a:ext uri="{FF2B5EF4-FFF2-40B4-BE49-F238E27FC236}">
                <a16:creationId xmlns:a16="http://schemas.microsoft.com/office/drawing/2014/main" id="{1C61C809-EFC6-8977-D5E2-5B3840BA234F}"/>
              </a:ext>
            </a:extLst>
          </p:cNvPr>
          <p:cNvSpPr txBox="1"/>
          <p:nvPr/>
        </p:nvSpPr>
        <p:spPr>
          <a:xfrm>
            <a:off x="1354013" y="1992219"/>
            <a:ext cx="9483969" cy="1200329"/>
          </a:xfrm>
          <a:prstGeom prst="rect">
            <a:avLst/>
          </a:prstGeom>
          <a:noFill/>
          <a:ln w="19050">
            <a:solidFill>
              <a:srgbClr val="FF0000"/>
            </a:solidFill>
          </a:ln>
        </p:spPr>
        <p:txBody>
          <a:bodyPr wrap="square" rtlCol="0">
            <a:spAutoFit/>
          </a:bodyPr>
          <a:lstStyle/>
          <a:p>
            <a:r>
              <a:rPr lang="cs-CZ" dirty="0"/>
              <a:t>Těleso nebo skupinu těles, které oddělíme od okolí myšleným nebo skutečným rozhraním nazýváme</a:t>
            </a:r>
          </a:p>
          <a:p>
            <a:pPr algn="ctr"/>
            <a:r>
              <a:rPr lang="cs-CZ" b="1" dirty="0"/>
              <a:t>termodynamická soustava</a:t>
            </a:r>
          </a:p>
          <a:p>
            <a:r>
              <a:rPr lang="cs-CZ" dirty="0"/>
              <a:t>a veličiny, kterými charakterizujeme stav zkoumané soustavy jsou </a:t>
            </a:r>
          </a:p>
          <a:p>
            <a:pPr algn="ctr"/>
            <a:r>
              <a:rPr lang="cs-CZ" b="1" dirty="0"/>
              <a:t>stavové veličiny</a:t>
            </a:r>
            <a:endParaRPr lang="cs-CZ" dirty="0"/>
          </a:p>
        </p:txBody>
      </p:sp>
      <p:sp>
        <p:nvSpPr>
          <p:cNvPr id="6" name="TextovéPole 5">
            <a:extLst>
              <a:ext uri="{FF2B5EF4-FFF2-40B4-BE49-F238E27FC236}">
                <a16:creationId xmlns:a16="http://schemas.microsoft.com/office/drawing/2014/main" id="{EC8D1072-C665-5436-96B4-66313998ACFF}"/>
              </a:ext>
            </a:extLst>
          </p:cNvPr>
          <p:cNvSpPr txBox="1"/>
          <p:nvPr/>
        </p:nvSpPr>
        <p:spPr>
          <a:xfrm>
            <a:off x="5599645" y="3429000"/>
            <a:ext cx="5130956" cy="369332"/>
          </a:xfrm>
          <a:prstGeom prst="rect">
            <a:avLst/>
          </a:prstGeom>
          <a:noFill/>
        </p:spPr>
        <p:txBody>
          <a:bodyPr wrap="square" rtlCol="0">
            <a:spAutoFit/>
          </a:bodyPr>
          <a:lstStyle/>
          <a:p>
            <a:r>
              <a:rPr lang="cs-CZ" dirty="0"/>
              <a:t>Stavové veličiny jsou například </a:t>
            </a:r>
            <a:r>
              <a:rPr lang="cs-CZ" b="1" dirty="0"/>
              <a:t>teplota, tlak a objem</a:t>
            </a:r>
            <a:r>
              <a:rPr lang="cs-CZ" dirty="0"/>
              <a:t>.</a:t>
            </a:r>
          </a:p>
        </p:txBody>
      </p: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478F43AD-96FD-1285-01A9-A36A54218C48}"/>
                  </a:ext>
                </a:extLst>
              </p:cNvPr>
              <p:cNvSpPr txBox="1"/>
              <p:nvPr/>
            </p:nvSpPr>
            <p:spPr>
              <a:xfrm>
                <a:off x="4396154" y="3941747"/>
                <a:ext cx="7537938" cy="2554545"/>
              </a:xfrm>
              <a:prstGeom prst="rect">
                <a:avLst/>
              </a:prstGeom>
              <a:noFill/>
            </p:spPr>
            <p:txBody>
              <a:bodyPr wrap="square" rtlCol="0">
                <a:spAutoFit/>
              </a:bodyPr>
              <a:lstStyle/>
              <a:p>
                <a:r>
                  <a:rPr lang="cs-CZ" dirty="0"/>
                  <a:t>Při interakci soustavy s okolím dochází k její </a:t>
                </a:r>
                <a:r>
                  <a:rPr lang="cs-CZ" b="1" dirty="0"/>
                  <a:t>stavové změně</a:t>
                </a:r>
                <a:r>
                  <a:rPr lang="cs-CZ" dirty="0"/>
                  <a:t>. Soustava přechází z daného počátečního stavu do stavu konečného.</a:t>
                </a:r>
              </a:p>
              <a:p>
                <a:endParaRPr lang="cs-CZ" sz="800" dirty="0"/>
              </a:p>
              <a:p>
                <a:r>
                  <a:rPr lang="cs-CZ" dirty="0"/>
                  <a:t>Na plyn uzavřený v nádobě působí píst a vyvolává v plynu tlak </a:t>
                </a:r>
                <a14:m>
                  <m:oMath xmlns:m="http://schemas.openxmlformats.org/officeDocument/2006/math">
                    <m:r>
                      <a:rPr lang="cs-CZ" i="1" dirty="0" smtClean="0">
                        <a:latin typeface="Cambria Math" panose="02040503050406030204" pitchFamily="18" charset="0"/>
                      </a:rPr>
                      <m:t>𝑝</m:t>
                    </m:r>
                  </m:oMath>
                </a14:m>
                <a:r>
                  <a:rPr lang="cs-CZ" dirty="0"/>
                  <a:t>. při objemu </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𝑉</m:t>
                        </m:r>
                      </m:e>
                      <m:sub>
                        <m:r>
                          <a:rPr lang="cs-CZ" b="0" i="1" dirty="0" smtClean="0">
                            <a:latin typeface="Cambria Math" panose="02040503050406030204" pitchFamily="18" charset="0"/>
                          </a:rPr>
                          <m:t>1</m:t>
                        </m:r>
                      </m:sub>
                    </m:sSub>
                  </m:oMath>
                </a14:m>
                <a:r>
                  <a:rPr lang="cs-CZ" dirty="0"/>
                  <a:t> a termodynamické teplotě </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𝑇</m:t>
                        </m:r>
                      </m:e>
                      <m:sub>
                        <m:r>
                          <a:rPr lang="cs-CZ" b="0" i="1" dirty="0" smtClean="0">
                            <a:latin typeface="Cambria Math" panose="02040503050406030204" pitchFamily="18" charset="0"/>
                          </a:rPr>
                          <m:t>1</m:t>
                        </m:r>
                      </m:sub>
                    </m:sSub>
                  </m:oMath>
                </a14:m>
                <a:r>
                  <a:rPr lang="cs-CZ" dirty="0"/>
                  <a:t>. Toto je výchozí stav soustavy.</a:t>
                </a:r>
              </a:p>
              <a:p>
                <a:r>
                  <a:rPr lang="cs-CZ" dirty="0"/>
                  <a:t>Začneme-li nádobu zahřívat, dodané teplo se projeví  zvýšením teploty planu z  teploty </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𝑇</m:t>
                        </m:r>
                      </m:e>
                      <m:sub>
                        <m:r>
                          <a:rPr lang="cs-CZ" b="0" i="1" dirty="0" smtClean="0">
                            <a:latin typeface="Cambria Math" panose="02040503050406030204" pitchFamily="18" charset="0"/>
                          </a:rPr>
                          <m:t>1</m:t>
                        </m:r>
                      </m:sub>
                    </m:sSub>
                  </m:oMath>
                </a14:m>
                <a:r>
                  <a:rPr lang="cs-CZ" dirty="0"/>
                  <a:t> na teplotu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2</m:t>
                        </m:r>
                      </m:sub>
                    </m:sSub>
                  </m:oMath>
                </a14:m>
                <a:r>
                  <a:rPr lang="cs-CZ" dirty="0"/>
                  <a:t> a protože píst působí stálým tlakem </a:t>
                </a:r>
                <a14:m>
                  <m:oMath xmlns:m="http://schemas.openxmlformats.org/officeDocument/2006/math">
                    <m:r>
                      <a:rPr lang="cs-CZ" b="0" i="1" smtClean="0">
                        <a:latin typeface="Cambria Math" panose="02040503050406030204" pitchFamily="18" charset="0"/>
                      </a:rPr>
                      <m:t>𝑝</m:t>
                    </m:r>
                  </m:oMath>
                </a14:m>
                <a:r>
                  <a:rPr lang="cs-CZ" dirty="0"/>
                  <a:t>, tlak plynu se nezmění, ale změní se objem plynu z </a:t>
                </a:r>
                <a14:m>
                  <m:oMath xmlns:m="http://schemas.openxmlformats.org/officeDocument/2006/math">
                    <m:sSub>
                      <m:sSubPr>
                        <m:ctrlPr>
                          <a:rPr lang="cs-CZ" i="1" dirty="0" smtClean="0">
                            <a:latin typeface="Cambria Math" panose="02040503050406030204" pitchFamily="18" charset="0"/>
                          </a:rPr>
                        </m:ctrlPr>
                      </m:sSubPr>
                      <m:e>
                        <m:r>
                          <a:rPr lang="cs-CZ" b="0" i="1" dirty="0" smtClean="0">
                            <a:latin typeface="Cambria Math" panose="02040503050406030204" pitchFamily="18" charset="0"/>
                          </a:rPr>
                          <m:t>𝑉</m:t>
                        </m:r>
                      </m:e>
                      <m:sub>
                        <m:r>
                          <a:rPr lang="cs-CZ" b="0" i="1" dirty="0" smtClean="0">
                            <a:latin typeface="Cambria Math" panose="02040503050406030204" pitchFamily="18" charset="0"/>
                          </a:rPr>
                          <m:t>1</m:t>
                        </m:r>
                      </m:sub>
                    </m:sSub>
                  </m:oMath>
                </a14:m>
                <a:r>
                  <a:rPr lang="cs-CZ" dirty="0"/>
                  <a:t> na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𝑉</m:t>
                        </m:r>
                      </m:e>
                      <m:sub>
                        <m:r>
                          <a:rPr lang="cs-CZ" b="0" i="1" smtClean="0">
                            <a:latin typeface="Cambria Math" panose="02040503050406030204" pitchFamily="18" charset="0"/>
                          </a:rPr>
                          <m:t>2</m:t>
                        </m:r>
                      </m:sub>
                    </m:sSub>
                  </m:oMath>
                </a14:m>
                <a:r>
                  <a:rPr lang="cs-CZ" dirty="0"/>
                  <a:t>. Došlo ke stavové změně </a:t>
                </a:r>
              </a:p>
              <a:p>
                <a:endParaRPr lang="cs-CZ" sz="800" dirty="0"/>
              </a:p>
              <a:p>
                <a:pPr/>
                <a14:m>
                  <m:oMathPara xmlns:m="http://schemas.openxmlformats.org/officeDocument/2006/math">
                    <m:oMathParaPr>
                      <m:jc m:val="centerGroup"/>
                    </m:oMathParaPr>
                    <m:oMath xmlns:m="http://schemas.openxmlformats.org/officeDocument/2006/math">
                      <m:d>
                        <m:dPr>
                          <m:ctrlPr>
                            <a:rPr lang="cs-CZ" i="1" smtClean="0">
                              <a:latin typeface="Cambria Math" panose="02040503050406030204" pitchFamily="18" charset="0"/>
                            </a:rPr>
                          </m:ctrlPr>
                        </m:dPr>
                        <m:e>
                          <m:r>
                            <a:rPr lang="cs-CZ" b="0" i="1" smtClean="0">
                              <a:latin typeface="Cambria Math" panose="02040503050406030204" pitchFamily="18" charset="0"/>
                            </a:rPr>
                            <m:t>𝑝</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𝑉</m:t>
                              </m:r>
                            </m:e>
                            <m:sub>
                              <m:r>
                                <a:rPr lang="cs-CZ" b="0" i="1" smtClean="0">
                                  <a:latin typeface="Cambria Math" panose="02040503050406030204" pitchFamily="18" charset="0"/>
                                </a:rPr>
                                <m:t>1</m:t>
                              </m:r>
                            </m:sub>
                          </m:sSub>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𝑇</m:t>
                              </m:r>
                            </m:e>
                            <m:sub>
                              <m:r>
                                <a:rPr lang="cs-CZ" b="0" i="1" smtClean="0">
                                  <a:latin typeface="Cambria Math" panose="02040503050406030204" pitchFamily="18" charset="0"/>
                                </a:rPr>
                                <m:t>1</m:t>
                              </m:r>
                            </m:sub>
                          </m:sSub>
                        </m:e>
                      </m:d>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d>
                        <m:dPr>
                          <m:ctrlPr>
                            <a:rPr lang="cs-CZ" b="0" i="1" smtClean="0">
                              <a:latin typeface="Cambria Math" panose="02040503050406030204" pitchFamily="18" charset="0"/>
                              <a:ea typeface="Cambria Math" panose="02040503050406030204" pitchFamily="18" charset="0"/>
                            </a:rPr>
                          </m:ctrlPr>
                        </m:dPr>
                        <m:e>
                          <m:r>
                            <a:rPr lang="cs-CZ" b="0" i="1" smtClean="0">
                              <a:latin typeface="Cambria Math" panose="02040503050406030204" pitchFamily="18" charset="0"/>
                              <a:ea typeface="Cambria Math" panose="02040503050406030204" pitchFamily="18" charset="0"/>
                            </a:rPr>
                            <m:t>𝑝</m:t>
                          </m:r>
                          <m:r>
                            <a:rPr lang="cs-CZ" b="0" i="1" smtClean="0">
                              <a:latin typeface="Cambria Math" panose="02040503050406030204" pitchFamily="18" charset="0"/>
                              <a:ea typeface="Cambria Math" panose="02040503050406030204" pitchFamily="18" charset="0"/>
                            </a:rPr>
                            <m:t>, </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𝑉</m:t>
                              </m:r>
                            </m:e>
                            <m:sub>
                              <m:r>
                                <a:rPr lang="cs-CZ" b="0" i="1" smtClean="0">
                                  <a:latin typeface="Cambria Math" panose="02040503050406030204" pitchFamily="18" charset="0"/>
                                  <a:ea typeface="Cambria Math" panose="02040503050406030204" pitchFamily="18" charset="0"/>
                                </a:rPr>
                                <m:t>2</m:t>
                              </m:r>
                            </m:sub>
                          </m:sSub>
                          <m:r>
                            <a:rPr lang="cs-CZ" b="0" i="1" smtClean="0">
                              <a:latin typeface="Cambria Math" panose="02040503050406030204" pitchFamily="18" charset="0"/>
                              <a:ea typeface="Cambria Math" panose="02040503050406030204" pitchFamily="18" charset="0"/>
                            </a:rPr>
                            <m:t>, </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𝑇</m:t>
                              </m:r>
                            </m:e>
                            <m:sub>
                              <m:r>
                                <a:rPr lang="cs-CZ" b="0" i="1" smtClean="0">
                                  <a:latin typeface="Cambria Math" panose="02040503050406030204" pitchFamily="18" charset="0"/>
                                  <a:ea typeface="Cambria Math" panose="02040503050406030204" pitchFamily="18" charset="0"/>
                                </a:rPr>
                                <m:t>2</m:t>
                              </m:r>
                            </m:sub>
                          </m:sSub>
                        </m:e>
                      </m:d>
                    </m:oMath>
                  </m:oMathPara>
                </a14:m>
                <a:endParaRPr lang="cs-CZ" dirty="0"/>
              </a:p>
            </p:txBody>
          </p:sp>
        </mc:Choice>
        <mc:Fallback xmlns="">
          <p:sp>
            <p:nvSpPr>
              <p:cNvPr id="7" name="TextovéPole 6">
                <a:extLst>
                  <a:ext uri="{FF2B5EF4-FFF2-40B4-BE49-F238E27FC236}">
                    <a16:creationId xmlns:a16="http://schemas.microsoft.com/office/drawing/2014/main" id="{478F43AD-96FD-1285-01A9-A36A54218C48}"/>
                  </a:ext>
                </a:extLst>
              </p:cNvPr>
              <p:cNvSpPr txBox="1">
                <a:spLocks noRot="1" noChangeAspect="1" noMove="1" noResize="1" noEditPoints="1" noAdjustHandles="1" noChangeArrowheads="1" noChangeShapeType="1" noTextEdit="1"/>
              </p:cNvSpPr>
              <p:nvPr/>
            </p:nvSpPr>
            <p:spPr>
              <a:xfrm>
                <a:off x="4396154" y="3941747"/>
                <a:ext cx="7537938" cy="2554545"/>
              </a:xfrm>
              <a:prstGeom prst="rect">
                <a:avLst/>
              </a:prstGeom>
              <a:blipFill>
                <a:blip r:embed="rId2"/>
                <a:stretch>
                  <a:fillRect l="-647" t="-1432" r="-728"/>
                </a:stretch>
              </a:blipFill>
            </p:spPr>
            <p:txBody>
              <a:bodyPr/>
              <a:lstStyle/>
              <a:p>
                <a:r>
                  <a:rPr lang="cs-CZ">
                    <a:noFill/>
                  </a:rPr>
                  <a:t> </a:t>
                </a:r>
              </a:p>
            </p:txBody>
          </p:sp>
        </mc:Fallback>
      </mc:AlternateContent>
      <p:pic>
        <p:nvPicPr>
          <p:cNvPr id="11" name="Obrázek 10">
            <a:extLst>
              <a:ext uri="{FF2B5EF4-FFF2-40B4-BE49-F238E27FC236}">
                <a16:creationId xmlns:a16="http://schemas.microsoft.com/office/drawing/2014/main" id="{55298C8B-892D-1EF5-CC6B-D66155A6A6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908" y="3429000"/>
            <a:ext cx="3955744" cy="2914509"/>
          </a:xfrm>
          <a:prstGeom prst="rect">
            <a:avLst/>
          </a:prstGeom>
        </p:spPr>
      </p:pic>
    </p:spTree>
    <p:extLst>
      <p:ext uri="{BB962C8B-B14F-4D97-AF65-F5344CB8AC3E}">
        <p14:creationId xmlns:p14="http://schemas.microsoft.com/office/powerpoint/2010/main" val="4909709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7712EC8D-9106-E194-D008-3A24181324C8}"/>
              </a:ext>
            </a:extLst>
          </p:cNvPr>
          <p:cNvSpPr txBox="1"/>
          <p:nvPr/>
        </p:nvSpPr>
        <p:spPr>
          <a:xfrm>
            <a:off x="357810" y="429370"/>
            <a:ext cx="3649648" cy="369332"/>
          </a:xfrm>
          <a:prstGeom prst="rect">
            <a:avLst/>
          </a:prstGeom>
          <a:noFill/>
        </p:spPr>
        <p:txBody>
          <a:bodyPr wrap="square" rtlCol="0">
            <a:spAutoFit/>
          </a:bodyPr>
          <a:lstStyle/>
          <a:p>
            <a:r>
              <a:rPr lang="cs-CZ" b="1" dirty="0"/>
              <a:t>Izolovaná soustava, rovnovážný stav</a:t>
            </a:r>
          </a:p>
        </p:txBody>
      </p:sp>
      <p:sp>
        <p:nvSpPr>
          <p:cNvPr id="4" name="TextovéPole 3">
            <a:extLst>
              <a:ext uri="{FF2B5EF4-FFF2-40B4-BE49-F238E27FC236}">
                <a16:creationId xmlns:a16="http://schemas.microsoft.com/office/drawing/2014/main" id="{0EB7454D-B1E6-54D9-B6CB-CAE20945E71D}"/>
              </a:ext>
            </a:extLst>
          </p:cNvPr>
          <p:cNvSpPr txBox="1"/>
          <p:nvPr/>
        </p:nvSpPr>
        <p:spPr>
          <a:xfrm>
            <a:off x="357810" y="1033670"/>
            <a:ext cx="11402169" cy="1200329"/>
          </a:xfrm>
          <a:prstGeom prst="rect">
            <a:avLst/>
          </a:prstGeom>
          <a:noFill/>
        </p:spPr>
        <p:txBody>
          <a:bodyPr wrap="square" rtlCol="0">
            <a:spAutoFit/>
          </a:bodyPr>
          <a:lstStyle/>
          <a:p>
            <a:r>
              <a:rPr lang="cs-CZ" dirty="0"/>
              <a:t>Izolovaná soustava je taková soustava, u niž nemůže docházet k výměně energie ani výměně částic s okolím soustavy.</a:t>
            </a:r>
          </a:p>
          <a:p>
            <a:r>
              <a:rPr lang="cs-CZ" dirty="0"/>
              <a:t>V izolované soustavě mohou probíhat děje jen mezi částicemi (tělesy) , které tuto soustavu tvoří.</a:t>
            </a:r>
          </a:p>
          <a:p>
            <a:r>
              <a:rPr lang="cs-CZ" dirty="0"/>
              <a:t>Soustava, u níž nedochází k tepelné výměně s okolím, se nazývá </a:t>
            </a:r>
            <a:r>
              <a:rPr lang="cs-CZ" b="1" dirty="0"/>
              <a:t>adiabaticky izolovaná soustava</a:t>
            </a:r>
            <a:r>
              <a:rPr lang="cs-CZ" dirty="0"/>
              <a:t> (z řečtiny </a:t>
            </a:r>
            <a:r>
              <a:rPr lang="cs-CZ" i="1" dirty="0"/>
              <a:t>a = </a:t>
            </a:r>
            <a:r>
              <a:rPr lang="cs-CZ" dirty="0"/>
              <a:t>ne, </a:t>
            </a:r>
            <a:r>
              <a:rPr lang="cs-CZ" i="1" dirty="0" err="1"/>
              <a:t>diadaino</a:t>
            </a:r>
            <a:r>
              <a:rPr lang="cs-CZ" i="1" dirty="0"/>
              <a:t> = </a:t>
            </a:r>
            <a:r>
              <a:rPr lang="cs-CZ" dirty="0"/>
              <a:t>neprocházím).</a:t>
            </a:r>
          </a:p>
        </p:txBody>
      </p:sp>
      <p:sp>
        <p:nvSpPr>
          <p:cNvPr id="5" name="TextovéPole 4">
            <a:extLst>
              <a:ext uri="{FF2B5EF4-FFF2-40B4-BE49-F238E27FC236}">
                <a16:creationId xmlns:a16="http://schemas.microsoft.com/office/drawing/2014/main" id="{DECE4697-6006-44CD-5ED7-EBEB46136AFF}"/>
              </a:ext>
            </a:extLst>
          </p:cNvPr>
          <p:cNvSpPr txBox="1"/>
          <p:nvPr/>
        </p:nvSpPr>
        <p:spPr>
          <a:xfrm>
            <a:off x="445273" y="2333708"/>
            <a:ext cx="11314706" cy="1754326"/>
          </a:xfrm>
          <a:prstGeom prst="rect">
            <a:avLst/>
          </a:prstGeom>
          <a:noFill/>
          <a:ln w="19050">
            <a:solidFill>
              <a:srgbClr val="FF0000"/>
            </a:solidFill>
          </a:ln>
        </p:spPr>
        <p:txBody>
          <a:bodyPr wrap="square" rtlCol="0">
            <a:spAutoFit/>
          </a:bodyPr>
          <a:lstStyle/>
          <a:p>
            <a:r>
              <a:rPr lang="cs-CZ" dirty="0"/>
              <a:t>Zkušenost ukazuje, že každá soustava, která je od určitého okamžiku v neměnných vnějších podmínkách (je izolována), přejde samovolně po určité době do stavu, v němž zůstávají stavové veličiny konstantní.</a:t>
            </a:r>
          </a:p>
          <a:p>
            <a:r>
              <a:rPr lang="cs-CZ" dirty="0"/>
              <a:t>Tento stav se nazývá</a:t>
            </a:r>
          </a:p>
          <a:p>
            <a:pPr algn="ctr"/>
            <a:r>
              <a:rPr lang="cs-CZ" b="1" dirty="0">
                <a:hlinkClick r:id="rId2" action="ppaction://hlinksldjump"/>
              </a:rPr>
              <a:t>rovnovážný stav</a:t>
            </a:r>
            <a:r>
              <a:rPr lang="cs-CZ" dirty="0">
                <a:hlinkClick r:id="rId2" action="ppaction://hlinksldjump"/>
              </a:rPr>
              <a:t>.</a:t>
            </a:r>
            <a:endParaRPr lang="cs-CZ" dirty="0"/>
          </a:p>
          <a:p>
            <a:pPr algn="ctr"/>
            <a:endParaRPr lang="cs-CZ" dirty="0"/>
          </a:p>
          <a:p>
            <a:r>
              <a:rPr lang="cs-CZ" dirty="0"/>
              <a:t>V tomto rovnovážném stavu soustava setrvá, pokud zůstanou tyto podmínky zachovány.</a:t>
            </a:r>
          </a:p>
        </p:txBody>
      </p:sp>
      <p:sp>
        <p:nvSpPr>
          <p:cNvPr id="6" name="TextovéPole 5">
            <a:extLst>
              <a:ext uri="{FF2B5EF4-FFF2-40B4-BE49-F238E27FC236}">
                <a16:creationId xmlns:a16="http://schemas.microsoft.com/office/drawing/2014/main" id="{D4A5D3D2-8F6A-9EDE-A7B7-93F4D3BD8A26}"/>
              </a:ext>
            </a:extLst>
          </p:cNvPr>
          <p:cNvSpPr txBox="1"/>
          <p:nvPr/>
        </p:nvSpPr>
        <p:spPr>
          <a:xfrm>
            <a:off x="357810" y="4111888"/>
            <a:ext cx="11402169" cy="923330"/>
          </a:xfrm>
          <a:prstGeom prst="rect">
            <a:avLst/>
          </a:prstGeom>
          <a:noFill/>
        </p:spPr>
        <p:txBody>
          <a:bodyPr wrap="square" rtlCol="0">
            <a:spAutoFit/>
          </a:bodyPr>
          <a:lstStyle/>
          <a:p>
            <a:r>
              <a:rPr lang="cs-CZ" dirty="0"/>
              <a:t>V rovnovážném stavu soustava například nemění svůj objem, tlak ani teplotu, neprobíhají v ní změny skupenství, chemické reakce ani jaderné přeměny. Soustava je také v mechanické rovnováze, protože musí nastat rovnováha sil a jejich momentů působících mezi soustavou a okolím i mezi jednotlivými částmi soustavy.</a:t>
            </a:r>
          </a:p>
        </p:txBody>
      </p: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2FBE9B2D-AD30-0E8B-E4D4-26B4E88D5CB7}"/>
                  </a:ext>
                </a:extLst>
              </p:cNvPr>
              <p:cNvSpPr txBox="1"/>
              <p:nvPr/>
            </p:nvSpPr>
            <p:spPr>
              <a:xfrm>
                <a:off x="357810" y="5164372"/>
                <a:ext cx="11489632" cy="1200329"/>
              </a:xfrm>
              <a:prstGeom prst="rect">
                <a:avLst/>
              </a:prstGeom>
              <a:noFill/>
            </p:spPr>
            <p:txBody>
              <a:bodyPr wrap="square" rtlCol="0">
                <a:spAutoFit/>
              </a:bodyPr>
              <a:lstStyle/>
              <a:p>
                <a:r>
                  <a:rPr lang="cs-CZ" b="1" dirty="0"/>
                  <a:t>Pokus:</a:t>
                </a:r>
              </a:p>
              <a:p>
                <a:r>
                  <a:rPr lang="cs-CZ" dirty="0"/>
                  <a:t>Do termosky s vlažnou vodou nasypeme kostky ledu o teplotě </a:t>
                </a:r>
                <a14:m>
                  <m:oMath xmlns:m="http://schemas.openxmlformats.org/officeDocument/2006/math">
                    <m:sSup>
                      <m:sSupPr>
                        <m:ctrlPr>
                          <a:rPr lang="cs-CZ" i="1" smtClean="0">
                            <a:latin typeface="Cambria Math" panose="02040503050406030204" pitchFamily="18" charset="0"/>
                          </a:rPr>
                        </m:ctrlPr>
                      </m:sSupPr>
                      <m:e>
                        <m:r>
                          <a:rPr lang="cs-CZ" b="0" i="1" smtClean="0">
                            <a:latin typeface="Cambria Math" panose="02040503050406030204" pitchFamily="18" charset="0"/>
                          </a:rPr>
                          <m:t>0</m:t>
                        </m:r>
                      </m:e>
                      <m:sup>
                        <m:r>
                          <a:rPr lang="cs-CZ" b="0" i="1" smtClean="0">
                            <a:latin typeface="Cambria Math" panose="02040503050406030204" pitchFamily="18" charset="0"/>
                          </a:rPr>
                          <m:t>𝑜</m:t>
                        </m:r>
                      </m:sup>
                    </m:sSup>
                  </m:oMath>
                </a14:m>
                <a:r>
                  <a:rPr lang="cs-CZ" dirty="0"/>
                  <a:t> C. Pozorujeme, že část ledu roztaje, teplota soustavy led – voda se ustálí na hodnotě </a:t>
                </a:r>
                <a14:m>
                  <m:oMath xmlns:m="http://schemas.openxmlformats.org/officeDocument/2006/math">
                    <m:sSup>
                      <m:sSupPr>
                        <m:ctrlPr>
                          <a:rPr lang="cs-CZ" i="1">
                            <a:latin typeface="Cambria Math" panose="02040503050406030204" pitchFamily="18" charset="0"/>
                          </a:rPr>
                        </m:ctrlPr>
                      </m:sSupPr>
                      <m:e>
                        <m:r>
                          <a:rPr lang="cs-CZ" i="1">
                            <a:latin typeface="Cambria Math" panose="02040503050406030204" pitchFamily="18" charset="0"/>
                          </a:rPr>
                          <m:t>0</m:t>
                        </m:r>
                      </m:e>
                      <m:sup>
                        <m:r>
                          <a:rPr lang="cs-CZ" i="1">
                            <a:latin typeface="Cambria Math" panose="02040503050406030204" pitchFamily="18" charset="0"/>
                          </a:rPr>
                          <m:t>𝑜</m:t>
                        </m:r>
                      </m:sup>
                    </m:sSup>
                  </m:oMath>
                </a14:m>
                <a:r>
                  <a:rPr lang="cs-CZ" dirty="0"/>
                  <a:t> C, led již netaje. Soustava byla na počátku děje v nerovnovážném stavu a přešla do stavu rovnovážného. Je-li termoska dokonale izolována od okolí, nepozorujeme na soustavě již žádné makroskopické změny.</a:t>
                </a:r>
              </a:p>
            </p:txBody>
          </p:sp>
        </mc:Choice>
        <mc:Fallback xmlns="">
          <p:sp>
            <p:nvSpPr>
              <p:cNvPr id="7" name="TextovéPole 6">
                <a:extLst>
                  <a:ext uri="{FF2B5EF4-FFF2-40B4-BE49-F238E27FC236}">
                    <a16:creationId xmlns:a16="http://schemas.microsoft.com/office/drawing/2014/main" id="{2FBE9B2D-AD30-0E8B-E4D4-26B4E88D5CB7}"/>
                  </a:ext>
                </a:extLst>
              </p:cNvPr>
              <p:cNvSpPr txBox="1">
                <a:spLocks noRot="1" noChangeAspect="1" noMove="1" noResize="1" noEditPoints="1" noAdjustHandles="1" noChangeArrowheads="1" noChangeShapeType="1" noTextEdit="1"/>
              </p:cNvSpPr>
              <p:nvPr/>
            </p:nvSpPr>
            <p:spPr>
              <a:xfrm>
                <a:off x="357810" y="5164372"/>
                <a:ext cx="11489632" cy="1200329"/>
              </a:xfrm>
              <a:prstGeom prst="rect">
                <a:avLst/>
              </a:prstGeom>
              <a:blipFill>
                <a:blip r:embed="rId3"/>
                <a:stretch>
                  <a:fillRect l="-478" t="-2538" r="-372" b="-7107"/>
                </a:stretch>
              </a:blipFill>
            </p:spPr>
            <p:txBody>
              <a:bodyPr/>
              <a:lstStyle/>
              <a:p>
                <a:r>
                  <a:rPr lang="cs-CZ">
                    <a:noFill/>
                  </a:rPr>
                  <a:t> </a:t>
                </a:r>
              </a:p>
            </p:txBody>
          </p:sp>
        </mc:Fallback>
      </mc:AlternateContent>
      <p:cxnSp>
        <p:nvCxnSpPr>
          <p:cNvPr id="9" name="Přímá spojnice 8">
            <a:extLst>
              <a:ext uri="{FF2B5EF4-FFF2-40B4-BE49-F238E27FC236}">
                <a16:creationId xmlns:a16="http://schemas.microsoft.com/office/drawing/2014/main" id="{2CD2BC95-B5DB-1BDF-7E3F-7A56E2496BD9}"/>
              </a:ext>
            </a:extLst>
          </p:cNvPr>
          <p:cNvCxnSpPr/>
          <p:nvPr/>
        </p:nvCxnSpPr>
        <p:spPr>
          <a:xfrm>
            <a:off x="357810" y="5188226"/>
            <a:ext cx="11314706"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0584611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1515C922-B5EE-4E0E-BFD2-EC741B2716BC}"/>
              </a:ext>
            </a:extLst>
          </p:cNvPr>
          <p:cNvSpPr txBox="1"/>
          <p:nvPr/>
        </p:nvSpPr>
        <p:spPr>
          <a:xfrm>
            <a:off x="341906" y="397565"/>
            <a:ext cx="3347499" cy="369332"/>
          </a:xfrm>
          <a:prstGeom prst="rect">
            <a:avLst/>
          </a:prstGeom>
          <a:noFill/>
        </p:spPr>
        <p:txBody>
          <a:bodyPr wrap="square" rtlCol="0">
            <a:spAutoFit/>
          </a:bodyPr>
          <a:lstStyle/>
          <a:p>
            <a:r>
              <a:rPr lang="cs-CZ" b="1" dirty="0"/>
              <a:t>Rovnovážný a nerovnovážný děj</a:t>
            </a:r>
          </a:p>
        </p:txBody>
      </p:sp>
      <p:sp>
        <p:nvSpPr>
          <p:cNvPr id="4" name="TextovéPole 3">
            <a:extLst>
              <a:ext uri="{FF2B5EF4-FFF2-40B4-BE49-F238E27FC236}">
                <a16:creationId xmlns:a16="http://schemas.microsoft.com/office/drawing/2014/main" id="{6BF1722E-754D-07CC-FEC7-2C91486AE438}"/>
              </a:ext>
            </a:extLst>
          </p:cNvPr>
          <p:cNvSpPr txBox="1"/>
          <p:nvPr/>
        </p:nvSpPr>
        <p:spPr>
          <a:xfrm>
            <a:off x="341905" y="823735"/>
            <a:ext cx="10940995" cy="646331"/>
          </a:xfrm>
          <a:prstGeom prst="rect">
            <a:avLst/>
          </a:prstGeom>
          <a:noFill/>
        </p:spPr>
        <p:txBody>
          <a:bodyPr wrap="square">
            <a:spAutoFit/>
          </a:bodyPr>
          <a:lstStyle/>
          <a:p>
            <a:pPr>
              <a:spcBef>
                <a:spcPts val="100"/>
              </a:spcBef>
              <a:spcAft>
                <a:spcPts val="100"/>
              </a:spcAft>
              <a:buNone/>
            </a:pPr>
            <a:r>
              <a:rPr lang="cs-CZ" dirty="0"/>
              <a:t>Rovnovážný děj je děj, při kterém soustava prochází řadou na sebe navazujících rovnovážných stavů. Reálné děje lze považovat za rovnovážné, probíhají-li dostatečně pomalu, například chladnutí kávy.</a:t>
            </a:r>
          </a:p>
        </p:txBody>
      </p:sp>
      <p:pic>
        <p:nvPicPr>
          <p:cNvPr id="6" name="Obrázek 5">
            <a:extLst>
              <a:ext uri="{FF2B5EF4-FFF2-40B4-BE49-F238E27FC236}">
                <a16:creationId xmlns:a16="http://schemas.microsoft.com/office/drawing/2014/main" id="{8E135A64-A366-C0F8-14F7-2623CD1FC351}"/>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t="33588" r="56795" b="10839"/>
          <a:stretch>
            <a:fillRect/>
          </a:stretch>
        </p:blipFill>
        <p:spPr>
          <a:xfrm>
            <a:off x="1155722" y="2117901"/>
            <a:ext cx="3590413" cy="3259273"/>
          </a:xfrm>
          <a:prstGeom prst="rect">
            <a:avLst/>
          </a:prstGeom>
        </p:spPr>
      </p:pic>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B3C20E2D-833E-538C-BD65-85D982C033BB}"/>
                  </a:ext>
                </a:extLst>
              </p:cNvPr>
              <p:cNvSpPr txBox="1"/>
              <p:nvPr/>
            </p:nvSpPr>
            <p:spPr>
              <a:xfrm>
                <a:off x="5181599" y="2294366"/>
                <a:ext cx="6101301" cy="2708434"/>
              </a:xfrm>
              <a:prstGeom prst="rect">
                <a:avLst/>
              </a:prstGeom>
              <a:noFill/>
            </p:spPr>
            <p:txBody>
              <a:bodyPr wrap="square" rtlCol="0">
                <a:spAutoFit/>
              </a:bodyPr>
              <a:lstStyle/>
              <a:p>
                <a:endParaRPr lang="cs-CZ" sz="800" dirty="0"/>
              </a:p>
              <a:p>
                <a:r>
                  <a:rPr lang="cs-CZ" dirty="0"/>
                  <a:t>Začneme-li plyn stlačovat, je v daném okamžiku pod pístem větší tlak než v ostatních částech plynu. Plyn tedy není v rovnovážném stavu. Srážky mezi molekulami způsobují, že po určité (poměrně krátké) době </a:t>
                </a:r>
                <a14:m>
                  <m:oMath xmlns:m="http://schemas.openxmlformats.org/officeDocument/2006/math">
                    <m:r>
                      <a:rPr lang="cs-CZ">
                        <a:latin typeface="Cambria Math" panose="02040503050406030204" pitchFamily="18" charset="0"/>
                      </a:rPr>
                      <m:t>𝜏</m:t>
                    </m:r>
                  </m:oMath>
                </a14:m>
                <a:r>
                  <a:rPr lang="cs-CZ" dirty="0"/>
                  <a:t> se tlaky vyrovnají. </a:t>
                </a:r>
              </a:p>
              <a:p>
                <a:r>
                  <a:rPr lang="cs-CZ" dirty="0"/>
                  <a:t>Pohybujeme-li pístem tak pomalu, že doba potřebná k posunutí pístu je velká ve srovnání s dobou </a:t>
                </a:r>
                <a14:m>
                  <m:oMath xmlns:m="http://schemas.openxmlformats.org/officeDocument/2006/math">
                    <m:r>
                      <a:rPr lang="cs-CZ">
                        <a:latin typeface="Cambria Math" panose="02040503050406030204" pitchFamily="18" charset="0"/>
                      </a:rPr>
                      <m:t>𝜏</m:t>
                    </m:r>
                  </m:oMath>
                </a14:m>
                <a:r>
                  <a:rPr lang="cs-CZ" dirty="0"/>
                  <a:t>, pak se v každém okamžiku vytváří rovnovážný stav s novými hodnotami tlaku a objemu plynu. Pomalé stlačování plynu tak můžeme považovat za rovnovážný děj. </a:t>
                </a:r>
              </a:p>
            </p:txBody>
          </p:sp>
        </mc:Choice>
        <mc:Fallback xmlns="">
          <p:sp>
            <p:nvSpPr>
              <p:cNvPr id="7" name="TextovéPole 6">
                <a:extLst>
                  <a:ext uri="{FF2B5EF4-FFF2-40B4-BE49-F238E27FC236}">
                    <a16:creationId xmlns:a16="http://schemas.microsoft.com/office/drawing/2014/main" id="{B3C20E2D-833E-538C-BD65-85D982C033BB}"/>
                  </a:ext>
                </a:extLst>
              </p:cNvPr>
              <p:cNvSpPr txBox="1">
                <a:spLocks noRot="1" noChangeAspect="1" noMove="1" noResize="1" noEditPoints="1" noAdjustHandles="1" noChangeArrowheads="1" noChangeShapeType="1" noTextEdit="1"/>
              </p:cNvSpPr>
              <p:nvPr/>
            </p:nvSpPr>
            <p:spPr>
              <a:xfrm>
                <a:off x="5181599" y="2294366"/>
                <a:ext cx="6101301" cy="2708434"/>
              </a:xfrm>
              <a:prstGeom prst="rect">
                <a:avLst/>
              </a:prstGeom>
              <a:blipFill>
                <a:blip r:embed="rId4"/>
                <a:stretch>
                  <a:fillRect l="-799" r="-1099" b="-2472"/>
                </a:stretch>
              </a:blipFill>
            </p:spPr>
            <p:txBody>
              <a:bodyPr/>
              <a:lstStyle/>
              <a:p>
                <a:r>
                  <a:rPr lang="cs-CZ">
                    <a:noFill/>
                  </a:rPr>
                  <a:t> </a:t>
                </a:r>
              </a:p>
            </p:txBody>
          </p:sp>
        </mc:Fallback>
      </mc:AlternateContent>
      <p:sp>
        <p:nvSpPr>
          <p:cNvPr id="9" name="TextovéPole 8">
            <a:extLst>
              <a:ext uri="{FF2B5EF4-FFF2-40B4-BE49-F238E27FC236}">
                <a16:creationId xmlns:a16="http://schemas.microsoft.com/office/drawing/2014/main" id="{D4F7DFF7-452B-9910-0FFE-4BE4AE17835A}"/>
              </a:ext>
            </a:extLst>
          </p:cNvPr>
          <p:cNvSpPr txBox="1"/>
          <p:nvPr/>
        </p:nvSpPr>
        <p:spPr>
          <a:xfrm>
            <a:off x="341905" y="5438954"/>
            <a:ext cx="11349162" cy="1251625"/>
          </a:xfrm>
          <a:prstGeom prst="rect">
            <a:avLst/>
          </a:prstGeom>
          <a:noFill/>
        </p:spPr>
        <p:txBody>
          <a:bodyPr wrap="square">
            <a:spAutoFit/>
          </a:bodyPr>
          <a:lstStyle/>
          <a:p>
            <a:pPr>
              <a:spcBef>
                <a:spcPts val="100"/>
              </a:spcBef>
              <a:spcAft>
                <a:spcPts val="100"/>
              </a:spcAft>
              <a:buNone/>
            </a:pPr>
            <a:r>
              <a:rPr lang="cs-CZ" b="1" dirty="0"/>
              <a:t>Většina skutečných dějů je ale nerovnovážných.</a:t>
            </a:r>
          </a:p>
          <a:p>
            <a:pPr>
              <a:spcBef>
                <a:spcPts val="100"/>
              </a:spcBef>
              <a:spcAft>
                <a:spcPts val="100"/>
              </a:spcAft>
              <a:buNone/>
            </a:pPr>
            <a:r>
              <a:rPr lang="cs-CZ" dirty="0"/>
              <a:t>Rychlé stlačení plynu, plnění zapalovače z bombičky, prudké ochlazení kapaliny, náhlé ohnutí drátů, …</a:t>
            </a:r>
          </a:p>
          <a:p>
            <a:pPr>
              <a:spcBef>
                <a:spcPts val="100"/>
              </a:spcBef>
              <a:spcAft>
                <a:spcPts val="100"/>
              </a:spcAft>
              <a:buNone/>
            </a:pPr>
            <a:r>
              <a:rPr lang="cs-CZ" dirty="0"/>
              <a:t>Rovnovážný stav plynu je při stálých vnějších podmínkách stavem s největší pravděpodobností výskytu. Ostatní stavy jsou pravděpodobné méně (</a:t>
            </a:r>
            <a:r>
              <a:rPr lang="cs-CZ" dirty="0">
                <a:hlinkClick r:id="rId5" action="ppaction://hlinksldjump"/>
              </a:rPr>
              <a:t>viz znázornění možností rozdělení částic plynu do stejných částí A </a:t>
            </a:r>
            <a:r>
              <a:rPr lang="cs-CZ" dirty="0" err="1">
                <a:hlinkClick r:id="rId5" action="ppaction://hlinksldjump"/>
              </a:rPr>
              <a:t>a</a:t>
            </a:r>
            <a:r>
              <a:rPr lang="cs-CZ" dirty="0">
                <a:hlinkClick r:id="rId5" action="ppaction://hlinksldjump"/>
              </a:rPr>
              <a:t> B nádoby</a:t>
            </a:r>
            <a:r>
              <a:rPr lang="cs-CZ" dirty="0"/>
              <a:t>)</a:t>
            </a:r>
          </a:p>
        </p:txBody>
      </p:sp>
      <p:sp>
        <p:nvSpPr>
          <p:cNvPr id="5" name="TextovéPole 4">
            <a:extLst>
              <a:ext uri="{FF2B5EF4-FFF2-40B4-BE49-F238E27FC236}">
                <a16:creationId xmlns:a16="http://schemas.microsoft.com/office/drawing/2014/main" id="{57054389-2366-4E1A-043F-D4EA091B1EEB}"/>
              </a:ext>
            </a:extLst>
          </p:cNvPr>
          <p:cNvSpPr txBox="1"/>
          <p:nvPr/>
        </p:nvSpPr>
        <p:spPr>
          <a:xfrm>
            <a:off x="572262" y="1697550"/>
            <a:ext cx="9065513" cy="369332"/>
          </a:xfrm>
          <a:prstGeom prst="rect">
            <a:avLst/>
          </a:prstGeom>
          <a:noFill/>
        </p:spPr>
        <p:txBody>
          <a:bodyPr wrap="square">
            <a:spAutoFit/>
          </a:bodyPr>
          <a:lstStyle/>
          <a:p>
            <a:r>
              <a:rPr lang="cs-CZ" dirty="0"/>
              <a:t>Objasnění pojmu „rovnovážný stav“ na příkladu stlačování plynu ve válci s pístem.</a:t>
            </a:r>
          </a:p>
        </p:txBody>
      </p:sp>
    </p:spTree>
    <p:extLst>
      <p:ext uri="{BB962C8B-B14F-4D97-AF65-F5344CB8AC3E}">
        <p14:creationId xmlns:p14="http://schemas.microsoft.com/office/powerpoint/2010/main" val="32656012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5AA15D69-1626-4DCD-7274-1914C7FAA327}"/>
              </a:ext>
            </a:extLst>
          </p:cNvPr>
          <p:cNvSpPr txBox="1"/>
          <p:nvPr/>
        </p:nvSpPr>
        <p:spPr>
          <a:xfrm>
            <a:off x="254442" y="230588"/>
            <a:ext cx="7132320" cy="369332"/>
          </a:xfrm>
          <a:prstGeom prst="rect">
            <a:avLst/>
          </a:prstGeom>
          <a:noFill/>
        </p:spPr>
        <p:txBody>
          <a:bodyPr wrap="square" rtlCol="0">
            <a:spAutoFit/>
          </a:bodyPr>
          <a:lstStyle/>
          <a:p>
            <a:r>
              <a:rPr lang="cs-CZ" b="1" dirty="0"/>
              <a:t>Rovnovážný stav soustavy jako stav s největší pravděpodobností výskytu</a:t>
            </a:r>
          </a:p>
        </p:txBody>
      </p:sp>
      <p:sp>
        <p:nvSpPr>
          <p:cNvPr id="3" name="TextovéPole 2">
            <a:extLst>
              <a:ext uri="{FF2B5EF4-FFF2-40B4-BE49-F238E27FC236}">
                <a16:creationId xmlns:a16="http://schemas.microsoft.com/office/drawing/2014/main" id="{C76FE68F-92B0-6B3D-0872-7C22FD9A35A8}"/>
              </a:ext>
            </a:extLst>
          </p:cNvPr>
          <p:cNvSpPr txBox="1"/>
          <p:nvPr/>
        </p:nvSpPr>
        <p:spPr>
          <a:xfrm>
            <a:off x="254442" y="544385"/>
            <a:ext cx="8897509" cy="1754326"/>
          </a:xfrm>
          <a:prstGeom prst="rect">
            <a:avLst/>
          </a:prstGeom>
          <a:noFill/>
        </p:spPr>
        <p:txBody>
          <a:bodyPr wrap="square" rtlCol="0">
            <a:spAutoFit/>
          </a:bodyPr>
          <a:lstStyle/>
          <a:p>
            <a:r>
              <a:rPr lang="cs-CZ" dirty="0"/>
              <a:t>Co je to pravděpodobnost a jak jí vypočítáme – vysvětlení na hrací kostce. </a:t>
            </a:r>
          </a:p>
          <a:p>
            <a:r>
              <a:rPr lang="cs-CZ" dirty="0"/>
              <a:t>Hrací kostka má tvar krychle, kde na každé stěně je vyznačen počet bodů od jedné do šesti.</a:t>
            </a:r>
          </a:p>
          <a:p>
            <a:r>
              <a:rPr lang="cs-CZ" dirty="0"/>
              <a:t>Kostka je naprosto homogenní těleso, takže při hodu a zastavení kostky bude na horní stěně pokaždé jiný počet bodů. Zobrazení určitého počtu bodů na horní straně kostky nazýváme </a:t>
            </a:r>
            <a:r>
              <a:rPr lang="cs-CZ" b="1" dirty="0"/>
              <a:t>náhodný jev</a:t>
            </a:r>
            <a:r>
              <a:rPr lang="cs-CZ" dirty="0"/>
              <a:t>.</a:t>
            </a:r>
          </a:p>
          <a:p>
            <a:r>
              <a:rPr lang="cs-CZ" dirty="0"/>
              <a:t>Pravděpodobnost náhodného jevu je číslo vyjadřující očekávatelnost určitého jevu.</a:t>
            </a:r>
          </a:p>
        </p:txBody>
      </p:sp>
      <p:pic>
        <p:nvPicPr>
          <p:cNvPr id="1026" name="Picture 2">
            <a:extLst>
              <a:ext uri="{FF2B5EF4-FFF2-40B4-BE49-F238E27FC236}">
                <a16:creationId xmlns:a16="http://schemas.microsoft.com/office/drawing/2014/main" id="{CF8FF541-7A1C-80DC-7114-17CD1D6531A3}"/>
              </a:ext>
            </a:extLst>
          </p:cNvPr>
          <p:cNvPicPr>
            <a:picLocks noChangeAspect="1" noChangeArrowheads="1"/>
          </p:cNvPicPr>
          <p:nvPr/>
        </p:nvPicPr>
        <p:blipFill rotWithShape="1">
          <a:blip r:embed="rId2" cstate="hqprint">
            <a:extLst>
              <a:ext uri="{28A0092B-C50C-407E-A947-70E740481C1C}">
                <a14:useLocalDpi xmlns:a14="http://schemas.microsoft.com/office/drawing/2010/main" val="0"/>
              </a:ext>
            </a:extLst>
          </a:blip>
          <a:srcRect l="35371" b="25434"/>
          <a:stretch>
            <a:fillRect/>
          </a:stretch>
        </p:blipFill>
        <p:spPr bwMode="auto">
          <a:xfrm>
            <a:off x="9487776" y="376088"/>
            <a:ext cx="1759690" cy="1784830"/>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9A54F190-3A35-C96C-9C87-245997863295}"/>
                  </a:ext>
                </a:extLst>
              </p:cNvPr>
              <p:cNvSpPr>
                <a:spLocks noChangeArrowheads="1"/>
              </p:cNvSpPr>
              <p:nvPr/>
            </p:nvSpPr>
            <p:spPr bwMode="auto">
              <a:xfrm>
                <a:off x="254442" y="2242030"/>
                <a:ext cx="11328850" cy="1120691"/>
              </a:xfrm>
              <a:prstGeom prst="rect">
                <a:avLst/>
              </a:prstGeom>
              <a:solidFill>
                <a:srgbClr val="FFFFFF"/>
              </a:solidFill>
              <a:ln>
                <a:noFill/>
              </a:ln>
              <a:effectLst/>
              <a:extLs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latin typeface="+mn-lt"/>
                  </a:rPr>
                  <a:t>Číselné je pravděpodobnost </a:t>
                </a:r>
                <a14:m>
                  <m:oMath xmlns:m="http://schemas.openxmlformats.org/officeDocument/2006/math">
                    <m:r>
                      <a:rPr lang="cs-CZ" altLang="cs-CZ" i="1" dirty="0" smtClean="0">
                        <a:latin typeface="Cambria Math" panose="02040503050406030204" pitchFamily="18" charset="0"/>
                      </a:rPr>
                      <m:t>𝑃</m:t>
                    </m:r>
                  </m:oMath>
                </a14:m>
                <a:r>
                  <a:rPr lang="cs-CZ" altLang="cs-CZ" dirty="0">
                    <a:latin typeface="+mn-lt"/>
                  </a:rPr>
                  <a:t> jevu </a:t>
                </a:r>
                <a14:m>
                  <m:oMath xmlns:m="http://schemas.openxmlformats.org/officeDocument/2006/math">
                    <m:r>
                      <a:rPr lang="cs-CZ" altLang="cs-CZ" i="1" dirty="0" smtClean="0">
                        <a:latin typeface="Cambria Math" panose="02040503050406030204" pitchFamily="18" charset="0"/>
                      </a:rPr>
                      <m:t>𝐴</m:t>
                    </m:r>
                  </m:oMath>
                </a14:m>
                <a:r>
                  <a:rPr lang="cs-CZ" altLang="cs-CZ" dirty="0">
                    <a:latin typeface="+mn-lt"/>
                  </a:rPr>
                  <a:t> vyjádřena poměrem všech příznivých událostí (m) a celkovému počtu všech možných událostí (n):</a:t>
                </a:r>
                <a:endParaRPr lang="cs-CZ" altLang="cs-CZ" sz="800" dirty="0">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r>
                        <a:rPr lang="cs-CZ" altLang="cs-CZ" b="0" i="1" smtClean="0">
                          <a:latin typeface="Cambria Math" panose="02040503050406030204" pitchFamily="18" charset="0"/>
                        </a:rPr>
                        <m:t>𝑃</m:t>
                      </m:r>
                      <m:d>
                        <m:dPr>
                          <m:ctrlPr>
                            <a:rPr lang="cs-CZ" altLang="cs-CZ" b="0" i="1" smtClean="0">
                              <a:latin typeface="Cambria Math" panose="02040503050406030204" pitchFamily="18" charset="0"/>
                            </a:rPr>
                          </m:ctrlPr>
                        </m:dPr>
                        <m:e>
                          <m:r>
                            <a:rPr lang="cs-CZ" altLang="cs-CZ" b="0" i="1" smtClean="0">
                              <a:latin typeface="Cambria Math" panose="02040503050406030204" pitchFamily="18" charset="0"/>
                            </a:rPr>
                            <m:t>𝐴</m:t>
                          </m:r>
                        </m:e>
                      </m:d>
                      <m:r>
                        <a:rPr lang="cs-CZ" altLang="cs-CZ" b="0" i="1" smtClean="0">
                          <a:latin typeface="Cambria Math" panose="02040503050406030204" pitchFamily="18" charset="0"/>
                        </a:rPr>
                        <m:t>=</m:t>
                      </m:r>
                      <m:f>
                        <m:fPr>
                          <m:ctrlPr>
                            <a:rPr lang="cs-CZ" altLang="cs-CZ" b="0" i="1" smtClean="0">
                              <a:latin typeface="Cambria Math" panose="02040503050406030204" pitchFamily="18" charset="0"/>
                            </a:rPr>
                          </m:ctrlPr>
                        </m:fPr>
                        <m:num>
                          <m:r>
                            <a:rPr lang="cs-CZ" altLang="cs-CZ" b="0" i="1" smtClean="0">
                              <a:latin typeface="Cambria Math" panose="02040503050406030204" pitchFamily="18" charset="0"/>
                            </a:rPr>
                            <m:t>𝑚</m:t>
                          </m:r>
                        </m:num>
                        <m:den>
                          <m:r>
                            <a:rPr lang="cs-CZ" altLang="cs-CZ" b="0" i="1" smtClean="0">
                              <a:latin typeface="Cambria Math" panose="02040503050406030204" pitchFamily="18" charset="0"/>
                            </a:rPr>
                            <m:t>𝑛</m:t>
                          </m:r>
                        </m:den>
                      </m:f>
                    </m:oMath>
                  </m:oMathPara>
                </a14:m>
                <a:endParaRPr lang="cs-CZ" altLang="cs-CZ" dirty="0">
                  <a:latin typeface="+mn-lt"/>
                </a:endParaRPr>
              </a:p>
            </p:txBody>
          </p:sp>
        </mc:Choice>
        <mc:Fallback xmlns="">
          <p:sp>
            <p:nvSpPr>
              <p:cNvPr id="4" name="Rectangle 3">
                <a:extLst>
                  <a:ext uri="{FF2B5EF4-FFF2-40B4-BE49-F238E27FC236}">
                    <a16:creationId xmlns:a16="http://schemas.microsoft.com/office/drawing/2014/main" id="{9A54F190-3A35-C96C-9C87-245997863295}"/>
                  </a:ext>
                </a:extLst>
              </p:cNvPr>
              <p:cNvSpPr>
                <a:spLocks noRot="1" noChangeAspect="1" noMove="1" noResize="1" noEditPoints="1" noAdjustHandles="1" noChangeArrowheads="1" noChangeShapeType="1" noTextEdit="1"/>
              </p:cNvSpPr>
              <p:nvPr/>
            </p:nvSpPr>
            <p:spPr bwMode="auto">
              <a:xfrm>
                <a:off x="254442" y="2242030"/>
                <a:ext cx="11328850" cy="1120691"/>
              </a:xfrm>
              <a:prstGeom prst="rect">
                <a:avLst/>
              </a:prstGeom>
              <a:blipFill>
                <a:blip r:embed="rId3"/>
                <a:stretch>
                  <a:fillRect l="-484" t="-2717"/>
                </a:stretch>
              </a:bli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cs-CZ">
                    <a:noFill/>
                  </a:rPr>
                  <a:t> </a:t>
                </a:r>
              </a:p>
            </p:txBody>
          </p:sp>
        </mc:Fallback>
      </mc:AlternateContent>
      <p:sp>
        <p:nvSpPr>
          <p:cNvPr id="5" name="AutoShape 4" descr="{\displaystyle P(A)={\frac {m}{n}}}">
            <a:extLst>
              <a:ext uri="{FF2B5EF4-FFF2-40B4-BE49-F238E27FC236}">
                <a16:creationId xmlns:a16="http://schemas.microsoft.com/office/drawing/2014/main" id="{F8A2719A-3059-F31E-54AF-56D3034C5147}"/>
              </a:ext>
            </a:extLst>
          </p:cNvPr>
          <p:cNvSpPr>
            <a:spLocks noChangeAspect="1" noChangeArrowheads="1"/>
          </p:cNvSpPr>
          <p:nvPr/>
        </p:nvSpPr>
        <p:spPr bwMode="auto">
          <a:xfrm>
            <a:off x="9755630" y="841499"/>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D59ED779-4254-C352-7F19-C49DFCE0EC70}"/>
                  </a:ext>
                </a:extLst>
              </p:cNvPr>
              <p:cNvSpPr txBox="1"/>
              <p:nvPr/>
            </p:nvSpPr>
            <p:spPr>
              <a:xfrm>
                <a:off x="254442" y="3443833"/>
                <a:ext cx="11496084" cy="1439305"/>
              </a:xfrm>
              <a:prstGeom prst="rect">
                <a:avLst/>
              </a:prstGeom>
              <a:noFill/>
            </p:spPr>
            <p:txBody>
              <a:bodyPr wrap="square" rtlCol="0">
                <a:spAutoFit/>
              </a:bodyPr>
              <a:lstStyle/>
              <a:p>
                <a:r>
                  <a:rPr lang="cs-CZ" b="1" dirty="0"/>
                  <a:t>Příklady:</a:t>
                </a:r>
              </a:p>
              <a:p>
                <a:r>
                  <a:rPr lang="cs-CZ" dirty="0"/>
                  <a:t>Jaká je pravděpodobnost, že při hodu kostkou padne bude na horní stěně šest bodů?</a:t>
                </a:r>
              </a:p>
              <a:p>
                <a:endParaRPr lang="cs-CZ" sz="800" dirty="0"/>
              </a:p>
              <a:p>
                <a:r>
                  <a:rPr lang="cs-CZ" dirty="0"/>
                  <a:t>Počet všech možných řešení je šest, počet příznivých řešení je jedno. Pravděpodobnost, že padne šestka je</a:t>
                </a:r>
              </a:p>
              <a:p>
                <a:pPr algn="ctr"/>
                <a14:m>
                  <m:oMath xmlns:m="http://schemas.openxmlformats.org/officeDocument/2006/math">
                    <m:r>
                      <a:rPr lang="cs-CZ" b="0" i="1" smtClean="0">
                        <a:latin typeface="Cambria Math" panose="02040503050406030204" pitchFamily="18" charset="0"/>
                      </a:rPr>
                      <m:t>𝑃</m:t>
                    </m:r>
                    <m:d>
                      <m:dPr>
                        <m:ctrlPr>
                          <a:rPr lang="cs-CZ" b="0" i="1" smtClean="0">
                            <a:latin typeface="Cambria Math" panose="02040503050406030204" pitchFamily="18" charset="0"/>
                          </a:rPr>
                        </m:ctrlPr>
                      </m:dPr>
                      <m:e>
                        <m:r>
                          <a:rPr lang="cs-CZ" b="0" i="1" smtClean="0">
                            <a:latin typeface="Cambria Math" panose="02040503050406030204" pitchFamily="18" charset="0"/>
                          </a:rPr>
                          <m:t>6</m:t>
                        </m:r>
                      </m:e>
                    </m:d>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6</m:t>
                        </m:r>
                      </m:den>
                    </m:f>
                  </m:oMath>
                </a14:m>
                <a:r>
                  <a:rPr lang="cs-CZ" dirty="0"/>
                  <a:t>      (vyjádřeno v procentech </a:t>
                </a:r>
                <a14:m>
                  <m:oMath xmlns:m="http://schemas.openxmlformats.org/officeDocument/2006/math">
                    <m:r>
                      <a:rPr lang="cs-CZ" b="0" i="1" smtClean="0">
                        <a:latin typeface="Cambria Math" panose="02040503050406030204" pitchFamily="18" charset="0"/>
                      </a:rPr>
                      <m:t>𝑃</m:t>
                    </m:r>
                    <m:d>
                      <m:dPr>
                        <m:ctrlPr>
                          <a:rPr lang="cs-CZ" b="0" i="1" smtClean="0">
                            <a:latin typeface="Cambria Math" panose="02040503050406030204" pitchFamily="18" charset="0"/>
                          </a:rPr>
                        </m:ctrlPr>
                      </m:dPr>
                      <m:e>
                        <m:r>
                          <a:rPr lang="cs-CZ" b="0" i="1" smtClean="0">
                            <a:latin typeface="Cambria Math" panose="02040503050406030204" pitchFamily="18" charset="0"/>
                          </a:rPr>
                          <m:t>6</m:t>
                        </m:r>
                      </m:e>
                    </m:d>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6</m:t>
                        </m:r>
                      </m:den>
                    </m:f>
                    <m:r>
                      <a:rPr lang="cs-CZ" b="0" i="1" smtClean="0">
                        <a:latin typeface="Cambria Math" panose="02040503050406030204" pitchFamily="18" charset="0"/>
                        <a:ea typeface="Cambria Math" panose="02040503050406030204" pitchFamily="18" charset="0"/>
                      </a:rPr>
                      <m:t>∙100 %=</m:t>
                    </m:r>
                  </m:oMath>
                </a14:m>
                <a:r>
                  <a:rPr lang="cs-CZ" dirty="0"/>
                  <a:t>16,</a:t>
                </a:r>
                <a14:m>
                  <m:oMath xmlns:m="http://schemas.openxmlformats.org/officeDocument/2006/math">
                    <m:acc>
                      <m:accPr>
                        <m:chr m:val="̅"/>
                        <m:ctrlPr>
                          <a:rPr lang="cs-CZ" i="1" dirty="0" smtClean="0">
                            <a:latin typeface="Cambria Math" panose="02040503050406030204" pitchFamily="18" charset="0"/>
                          </a:rPr>
                        </m:ctrlPr>
                      </m:accPr>
                      <m:e>
                        <m:r>
                          <a:rPr lang="cs-CZ" b="0" i="1" dirty="0" smtClean="0">
                            <a:latin typeface="Cambria Math" panose="02040503050406030204" pitchFamily="18" charset="0"/>
                          </a:rPr>
                          <m:t>6</m:t>
                        </m:r>
                      </m:e>
                    </m:acc>
                    <m:r>
                      <a:rPr lang="cs-CZ" b="0" i="1" dirty="0" smtClean="0">
                        <a:latin typeface="Cambria Math" panose="02040503050406030204" pitchFamily="18" charset="0"/>
                      </a:rPr>
                      <m:t> </m:t>
                    </m:r>
                    <m:r>
                      <a:rPr lang="cs-CZ" b="0" i="1" dirty="0" smtClean="0">
                        <a:latin typeface="Cambria Math" panose="02040503050406030204" pitchFamily="18" charset="0"/>
                        <a:ea typeface="Cambria Math" panose="02040503050406030204" pitchFamily="18" charset="0"/>
                      </a:rPr>
                      <m:t>%</m:t>
                    </m:r>
                  </m:oMath>
                </a14:m>
                <a:r>
                  <a:rPr lang="cs-CZ" dirty="0"/>
                  <a:t>.</a:t>
                </a:r>
              </a:p>
            </p:txBody>
          </p:sp>
        </mc:Choice>
        <mc:Fallback xmlns="">
          <p:sp>
            <p:nvSpPr>
              <p:cNvPr id="6" name="TextovéPole 5">
                <a:extLst>
                  <a:ext uri="{FF2B5EF4-FFF2-40B4-BE49-F238E27FC236}">
                    <a16:creationId xmlns:a16="http://schemas.microsoft.com/office/drawing/2014/main" id="{D59ED779-4254-C352-7F19-C49DFCE0EC70}"/>
                  </a:ext>
                </a:extLst>
              </p:cNvPr>
              <p:cNvSpPr txBox="1">
                <a:spLocks noRot="1" noChangeAspect="1" noMove="1" noResize="1" noEditPoints="1" noAdjustHandles="1" noChangeArrowheads="1" noChangeShapeType="1" noTextEdit="1"/>
              </p:cNvSpPr>
              <p:nvPr/>
            </p:nvSpPr>
            <p:spPr>
              <a:xfrm>
                <a:off x="254442" y="3443833"/>
                <a:ext cx="11496084" cy="1439305"/>
              </a:xfrm>
              <a:prstGeom prst="rect">
                <a:avLst/>
              </a:prstGeom>
              <a:blipFill>
                <a:blip r:embed="rId4"/>
                <a:stretch>
                  <a:fillRect l="-477" t="-2542" b="-2119"/>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F026DC01-96C8-6015-96A6-DD06955CC32D}"/>
                  </a:ext>
                </a:extLst>
              </p:cNvPr>
              <p:cNvSpPr txBox="1"/>
              <p:nvPr/>
            </p:nvSpPr>
            <p:spPr>
              <a:xfrm>
                <a:off x="254442" y="4883138"/>
                <a:ext cx="11559930" cy="1187376"/>
              </a:xfrm>
              <a:prstGeom prst="rect">
                <a:avLst/>
              </a:prstGeom>
              <a:noFill/>
            </p:spPr>
            <p:txBody>
              <a:bodyPr wrap="square">
                <a:spAutoFit/>
              </a:bodyPr>
              <a:lstStyle/>
              <a:p>
                <a:r>
                  <a:rPr lang="cs-CZ" dirty="0"/>
                  <a:t>Jaká je pravděpodobnost, že při hodu kostkou padne bude na horní stěně šest nebo tři body?</a:t>
                </a:r>
              </a:p>
              <a:p>
                <a:endParaRPr lang="cs-CZ" sz="800" dirty="0"/>
              </a:p>
              <a:p>
                <a:r>
                  <a:rPr lang="cs-CZ" dirty="0"/>
                  <a:t>Počet všech možných řešení je šest, příznivá  řešení jsou dvě (3 a 6). Pravděpodobnost, že padne šestka nebo trojka je</a:t>
                </a:r>
              </a:p>
              <a:p>
                <a:pPr algn="ctr"/>
                <a14:m>
                  <m:oMath xmlns:m="http://schemas.openxmlformats.org/officeDocument/2006/math">
                    <m:r>
                      <a:rPr lang="cs-CZ" b="0" i="1" smtClean="0">
                        <a:latin typeface="Cambria Math" panose="02040503050406030204" pitchFamily="18" charset="0"/>
                      </a:rPr>
                      <m:t>𝑃</m:t>
                    </m:r>
                    <m:r>
                      <a:rPr lang="cs-CZ" b="0" i="1" smtClean="0">
                        <a:latin typeface="Cambria Math" panose="02040503050406030204" pitchFamily="18" charset="0"/>
                      </a:rPr>
                      <m:t>(3, 6)=</m:t>
                    </m:r>
                    <m:f>
                      <m:fPr>
                        <m:ctrlPr>
                          <a:rPr lang="cs-CZ" b="0" i="1" smtClean="0">
                            <a:latin typeface="Cambria Math" panose="02040503050406030204" pitchFamily="18" charset="0"/>
                          </a:rPr>
                        </m:ctrlPr>
                      </m:fPr>
                      <m:num>
                        <m:r>
                          <a:rPr lang="cs-CZ" b="0" i="1" smtClean="0">
                            <a:latin typeface="Cambria Math" panose="02040503050406030204" pitchFamily="18" charset="0"/>
                          </a:rPr>
                          <m:t>2</m:t>
                        </m:r>
                      </m:num>
                      <m:den>
                        <m:r>
                          <a:rPr lang="cs-CZ" b="0" i="1" smtClean="0">
                            <a:latin typeface="Cambria Math" panose="02040503050406030204" pitchFamily="18" charset="0"/>
                          </a:rPr>
                          <m:t>6</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r>
                          <a:rPr lang="cs-CZ" b="0" i="1" smtClean="0">
                            <a:latin typeface="Cambria Math" panose="02040503050406030204" pitchFamily="18" charset="0"/>
                          </a:rPr>
                          <m:t>3</m:t>
                        </m:r>
                      </m:den>
                    </m:f>
                  </m:oMath>
                </a14:m>
                <a:r>
                  <a:rPr lang="cs-CZ" dirty="0"/>
                  <a:t>      (vyjádřeno v procentech </a:t>
                </a:r>
                <a14:m>
                  <m:oMath xmlns:m="http://schemas.openxmlformats.org/officeDocument/2006/math">
                    <m:r>
                      <a:rPr lang="cs-CZ" b="0" i="1" smtClean="0">
                        <a:latin typeface="Cambria Math" panose="02040503050406030204" pitchFamily="18" charset="0"/>
                      </a:rPr>
                      <m:t>𝑃</m:t>
                    </m:r>
                    <m:d>
                      <m:dPr>
                        <m:ctrlPr>
                          <a:rPr lang="cs-CZ" b="0" i="1" smtClean="0">
                            <a:latin typeface="Cambria Math" panose="02040503050406030204" pitchFamily="18" charset="0"/>
                          </a:rPr>
                        </m:ctrlPr>
                      </m:dPr>
                      <m:e>
                        <m:r>
                          <a:rPr lang="cs-CZ" b="0" i="1" smtClean="0">
                            <a:latin typeface="Cambria Math" panose="02040503050406030204" pitchFamily="18" charset="0"/>
                          </a:rPr>
                          <m:t>3, 6</m:t>
                        </m:r>
                      </m:e>
                    </m:d>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2</m:t>
                        </m:r>
                      </m:num>
                      <m:den>
                        <m:r>
                          <a:rPr lang="cs-CZ" b="0" i="1" smtClean="0">
                            <a:latin typeface="Cambria Math" panose="02040503050406030204" pitchFamily="18" charset="0"/>
                          </a:rPr>
                          <m:t>6</m:t>
                        </m:r>
                      </m:den>
                    </m:f>
                    <m:r>
                      <a:rPr lang="cs-CZ" b="0" i="1" smtClean="0">
                        <a:latin typeface="Cambria Math" panose="02040503050406030204" pitchFamily="18" charset="0"/>
                        <a:ea typeface="Cambria Math" panose="02040503050406030204" pitchFamily="18" charset="0"/>
                      </a:rPr>
                      <m:t>∙100 %=</m:t>
                    </m:r>
                  </m:oMath>
                </a14:m>
                <a:r>
                  <a:rPr lang="cs-CZ" dirty="0"/>
                  <a:t>33,</a:t>
                </a:r>
                <a14:m>
                  <m:oMath xmlns:m="http://schemas.openxmlformats.org/officeDocument/2006/math">
                    <m:acc>
                      <m:accPr>
                        <m:chr m:val="̅"/>
                        <m:ctrlPr>
                          <a:rPr lang="cs-CZ" i="1" dirty="0" smtClean="0">
                            <a:latin typeface="Cambria Math" panose="02040503050406030204" pitchFamily="18" charset="0"/>
                          </a:rPr>
                        </m:ctrlPr>
                      </m:accPr>
                      <m:e>
                        <m:r>
                          <a:rPr lang="cs-CZ" b="0" i="1" dirty="0" smtClean="0">
                            <a:latin typeface="Cambria Math" panose="02040503050406030204" pitchFamily="18" charset="0"/>
                          </a:rPr>
                          <m:t>3</m:t>
                        </m:r>
                      </m:e>
                    </m:acc>
                    <m:r>
                      <a:rPr lang="cs-CZ" b="0" i="1" dirty="0" smtClean="0">
                        <a:latin typeface="Cambria Math" panose="02040503050406030204" pitchFamily="18" charset="0"/>
                      </a:rPr>
                      <m:t> </m:t>
                    </m:r>
                    <m:r>
                      <a:rPr lang="cs-CZ" b="0" i="1" dirty="0" smtClean="0">
                        <a:latin typeface="Cambria Math" panose="02040503050406030204" pitchFamily="18" charset="0"/>
                        <a:ea typeface="Cambria Math" panose="02040503050406030204" pitchFamily="18" charset="0"/>
                      </a:rPr>
                      <m:t>%</m:t>
                    </m:r>
                  </m:oMath>
                </a14:m>
                <a:r>
                  <a:rPr lang="cs-CZ" dirty="0"/>
                  <a:t>.</a:t>
                </a:r>
              </a:p>
            </p:txBody>
          </p:sp>
        </mc:Choice>
        <mc:Fallback xmlns="">
          <p:sp>
            <p:nvSpPr>
              <p:cNvPr id="8" name="TextovéPole 7">
                <a:extLst>
                  <a:ext uri="{FF2B5EF4-FFF2-40B4-BE49-F238E27FC236}">
                    <a16:creationId xmlns:a16="http://schemas.microsoft.com/office/drawing/2014/main" id="{F026DC01-96C8-6015-96A6-DD06955CC32D}"/>
                  </a:ext>
                </a:extLst>
              </p:cNvPr>
              <p:cNvSpPr txBox="1">
                <a:spLocks noRot="1" noChangeAspect="1" noMove="1" noResize="1" noEditPoints="1" noAdjustHandles="1" noChangeArrowheads="1" noChangeShapeType="1" noTextEdit="1"/>
              </p:cNvSpPr>
              <p:nvPr/>
            </p:nvSpPr>
            <p:spPr>
              <a:xfrm>
                <a:off x="254442" y="4883138"/>
                <a:ext cx="11559930" cy="1187376"/>
              </a:xfrm>
              <a:prstGeom prst="rect">
                <a:avLst/>
              </a:prstGeom>
              <a:blipFill>
                <a:blip r:embed="rId5"/>
                <a:stretch>
                  <a:fillRect l="-475" t="-2564" b="-513"/>
                </a:stretch>
              </a:blipFill>
            </p:spPr>
            <p:txBody>
              <a:bodyPr/>
              <a:lstStyle/>
              <a:p>
                <a:r>
                  <a:rPr lang="cs-CZ">
                    <a:noFill/>
                  </a:rPr>
                  <a:t> </a:t>
                </a:r>
              </a:p>
            </p:txBody>
          </p:sp>
        </mc:Fallback>
      </mc:AlternateContent>
    </p:spTree>
    <p:extLst>
      <p:ext uri="{BB962C8B-B14F-4D97-AF65-F5344CB8AC3E}">
        <p14:creationId xmlns:p14="http://schemas.microsoft.com/office/powerpoint/2010/main" val="3595596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F1287B9-13B1-35B6-1D40-73835B4BDC79}"/>
              </a:ext>
            </a:extLst>
          </p:cNvPr>
          <p:cNvSpPr txBox="1"/>
          <p:nvPr/>
        </p:nvSpPr>
        <p:spPr>
          <a:xfrm>
            <a:off x="294198" y="310101"/>
            <a:ext cx="11457830" cy="369332"/>
          </a:xfrm>
          <a:prstGeom prst="rect">
            <a:avLst/>
          </a:prstGeom>
          <a:noFill/>
        </p:spPr>
        <p:txBody>
          <a:bodyPr wrap="square" rtlCol="0">
            <a:spAutoFit/>
          </a:bodyPr>
          <a:lstStyle/>
          <a:p>
            <a:r>
              <a:rPr lang="cs-CZ" b="1" dirty="0"/>
              <a:t>Vysvětlení, proč je rovnovážný stav soustavy nejpravděpodobnější (ze všech možných stavů se vykytuje nejčastěji)</a:t>
            </a:r>
          </a:p>
        </p:txBody>
      </p:sp>
      <p:sp>
        <p:nvSpPr>
          <p:cNvPr id="7" name="TextovéPole 6">
            <a:extLst>
              <a:ext uri="{FF2B5EF4-FFF2-40B4-BE49-F238E27FC236}">
                <a16:creationId xmlns:a16="http://schemas.microsoft.com/office/drawing/2014/main" id="{D7546E93-189C-95CB-83D0-93E5FBBC0A63}"/>
              </a:ext>
            </a:extLst>
          </p:cNvPr>
          <p:cNvSpPr txBox="1"/>
          <p:nvPr/>
        </p:nvSpPr>
        <p:spPr>
          <a:xfrm>
            <a:off x="294198" y="729086"/>
            <a:ext cx="7378811" cy="369332"/>
          </a:xfrm>
          <a:prstGeom prst="rect">
            <a:avLst/>
          </a:prstGeom>
          <a:noFill/>
        </p:spPr>
        <p:txBody>
          <a:bodyPr wrap="square" rtlCol="0">
            <a:spAutoFit/>
          </a:bodyPr>
          <a:lstStyle/>
          <a:p>
            <a:r>
              <a:rPr lang="cs-CZ" dirty="0"/>
              <a:t>Kolika způsoby lze rozdělit N rozlišitelných molekul do dvou částí nádoby:</a:t>
            </a:r>
          </a:p>
        </p:txBody>
      </p:sp>
      <mc:AlternateContent xmlns:mc="http://schemas.openxmlformats.org/markup-compatibility/2006" xmlns:a14="http://schemas.microsoft.com/office/drawing/2010/main">
        <mc:Choice Requires="a14">
          <p:sp>
            <p:nvSpPr>
              <p:cNvPr id="17" name="TextovéPole 16">
                <a:extLst>
                  <a:ext uri="{FF2B5EF4-FFF2-40B4-BE49-F238E27FC236}">
                    <a16:creationId xmlns:a16="http://schemas.microsoft.com/office/drawing/2014/main" id="{991A0563-4D84-B045-40C5-BC967D10EE0A}"/>
                  </a:ext>
                </a:extLst>
              </p:cNvPr>
              <p:cNvSpPr txBox="1"/>
              <p:nvPr/>
            </p:nvSpPr>
            <p:spPr>
              <a:xfrm>
                <a:off x="4137328" y="1437385"/>
                <a:ext cx="8054672" cy="369332"/>
              </a:xfrm>
              <a:prstGeom prst="rect">
                <a:avLst/>
              </a:prstGeom>
              <a:noFill/>
            </p:spPr>
            <p:txBody>
              <a:bodyPr wrap="square" rtlCol="0">
                <a:spAutoFit/>
              </a:bodyPr>
              <a:lstStyle/>
              <a:p>
                <a:r>
                  <a:rPr lang="cs-CZ" dirty="0"/>
                  <a:t>Jednu molekulu můžeme umístit do části A nebo B, tedy dvěma způsoby  </a:t>
                </a:r>
                <a14:m>
                  <m:oMath xmlns:m="http://schemas.openxmlformats.org/officeDocument/2006/math">
                    <m:r>
                      <a:rPr lang="cs-CZ"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=2</m:t>
                    </m:r>
                  </m:oMath>
                </a14:m>
                <a:r>
                  <a:rPr lang="cs-CZ" dirty="0"/>
                  <a:t> </a:t>
                </a:r>
              </a:p>
            </p:txBody>
          </p:sp>
        </mc:Choice>
        <mc:Fallback xmlns="">
          <p:sp>
            <p:nvSpPr>
              <p:cNvPr id="17" name="TextovéPole 16">
                <a:extLst>
                  <a:ext uri="{FF2B5EF4-FFF2-40B4-BE49-F238E27FC236}">
                    <a16:creationId xmlns:a16="http://schemas.microsoft.com/office/drawing/2014/main" id="{991A0563-4D84-B045-40C5-BC967D10EE0A}"/>
                  </a:ext>
                </a:extLst>
              </p:cNvPr>
              <p:cNvSpPr txBox="1">
                <a:spLocks noRot="1" noChangeAspect="1" noMove="1" noResize="1" noEditPoints="1" noAdjustHandles="1" noChangeArrowheads="1" noChangeShapeType="1" noTextEdit="1"/>
              </p:cNvSpPr>
              <p:nvPr/>
            </p:nvSpPr>
            <p:spPr>
              <a:xfrm>
                <a:off x="4137328" y="1437385"/>
                <a:ext cx="8054672" cy="369332"/>
              </a:xfrm>
              <a:prstGeom prst="rect">
                <a:avLst/>
              </a:prstGeom>
              <a:blipFill>
                <a:blip r:embed="rId3"/>
                <a:stretch>
                  <a:fillRect l="-681" t="-10000" b="-2666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8" name="TextovéPole 17">
                <a:extLst>
                  <a:ext uri="{FF2B5EF4-FFF2-40B4-BE49-F238E27FC236}">
                    <a16:creationId xmlns:a16="http://schemas.microsoft.com/office/drawing/2014/main" id="{FCD470F9-74FF-8068-165C-6AE3B566ED7D}"/>
                  </a:ext>
                </a:extLst>
              </p:cNvPr>
              <p:cNvSpPr txBox="1"/>
              <p:nvPr/>
            </p:nvSpPr>
            <p:spPr>
              <a:xfrm>
                <a:off x="4121425" y="2092046"/>
                <a:ext cx="7808181" cy="369332"/>
              </a:xfrm>
              <a:prstGeom prst="rect">
                <a:avLst/>
              </a:prstGeom>
              <a:noFill/>
            </p:spPr>
            <p:txBody>
              <a:bodyPr wrap="square" rtlCol="0">
                <a:spAutoFit/>
              </a:bodyPr>
              <a:lstStyle/>
              <a:p>
                <a:r>
                  <a:rPr lang="cs-CZ" dirty="0"/>
                  <a:t>Dvě molekuly můžeme umístit do části A nebo B celkem </a:t>
                </a:r>
                <a14:m>
                  <m:oMath xmlns:m="http://schemas.openxmlformats.org/officeDocument/2006/math">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2</m:t>
                        </m:r>
                      </m:sup>
                    </m:sSup>
                    <m:r>
                      <a:rPr lang="cs-CZ" b="0" i="1" smtClean="0">
                        <a:latin typeface="Cambria Math" panose="02040503050406030204" pitchFamily="18" charset="0"/>
                        <a:ea typeface="Cambria Math" panose="02040503050406030204" pitchFamily="18" charset="0"/>
                      </a:rPr>
                      <m:t>=4</m:t>
                    </m:r>
                  </m:oMath>
                </a14:m>
                <a:r>
                  <a:rPr lang="cs-CZ" dirty="0"/>
                  <a:t>  způsoby</a:t>
                </a:r>
              </a:p>
            </p:txBody>
          </p:sp>
        </mc:Choice>
        <mc:Fallback xmlns="">
          <p:sp>
            <p:nvSpPr>
              <p:cNvPr id="18" name="TextovéPole 17">
                <a:extLst>
                  <a:ext uri="{FF2B5EF4-FFF2-40B4-BE49-F238E27FC236}">
                    <a16:creationId xmlns:a16="http://schemas.microsoft.com/office/drawing/2014/main" id="{FCD470F9-74FF-8068-165C-6AE3B566ED7D}"/>
                  </a:ext>
                </a:extLst>
              </p:cNvPr>
              <p:cNvSpPr txBox="1">
                <a:spLocks noRot="1" noChangeAspect="1" noMove="1" noResize="1" noEditPoints="1" noAdjustHandles="1" noChangeArrowheads="1" noChangeShapeType="1" noTextEdit="1"/>
              </p:cNvSpPr>
              <p:nvPr/>
            </p:nvSpPr>
            <p:spPr>
              <a:xfrm>
                <a:off x="4121425" y="2092046"/>
                <a:ext cx="7808181" cy="369332"/>
              </a:xfrm>
              <a:prstGeom prst="rect">
                <a:avLst/>
              </a:prstGeom>
              <a:blipFill>
                <a:blip r:embed="rId4"/>
                <a:stretch>
                  <a:fillRect l="-625" t="-8197" b="-2459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9" name="TextovéPole 18">
                <a:extLst>
                  <a:ext uri="{FF2B5EF4-FFF2-40B4-BE49-F238E27FC236}">
                    <a16:creationId xmlns:a16="http://schemas.microsoft.com/office/drawing/2014/main" id="{A58BFBF6-FB99-BE6B-2671-2120D41505A0}"/>
                  </a:ext>
                </a:extLst>
              </p:cNvPr>
              <p:cNvSpPr txBox="1"/>
              <p:nvPr/>
            </p:nvSpPr>
            <p:spPr>
              <a:xfrm>
                <a:off x="4137327" y="2746707"/>
                <a:ext cx="7808181" cy="369332"/>
              </a:xfrm>
              <a:prstGeom prst="rect">
                <a:avLst/>
              </a:prstGeom>
              <a:noFill/>
            </p:spPr>
            <p:txBody>
              <a:bodyPr wrap="square" rtlCol="0">
                <a:spAutoFit/>
              </a:bodyPr>
              <a:lstStyle/>
              <a:p>
                <a:r>
                  <a:rPr lang="cs-CZ" dirty="0"/>
                  <a:t>Tři molekuly můžeme umístit do části A nebo B celkem </a:t>
                </a:r>
                <a14:m>
                  <m:oMath xmlns:m="http://schemas.openxmlformats.org/officeDocument/2006/math">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3</m:t>
                        </m:r>
                      </m:sup>
                    </m:sSup>
                    <m:r>
                      <a:rPr lang="cs-CZ" b="0" i="1" smtClean="0">
                        <a:latin typeface="Cambria Math" panose="02040503050406030204" pitchFamily="18" charset="0"/>
                        <a:ea typeface="Cambria Math" panose="02040503050406030204" pitchFamily="18" charset="0"/>
                      </a:rPr>
                      <m:t>=8</m:t>
                    </m:r>
                  </m:oMath>
                </a14:m>
                <a:r>
                  <a:rPr lang="cs-CZ" dirty="0"/>
                  <a:t>  způsoby</a:t>
                </a:r>
              </a:p>
            </p:txBody>
          </p:sp>
        </mc:Choice>
        <mc:Fallback xmlns="">
          <p:sp>
            <p:nvSpPr>
              <p:cNvPr id="19" name="TextovéPole 18">
                <a:extLst>
                  <a:ext uri="{FF2B5EF4-FFF2-40B4-BE49-F238E27FC236}">
                    <a16:creationId xmlns:a16="http://schemas.microsoft.com/office/drawing/2014/main" id="{A58BFBF6-FB99-BE6B-2671-2120D41505A0}"/>
                  </a:ext>
                </a:extLst>
              </p:cNvPr>
              <p:cNvSpPr txBox="1">
                <a:spLocks noRot="1" noChangeAspect="1" noMove="1" noResize="1" noEditPoints="1" noAdjustHandles="1" noChangeArrowheads="1" noChangeShapeType="1" noTextEdit="1"/>
              </p:cNvSpPr>
              <p:nvPr/>
            </p:nvSpPr>
            <p:spPr>
              <a:xfrm>
                <a:off x="4137327" y="2746707"/>
                <a:ext cx="7808181" cy="369332"/>
              </a:xfrm>
              <a:prstGeom prst="rect">
                <a:avLst/>
              </a:prstGeom>
              <a:blipFill>
                <a:blip r:embed="rId5"/>
                <a:stretch>
                  <a:fillRect l="-703" t="-10000" b="-2666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0" name="TextovéPole 19">
                <a:extLst>
                  <a:ext uri="{FF2B5EF4-FFF2-40B4-BE49-F238E27FC236}">
                    <a16:creationId xmlns:a16="http://schemas.microsoft.com/office/drawing/2014/main" id="{8FC28D62-B606-4E49-16FA-60D01AF5B7B1}"/>
                  </a:ext>
                </a:extLst>
              </p:cNvPr>
              <p:cNvSpPr txBox="1"/>
              <p:nvPr/>
            </p:nvSpPr>
            <p:spPr>
              <a:xfrm>
                <a:off x="4137327" y="3871363"/>
                <a:ext cx="7808181" cy="369332"/>
              </a:xfrm>
              <a:prstGeom prst="rect">
                <a:avLst/>
              </a:prstGeom>
              <a:noFill/>
            </p:spPr>
            <p:txBody>
              <a:bodyPr wrap="square" rtlCol="0">
                <a:spAutoFit/>
              </a:bodyPr>
              <a:lstStyle/>
              <a:p>
                <a:r>
                  <a:rPr lang="cs-CZ" dirty="0"/>
                  <a:t>Čtyři molekuly můžeme umístit do části A nebo B celkem </a:t>
                </a:r>
                <a14:m>
                  <m:oMath xmlns:m="http://schemas.openxmlformats.org/officeDocument/2006/math">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2</m:t>
                        </m:r>
                      </m:e>
                      <m:sup>
                        <m:r>
                          <a:rPr lang="cs-CZ" b="0" i="1" smtClean="0">
                            <a:latin typeface="Cambria Math" panose="02040503050406030204" pitchFamily="18" charset="0"/>
                            <a:ea typeface="Cambria Math" panose="02040503050406030204" pitchFamily="18" charset="0"/>
                          </a:rPr>
                          <m:t>4</m:t>
                        </m:r>
                      </m:sup>
                    </m:sSup>
                    <m:r>
                      <a:rPr lang="cs-CZ" b="0" i="1" smtClean="0">
                        <a:latin typeface="Cambria Math" panose="02040503050406030204" pitchFamily="18" charset="0"/>
                        <a:ea typeface="Cambria Math" panose="02040503050406030204" pitchFamily="18" charset="0"/>
                      </a:rPr>
                      <m:t>=16</m:t>
                    </m:r>
                  </m:oMath>
                </a14:m>
                <a:r>
                  <a:rPr lang="cs-CZ" dirty="0"/>
                  <a:t>  způsoby</a:t>
                </a:r>
              </a:p>
            </p:txBody>
          </p:sp>
        </mc:Choice>
        <mc:Fallback xmlns="">
          <p:sp>
            <p:nvSpPr>
              <p:cNvPr id="20" name="TextovéPole 19">
                <a:extLst>
                  <a:ext uri="{FF2B5EF4-FFF2-40B4-BE49-F238E27FC236}">
                    <a16:creationId xmlns:a16="http://schemas.microsoft.com/office/drawing/2014/main" id="{8FC28D62-B606-4E49-16FA-60D01AF5B7B1}"/>
                  </a:ext>
                </a:extLst>
              </p:cNvPr>
              <p:cNvSpPr txBox="1">
                <a:spLocks noRot="1" noChangeAspect="1" noMove="1" noResize="1" noEditPoints="1" noAdjustHandles="1" noChangeArrowheads="1" noChangeShapeType="1" noTextEdit="1"/>
              </p:cNvSpPr>
              <p:nvPr/>
            </p:nvSpPr>
            <p:spPr>
              <a:xfrm>
                <a:off x="4137327" y="3871363"/>
                <a:ext cx="7808181" cy="369332"/>
              </a:xfrm>
              <a:prstGeom prst="rect">
                <a:avLst/>
              </a:prstGeom>
              <a:blipFill>
                <a:blip r:embed="rId6"/>
                <a:stretch>
                  <a:fillRect l="-703" t="-8197" b="-24590"/>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1" name="TextovéPole 20">
                <a:extLst>
                  <a:ext uri="{FF2B5EF4-FFF2-40B4-BE49-F238E27FC236}">
                    <a16:creationId xmlns:a16="http://schemas.microsoft.com/office/drawing/2014/main" id="{5F501DC8-6ADE-62FB-89F1-F9D94FBC4EF1}"/>
                  </a:ext>
                </a:extLst>
              </p:cNvPr>
              <p:cNvSpPr txBox="1"/>
              <p:nvPr/>
            </p:nvSpPr>
            <p:spPr>
              <a:xfrm>
                <a:off x="5808428" y="4436143"/>
                <a:ext cx="3558209" cy="1692771"/>
              </a:xfrm>
              <a:prstGeom prst="rect">
                <a:avLst/>
              </a:prstGeom>
              <a:noFill/>
              <a:ln w="19050">
                <a:solidFill>
                  <a:srgbClr val="FF0000"/>
                </a:solidFill>
              </a:ln>
            </p:spPr>
            <p:txBody>
              <a:bodyPr wrap="square" rtlCol="0">
                <a:spAutoFit/>
              </a:bodyPr>
              <a:lstStyle/>
              <a:p>
                <a:r>
                  <a:rPr lang="cs-CZ" dirty="0"/>
                  <a:t>N molekul můžeme umístit do dvou částí nádoby celkem</a:t>
                </a:r>
              </a:p>
              <a:p>
                <a:endParaRPr lang="cs-CZ" dirty="0"/>
              </a:p>
              <a:p>
                <a:pPr/>
                <a14:m>
                  <m:oMathPara xmlns:m="http://schemas.openxmlformats.org/officeDocument/2006/math">
                    <m:oMathParaPr>
                      <m:jc m:val="centerGroup"/>
                    </m:oMathParaPr>
                    <m:oMath xmlns:m="http://schemas.openxmlformats.org/officeDocument/2006/math">
                      <m:sSup>
                        <m:sSupPr>
                          <m:ctrlPr>
                            <a:rPr lang="cs-CZ" sz="3200" i="1" smtClean="0">
                              <a:latin typeface="Cambria Math" panose="02040503050406030204" pitchFamily="18" charset="0"/>
                            </a:rPr>
                          </m:ctrlPr>
                        </m:sSupPr>
                        <m:e>
                          <m:r>
                            <a:rPr lang="cs-CZ" sz="3200" b="0" i="1" smtClean="0">
                              <a:latin typeface="Cambria Math" panose="02040503050406030204" pitchFamily="18" charset="0"/>
                            </a:rPr>
                            <m:t>2</m:t>
                          </m:r>
                        </m:e>
                        <m:sup>
                          <m:r>
                            <a:rPr lang="cs-CZ" sz="3200" b="0" i="1" smtClean="0">
                              <a:latin typeface="Cambria Math" panose="02040503050406030204" pitchFamily="18" charset="0"/>
                            </a:rPr>
                            <m:t>𝑁</m:t>
                          </m:r>
                        </m:sup>
                      </m:sSup>
                    </m:oMath>
                  </m:oMathPara>
                </a14:m>
                <a:endParaRPr lang="cs-CZ" sz="3200" dirty="0"/>
              </a:p>
              <a:p>
                <a:r>
                  <a:rPr lang="cs-CZ" dirty="0"/>
                  <a:t>způsoby</a:t>
                </a:r>
              </a:p>
            </p:txBody>
          </p:sp>
        </mc:Choice>
        <mc:Fallback xmlns="">
          <p:sp>
            <p:nvSpPr>
              <p:cNvPr id="21" name="TextovéPole 20">
                <a:extLst>
                  <a:ext uri="{FF2B5EF4-FFF2-40B4-BE49-F238E27FC236}">
                    <a16:creationId xmlns:a16="http://schemas.microsoft.com/office/drawing/2014/main" id="{5F501DC8-6ADE-62FB-89F1-F9D94FBC4EF1}"/>
                  </a:ext>
                </a:extLst>
              </p:cNvPr>
              <p:cNvSpPr txBox="1">
                <a:spLocks noRot="1" noChangeAspect="1" noMove="1" noResize="1" noEditPoints="1" noAdjustHandles="1" noChangeArrowheads="1" noChangeShapeType="1" noTextEdit="1"/>
              </p:cNvSpPr>
              <p:nvPr/>
            </p:nvSpPr>
            <p:spPr>
              <a:xfrm>
                <a:off x="5808428" y="4436143"/>
                <a:ext cx="3558209" cy="1692771"/>
              </a:xfrm>
              <a:prstGeom prst="rect">
                <a:avLst/>
              </a:prstGeom>
              <a:blipFill>
                <a:blip r:embed="rId7"/>
                <a:stretch>
                  <a:fillRect l="-1363" t="-1786" r="-511" b="-4286"/>
                </a:stretch>
              </a:blipFill>
              <a:ln w="19050">
                <a:solidFill>
                  <a:srgbClr val="FF0000"/>
                </a:solidFill>
              </a:ln>
            </p:spPr>
            <p:txBody>
              <a:bodyPr/>
              <a:lstStyle/>
              <a:p>
                <a:r>
                  <a:rPr lang="cs-CZ">
                    <a:noFill/>
                  </a:rPr>
                  <a:t> </a:t>
                </a:r>
              </a:p>
            </p:txBody>
          </p:sp>
        </mc:Fallback>
      </mc:AlternateContent>
      <p:grpSp>
        <p:nvGrpSpPr>
          <p:cNvPr id="110" name="Skupina 109">
            <a:extLst>
              <a:ext uri="{FF2B5EF4-FFF2-40B4-BE49-F238E27FC236}">
                <a16:creationId xmlns:a16="http://schemas.microsoft.com/office/drawing/2014/main" id="{71AEE74D-3CE0-CB02-64C8-11DA4DC6166E}"/>
              </a:ext>
            </a:extLst>
          </p:cNvPr>
          <p:cNvGrpSpPr/>
          <p:nvPr/>
        </p:nvGrpSpPr>
        <p:grpSpPr>
          <a:xfrm>
            <a:off x="262394" y="1410150"/>
            <a:ext cx="3832706" cy="4407032"/>
            <a:chOff x="262394" y="1410150"/>
            <a:chExt cx="3832706" cy="4407032"/>
          </a:xfrm>
        </p:grpSpPr>
        <p:grpSp>
          <p:nvGrpSpPr>
            <p:cNvPr id="94" name="Skupina 93">
              <a:extLst>
                <a:ext uri="{FF2B5EF4-FFF2-40B4-BE49-F238E27FC236}">
                  <a16:creationId xmlns:a16="http://schemas.microsoft.com/office/drawing/2014/main" id="{09BDC57B-A7D3-F9B4-DC63-4467C28A0306}"/>
                </a:ext>
              </a:extLst>
            </p:cNvPr>
            <p:cNvGrpSpPr/>
            <p:nvPr/>
          </p:nvGrpSpPr>
          <p:grpSpPr>
            <a:xfrm>
              <a:off x="262394" y="1410150"/>
              <a:ext cx="3832706" cy="4407032"/>
              <a:chOff x="262394" y="1410150"/>
              <a:chExt cx="3832706" cy="4407032"/>
            </a:xfrm>
          </p:grpSpPr>
          <p:grpSp>
            <p:nvGrpSpPr>
              <p:cNvPr id="40" name="Skupina 39">
                <a:extLst>
                  <a:ext uri="{FF2B5EF4-FFF2-40B4-BE49-F238E27FC236}">
                    <a16:creationId xmlns:a16="http://schemas.microsoft.com/office/drawing/2014/main" id="{74EE6B41-D189-25C9-7E13-A5F4DBA1CD9A}"/>
                  </a:ext>
                </a:extLst>
              </p:cNvPr>
              <p:cNvGrpSpPr/>
              <p:nvPr/>
            </p:nvGrpSpPr>
            <p:grpSpPr>
              <a:xfrm>
                <a:off x="262394" y="1410150"/>
                <a:ext cx="3832706" cy="4407032"/>
                <a:chOff x="262394" y="1410150"/>
                <a:chExt cx="3832706" cy="4407032"/>
              </a:xfrm>
            </p:grpSpPr>
            <p:pic>
              <p:nvPicPr>
                <p:cNvPr id="16" name="Obrázek 15">
                  <a:extLst>
                    <a:ext uri="{FF2B5EF4-FFF2-40B4-BE49-F238E27FC236}">
                      <a16:creationId xmlns:a16="http://schemas.microsoft.com/office/drawing/2014/main" id="{BE51CCBD-9800-133C-C652-CCD32909BAE7}"/>
                    </a:ext>
                  </a:extLst>
                </p:cNvPr>
                <p:cNvPicPr>
                  <a:picLocks noChangeAspect="1"/>
                </p:cNvPicPr>
                <p:nvPr/>
              </p:nvPicPr>
              <p:blipFill>
                <a:blip r:embed="rId8"/>
                <a:srcRect l="7820" t="5998" r="3350" b="5998"/>
                <a:stretch>
                  <a:fillRect/>
                </a:stretch>
              </p:blipFill>
              <p:spPr>
                <a:xfrm>
                  <a:off x="262394" y="1410150"/>
                  <a:ext cx="3832706" cy="4407032"/>
                </a:xfrm>
                <a:prstGeom prst="rect">
                  <a:avLst/>
                </a:prstGeom>
              </p:spPr>
            </p:pic>
            <p:sp>
              <p:nvSpPr>
                <p:cNvPr id="3" name="Ovál 2">
                  <a:extLst>
                    <a:ext uri="{FF2B5EF4-FFF2-40B4-BE49-F238E27FC236}">
                      <a16:creationId xmlns:a16="http://schemas.microsoft.com/office/drawing/2014/main" id="{FD89EB0E-13C7-B2DC-431D-CFB9EB0D9418}"/>
                    </a:ext>
                  </a:extLst>
                </p:cNvPr>
                <p:cNvSpPr/>
                <p:nvPr/>
              </p:nvSpPr>
              <p:spPr>
                <a:xfrm>
                  <a:off x="1656507" y="1627367"/>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Ovál 3">
                  <a:extLst>
                    <a:ext uri="{FF2B5EF4-FFF2-40B4-BE49-F238E27FC236}">
                      <a16:creationId xmlns:a16="http://schemas.microsoft.com/office/drawing/2014/main" id="{19C30D49-289E-7667-92DC-480127BBC938}"/>
                    </a:ext>
                  </a:extLst>
                </p:cNvPr>
                <p:cNvSpPr/>
                <p:nvPr/>
              </p:nvSpPr>
              <p:spPr>
                <a:xfrm>
                  <a:off x="2796224" y="1624686"/>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Ovál 4">
                  <a:extLst>
                    <a:ext uri="{FF2B5EF4-FFF2-40B4-BE49-F238E27FC236}">
                      <a16:creationId xmlns:a16="http://schemas.microsoft.com/office/drawing/2014/main" id="{7E0B2518-C777-D883-2352-EF35E61A83CB}"/>
                    </a:ext>
                  </a:extLst>
                </p:cNvPr>
                <p:cNvSpPr/>
                <p:nvPr/>
              </p:nvSpPr>
              <p:spPr>
                <a:xfrm>
                  <a:off x="753658" y="2264801"/>
                  <a:ext cx="72000" cy="8712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Ovál 5">
                  <a:extLst>
                    <a:ext uri="{FF2B5EF4-FFF2-40B4-BE49-F238E27FC236}">
                      <a16:creationId xmlns:a16="http://schemas.microsoft.com/office/drawing/2014/main" id="{09D43D2F-6B70-1E83-2F2B-EEEE47DEE69D}"/>
                    </a:ext>
                  </a:extLst>
                </p:cNvPr>
                <p:cNvSpPr/>
                <p:nvPr/>
              </p:nvSpPr>
              <p:spPr>
                <a:xfrm>
                  <a:off x="1661823" y="2268761"/>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Ovál 7">
                  <a:extLst>
                    <a:ext uri="{FF2B5EF4-FFF2-40B4-BE49-F238E27FC236}">
                      <a16:creationId xmlns:a16="http://schemas.microsoft.com/office/drawing/2014/main" id="{424F7906-4524-512B-2CB6-F9F2DD15F611}"/>
                    </a:ext>
                  </a:extLst>
                </p:cNvPr>
                <p:cNvSpPr/>
                <p:nvPr/>
              </p:nvSpPr>
              <p:spPr>
                <a:xfrm>
                  <a:off x="2796224" y="2263445"/>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Ovál 8">
                  <a:extLst>
                    <a:ext uri="{FF2B5EF4-FFF2-40B4-BE49-F238E27FC236}">
                      <a16:creationId xmlns:a16="http://schemas.microsoft.com/office/drawing/2014/main" id="{F6E8AE0F-4A53-4597-58F7-7D1EFC69C843}"/>
                    </a:ext>
                  </a:extLst>
                </p:cNvPr>
                <p:cNvSpPr/>
                <p:nvPr/>
              </p:nvSpPr>
              <p:spPr>
                <a:xfrm>
                  <a:off x="3575453" y="2264801"/>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Ovál 9">
                  <a:extLst>
                    <a:ext uri="{FF2B5EF4-FFF2-40B4-BE49-F238E27FC236}">
                      <a16:creationId xmlns:a16="http://schemas.microsoft.com/office/drawing/2014/main" id="{0708F6FC-58A9-4A6A-D7FD-F2AB4EB166AE}"/>
                    </a:ext>
                  </a:extLst>
                </p:cNvPr>
                <p:cNvSpPr/>
                <p:nvPr/>
              </p:nvSpPr>
              <p:spPr>
                <a:xfrm>
                  <a:off x="739888" y="2875825"/>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Ovál 10">
                  <a:extLst>
                    <a:ext uri="{FF2B5EF4-FFF2-40B4-BE49-F238E27FC236}">
                      <a16:creationId xmlns:a16="http://schemas.microsoft.com/office/drawing/2014/main" id="{A5825BD0-A4C1-093E-71CD-76D7919DFC80}"/>
                    </a:ext>
                  </a:extLst>
                </p:cNvPr>
                <p:cNvSpPr/>
                <p:nvPr/>
              </p:nvSpPr>
              <p:spPr>
                <a:xfrm>
                  <a:off x="1597318" y="2904839"/>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Ovál 11">
                  <a:extLst>
                    <a:ext uri="{FF2B5EF4-FFF2-40B4-BE49-F238E27FC236}">
                      <a16:creationId xmlns:a16="http://schemas.microsoft.com/office/drawing/2014/main" id="{DFA5D968-633E-5569-C9C5-9D27842C192A}"/>
                    </a:ext>
                  </a:extLst>
                </p:cNvPr>
                <p:cNvSpPr/>
                <p:nvPr/>
              </p:nvSpPr>
              <p:spPr>
                <a:xfrm>
                  <a:off x="2433929" y="2904793"/>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Ovál 12">
                  <a:extLst>
                    <a:ext uri="{FF2B5EF4-FFF2-40B4-BE49-F238E27FC236}">
                      <a16:creationId xmlns:a16="http://schemas.microsoft.com/office/drawing/2014/main" id="{184E8887-FF0D-5C63-B67E-905D4F0D8A78}"/>
                    </a:ext>
                  </a:extLst>
                </p:cNvPr>
                <p:cNvSpPr/>
                <p:nvPr/>
              </p:nvSpPr>
              <p:spPr>
                <a:xfrm>
                  <a:off x="3638705" y="2904839"/>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Ovál 13">
                  <a:extLst>
                    <a:ext uri="{FF2B5EF4-FFF2-40B4-BE49-F238E27FC236}">
                      <a16:creationId xmlns:a16="http://schemas.microsoft.com/office/drawing/2014/main" id="{30976240-9E39-960C-2166-15624DACA4A8}"/>
                    </a:ext>
                  </a:extLst>
                </p:cNvPr>
                <p:cNvSpPr/>
                <p:nvPr/>
              </p:nvSpPr>
              <p:spPr>
                <a:xfrm>
                  <a:off x="813771" y="3389400"/>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5" name="Ovál 14">
                  <a:extLst>
                    <a:ext uri="{FF2B5EF4-FFF2-40B4-BE49-F238E27FC236}">
                      <a16:creationId xmlns:a16="http://schemas.microsoft.com/office/drawing/2014/main" id="{5293FCD3-FF10-D77A-00D8-7DE9BC42A9A1}"/>
                    </a:ext>
                  </a:extLst>
                </p:cNvPr>
                <p:cNvSpPr/>
                <p:nvPr/>
              </p:nvSpPr>
              <p:spPr>
                <a:xfrm>
                  <a:off x="2015250" y="3389400"/>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Ovál 21">
                  <a:extLst>
                    <a:ext uri="{FF2B5EF4-FFF2-40B4-BE49-F238E27FC236}">
                      <a16:creationId xmlns:a16="http://schemas.microsoft.com/office/drawing/2014/main" id="{EE5AA42E-453C-DD9F-6069-6035679A3CA5}"/>
                    </a:ext>
                  </a:extLst>
                </p:cNvPr>
                <p:cNvSpPr/>
                <p:nvPr/>
              </p:nvSpPr>
              <p:spPr>
                <a:xfrm>
                  <a:off x="2727656" y="3393580"/>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3" name="Ovál 22">
                  <a:extLst>
                    <a:ext uri="{FF2B5EF4-FFF2-40B4-BE49-F238E27FC236}">
                      <a16:creationId xmlns:a16="http://schemas.microsoft.com/office/drawing/2014/main" id="{42D86234-A649-106D-E558-5E7684721CA0}"/>
                    </a:ext>
                  </a:extLst>
                </p:cNvPr>
                <p:cNvSpPr/>
                <p:nvPr/>
              </p:nvSpPr>
              <p:spPr>
                <a:xfrm>
                  <a:off x="3564821" y="3362820"/>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4" name="Ovál 23">
                  <a:extLst>
                    <a:ext uri="{FF2B5EF4-FFF2-40B4-BE49-F238E27FC236}">
                      <a16:creationId xmlns:a16="http://schemas.microsoft.com/office/drawing/2014/main" id="{6EF81823-28CF-4316-8946-FF7C2CF820F4}"/>
                    </a:ext>
                  </a:extLst>
                </p:cNvPr>
                <p:cNvSpPr/>
                <p:nvPr/>
              </p:nvSpPr>
              <p:spPr>
                <a:xfrm>
                  <a:off x="764712" y="3976829"/>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5" name="Ovál 24">
                  <a:extLst>
                    <a:ext uri="{FF2B5EF4-FFF2-40B4-BE49-F238E27FC236}">
                      <a16:creationId xmlns:a16="http://schemas.microsoft.com/office/drawing/2014/main" id="{34B0961E-E075-4B53-F6DB-2B3E19005E3E}"/>
                    </a:ext>
                  </a:extLst>
                </p:cNvPr>
                <p:cNvSpPr/>
                <p:nvPr/>
              </p:nvSpPr>
              <p:spPr>
                <a:xfrm>
                  <a:off x="1584258" y="3998055"/>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6" name="Ovál 25">
                  <a:extLst>
                    <a:ext uri="{FF2B5EF4-FFF2-40B4-BE49-F238E27FC236}">
                      <a16:creationId xmlns:a16="http://schemas.microsoft.com/office/drawing/2014/main" id="{1713CF21-DE20-007E-EA4F-637F38B30C06}"/>
                    </a:ext>
                  </a:extLst>
                </p:cNvPr>
                <p:cNvSpPr/>
                <p:nvPr/>
              </p:nvSpPr>
              <p:spPr>
                <a:xfrm>
                  <a:off x="2428117" y="4005797"/>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7" name="Ovál 26">
                  <a:extLst>
                    <a:ext uri="{FF2B5EF4-FFF2-40B4-BE49-F238E27FC236}">
                      <a16:creationId xmlns:a16="http://schemas.microsoft.com/office/drawing/2014/main" id="{C1C84E76-45AC-91B8-4EBD-4326851E2345}"/>
                    </a:ext>
                  </a:extLst>
                </p:cNvPr>
                <p:cNvSpPr/>
                <p:nvPr/>
              </p:nvSpPr>
              <p:spPr>
                <a:xfrm>
                  <a:off x="3273405" y="3998055"/>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8" name="Ovál 27">
                  <a:extLst>
                    <a:ext uri="{FF2B5EF4-FFF2-40B4-BE49-F238E27FC236}">
                      <a16:creationId xmlns:a16="http://schemas.microsoft.com/office/drawing/2014/main" id="{89E4C9A9-31E2-8817-1B39-B60BF250E37A}"/>
                    </a:ext>
                  </a:extLst>
                </p:cNvPr>
                <p:cNvSpPr/>
                <p:nvPr/>
              </p:nvSpPr>
              <p:spPr>
                <a:xfrm>
                  <a:off x="1104954" y="4519091"/>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Ovál 28">
                  <a:extLst>
                    <a:ext uri="{FF2B5EF4-FFF2-40B4-BE49-F238E27FC236}">
                      <a16:creationId xmlns:a16="http://schemas.microsoft.com/office/drawing/2014/main" id="{65482537-22DA-636B-C1E0-86BD4E46BDC9}"/>
                    </a:ext>
                  </a:extLst>
                </p:cNvPr>
                <p:cNvSpPr/>
                <p:nvPr/>
              </p:nvSpPr>
              <p:spPr>
                <a:xfrm>
                  <a:off x="1597318" y="4519091"/>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0" name="Ovál 29">
                  <a:extLst>
                    <a:ext uri="{FF2B5EF4-FFF2-40B4-BE49-F238E27FC236}">
                      <a16:creationId xmlns:a16="http://schemas.microsoft.com/office/drawing/2014/main" id="{71A24E15-77D5-9CD6-1C0A-BF6A5C08C353}"/>
                    </a:ext>
                  </a:extLst>
                </p:cNvPr>
                <p:cNvSpPr/>
                <p:nvPr/>
              </p:nvSpPr>
              <p:spPr>
                <a:xfrm>
                  <a:off x="2433433" y="4519091"/>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1" name="Ovál 30">
                  <a:extLst>
                    <a:ext uri="{FF2B5EF4-FFF2-40B4-BE49-F238E27FC236}">
                      <a16:creationId xmlns:a16="http://schemas.microsoft.com/office/drawing/2014/main" id="{D5BD484F-64B0-4F83-12E1-1F0DD604F8B7}"/>
                    </a:ext>
                  </a:extLst>
                </p:cNvPr>
                <p:cNvSpPr/>
                <p:nvPr/>
              </p:nvSpPr>
              <p:spPr>
                <a:xfrm>
                  <a:off x="3278721" y="4519091"/>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2" name="Ovál 31">
                  <a:extLst>
                    <a:ext uri="{FF2B5EF4-FFF2-40B4-BE49-F238E27FC236}">
                      <a16:creationId xmlns:a16="http://schemas.microsoft.com/office/drawing/2014/main" id="{FD57A206-7C4C-A31E-AA24-52F9A79DFE72}"/>
                    </a:ext>
                  </a:extLst>
                </p:cNvPr>
                <p:cNvSpPr/>
                <p:nvPr/>
              </p:nvSpPr>
              <p:spPr>
                <a:xfrm>
                  <a:off x="1039736" y="5002873"/>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3" name="Ovál 32">
                  <a:extLst>
                    <a:ext uri="{FF2B5EF4-FFF2-40B4-BE49-F238E27FC236}">
                      <a16:creationId xmlns:a16="http://schemas.microsoft.com/office/drawing/2014/main" id="{01923706-F8CB-6768-31E8-BC19F9A4260D}"/>
                    </a:ext>
                  </a:extLst>
                </p:cNvPr>
                <p:cNvSpPr/>
                <p:nvPr/>
              </p:nvSpPr>
              <p:spPr>
                <a:xfrm>
                  <a:off x="1885023" y="5002873"/>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4" name="Ovál 33">
                  <a:extLst>
                    <a:ext uri="{FF2B5EF4-FFF2-40B4-BE49-F238E27FC236}">
                      <a16:creationId xmlns:a16="http://schemas.microsoft.com/office/drawing/2014/main" id="{9F1A5F56-176E-2D15-01B5-65FA2638FB9A}"/>
                    </a:ext>
                  </a:extLst>
                </p:cNvPr>
                <p:cNvSpPr/>
                <p:nvPr/>
              </p:nvSpPr>
              <p:spPr>
                <a:xfrm>
                  <a:off x="2727656" y="5002873"/>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5" name="Ovál 34">
                  <a:extLst>
                    <a:ext uri="{FF2B5EF4-FFF2-40B4-BE49-F238E27FC236}">
                      <a16:creationId xmlns:a16="http://schemas.microsoft.com/office/drawing/2014/main" id="{7D76E154-3812-4FA9-CF2A-481C3E08EF58}"/>
                    </a:ext>
                  </a:extLst>
                </p:cNvPr>
                <p:cNvSpPr/>
                <p:nvPr/>
              </p:nvSpPr>
              <p:spPr>
                <a:xfrm>
                  <a:off x="3347693" y="5005843"/>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6" name="Ovál 35">
                  <a:extLst>
                    <a:ext uri="{FF2B5EF4-FFF2-40B4-BE49-F238E27FC236}">
                      <a16:creationId xmlns:a16="http://schemas.microsoft.com/office/drawing/2014/main" id="{EEBE12D6-07AC-27D5-089A-2C2131C356A2}"/>
                    </a:ext>
                  </a:extLst>
                </p:cNvPr>
                <p:cNvSpPr/>
                <p:nvPr/>
              </p:nvSpPr>
              <p:spPr>
                <a:xfrm>
                  <a:off x="1025754" y="5458482"/>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7" name="Ovál 36">
                  <a:extLst>
                    <a:ext uri="{FF2B5EF4-FFF2-40B4-BE49-F238E27FC236}">
                      <a16:creationId xmlns:a16="http://schemas.microsoft.com/office/drawing/2014/main" id="{FCEED701-A260-3ED6-0B15-2E7565C7BD2E}"/>
                    </a:ext>
                  </a:extLst>
                </p:cNvPr>
                <p:cNvSpPr/>
                <p:nvPr/>
              </p:nvSpPr>
              <p:spPr>
                <a:xfrm>
                  <a:off x="1872136" y="5453166"/>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8" name="Ovál 37">
                  <a:extLst>
                    <a:ext uri="{FF2B5EF4-FFF2-40B4-BE49-F238E27FC236}">
                      <a16:creationId xmlns:a16="http://schemas.microsoft.com/office/drawing/2014/main" id="{E019E3D7-D5B1-3781-9CA2-C0238654AFB0}"/>
                    </a:ext>
                  </a:extLst>
                </p:cNvPr>
                <p:cNvSpPr/>
                <p:nvPr/>
              </p:nvSpPr>
              <p:spPr>
                <a:xfrm>
                  <a:off x="2711708" y="5456210"/>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9" name="Ovál 38">
                  <a:extLst>
                    <a:ext uri="{FF2B5EF4-FFF2-40B4-BE49-F238E27FC236}">
                      <a16:creationId xmlns:a16="http://schemas.microsoft.com/office/drawing/2014/main" id="{3AF05010-F690-DDD8-D4F7-9D2E9EEE4AFD}"/>
                    </a:ext>
                  </a:extLst>
                </p:cNvPr>
                <p:cNvSpPr/>
                <p:nvPr/>
              </p:nvSpPr>
              <p:spPr>
                <a:xfrm>
                  <a:off x="3590780" y="5447850"/>
                  <a:ext cx="79200" cy="79200"/>
                </a:xfrm>
                <a:prstGeom prst="ellipse">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42" name="Ovál 41">
                <a:extLst>
                  <a:ext uri="{FF2B5EF4-FFF2-40B4-BE49-F238E27FC236}">
                    <a16:creationId xmlns:a16="http://schemas.microsoft.com/office/drawing/2014/main" id="{E27FF45E-4EFF-CF47-90A3-D534430145E6}"/>
                  </a:ext>
                </a:extLst>
              </p:cNvPr>
              <p:cNvSpPr/>
              <p:nvPr/>
            </p:nvSpPr>
            <p:spPr>
              <a:xfrm>
                <a:off x="873517" y="2263445"/>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3" name="Ovál 42">
                <a:extLst>
                  <a:ext uri="{FF2B5EF4-FFF2-40B4-BE49-F238E27FC236}">
                    <a16:creationId xmlns:a16="http://schemas.microsoft.com/office/drawing/2014/main" id="{CB081D67-FCE7-D908-3293-E5D150E12AA3}"/>
                  </a:ext>
                </a:extLst>
              </p:cNvPr>
              <p:cNvSpPr/>
              <p:nvPr/>
            </p:nvSpPr>
            <p:spPr>
              <a:xfrm>
                <a:off x="1951336" y="2270659"/>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4" name="Ovál 43">
                <a:extLst>
                  <a:ext uri="{FF2B5EF4-FFF2-40B4-BE49-F238E27FC236}">
                    <a16:creationId xmlns:a16="http://schemas.microsoft.com/office/drawing/2014/main" id="{2FA58182-E267-9EB7-06B2-01924888234E}"/>
                  </a:ext>
                </a:extLst>
              </p:cNvPr>
              <p:cNvSpPr/>
              <p:nvPr/>
            </p:nvSpPr>
            <p:spPr>
              <a:xfrm>
                <a:off x="2500959" y="2263445"/>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5" name="Ovál 44">
                <a:extLst>
                  <a:ext uri="{FF2B5EF4-FFF2-40B4-BE49-F238E27FC236}">
                    <a16:creationId xmlns:a16="http://schemas.microsoft.com/office/drawing/2014/main" id="{83A8C40B-E006-56E1-7947-2FC2F8542A8D}"/>
                  </a:ext>
                </a:extLst>
              </p:cNvPr>
              <p:cNvSpPr/>
              <p:nvPr/>
            </p:nvSpPr>
            <p:spPr>
              <a:xfrm>
                <a:off x="3711255" y="2267334"/>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6" name="Ovál 45">
                <a:extLst>
                  <a:ext uri="{FF2B5EF4-FFF2-40B4-BE49-F238E27FC236}">
                    <a16:creationId xmlns:a16="http://schemas.microsoft.com/office/drawing/2014/main" id="{5F9BA08A-E3A7-8365-4633-ED0A84E14C20}"/>
                  </a:ext>
                </a:extLst>
              </p:cNvPr>
              <p:cNvSpPr/>
              <p:nvPr/>
            </p:nvSpPr>
            <p:spPr>
              <a:xfrm>
                <a:off x="890256" y="2872407"/>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7" name="Ovál 46">
                <a:extLst>
                  <a:ext uri="{FF2B5EF4-FFF2-40B4-BE49-F238E27FC236}">
                    <a16:creationId xmlns:a16="http://schemas.microsoft.com/office/drawing/2014/main" id="{091F3FFB-5C3D-1E12-DBF4-B7998297FC07}"/>
                  </a:ext>
                </a:extLst>
              </p:cNvPr>
              <p:cNvSpPr/>
              <p:nvPr/>
            </p:nvSpPr>
            <p:spPr>
              <a:xfrm>
                <a:off x="1722070" y="2904793"/>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8" name="Ovál 47">
                <a:extLst>
                  <a:ext uri="{FF2B5EF4-FFF2-40B4-BE49-F238E27FC236}">
                    <a16:creationId xmlns:a16="http://schemas.microsoft.com/office/drawing/2014/main" id="{93285221-62D9-899D-099F-77A99246C715}"/>
                  </a:ext>
                </a:extLst>
              </p:cNvPr>
              <p:cNvSpPr/>
              <p:nvPr/>
            </p:nvSpPr>
            <p:spPr>
              <a:xfrm>
                <a:off x="2796224" y="2909418"/>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9" name="Ovál 48">
                <a:extLst>
                  <a:ext uri="{FF2B5EF4-FFF2-40B4-BE49-F238E27FC236}">
                    <a16:creationId xmlns:a16="http://schemas.microsoft.com/office/drawing/2014/main" id="{C5307E0B-8D2F-3E0D-24F4-473991CD2866}"/>
                  </a:ext>
                </a:extLst>
              </p:cNvPr>
              <p:cNvSpPr/>
              <p:nvPr/>
            </p:nvSpPr>
            <p:spPr>
              <a:xfrm>
                <a:off x="3283943" y="2901748"/>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0" name="Ovál 49">
                <a:extLst>
                  <a:ext uri="{FF2B5EF4-FFF2-40B4-BE49-F238E27FC236}">
                    <a16:creationId xmlns:a16="http://schemas.microsoft.com/office/drawing/2014/main" id="{4A637C8F-FCBF-B77A-040A-A913DF2D6AB1}"/>
                  </a:ext>
                </a:extLst>
              </p:cNvPr>
              <p:cNvSpPr/>
              <p:nvPr/>
            </p:nvSpPr>
            <p:spPr>
              <a:xfrm>
                <a:off x="1036843" y="3389400"/>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1" name="Ovál 50">
                <a:extLst>
                  <a:ext uri="{FF2B5EF4-FFF2-40B4-BE49-F238E27FC236}">
                    <a16:creationId xmlns:a16="http://schemas.microsoft.com/office/drawing/2014/main" id="{F53842C7-F856-AD3B-B575-BADE2AFFEF46}"/>
                  </a:ext>
                </a:extLst>
              </p:cNvPr>
              <p:cNvSpPr/>
              <p:nvPr/>
            </p:nvSpPr>
            <p:spPr>
              <a:xfrm>
                <a:off x="1659047" y="3393580"/>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2" name="Ovál 51">
                <a:extLst>
                  <a:ext uri="{FF2B5EF4-FFF2-40B4-BE49-F238E27FC236}">
                    <a16:creationId xmlns:a16="http://schemas.microsoft.com/office/drawing/2014/main" id="{6DABE0AE-FD36-A9C5-E853-1CCBA693997C}"/>
                  </a:ext>
                </a:extLst>
              </p:cNvPr>
              <p:cNvSpPr/>
              <p:nvPr/>
            </p:nvSpPr>
            <p:spPr>
              <a:xfrm>
                <a:off x="2863417" y="3389400"/>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3" name="Ovál 52">
                <a:extLst>
                  <a:ext uri="{FF2B5EF4-FFF2-40B4-BE49-F238E27FC236}">
                    <a16:creationId xmlns:a16="http://schemas.microsoft.com/office/drawing/2014/main" id="{176B28C1-F923-DAE5-AC2B-7E2140FD2224}"/>
                  </a:ext>
                </a:extLst>
              </p:cNvPr>
              <p:cNvSpPr/>
              <p:nvPr/>
            </p:nvSpPr>
            <p:spPr>
              <a:xfrm>
                <a:off x="3711255" y="3366989"/>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4" name="Ovál 53">
                <a:extLst>
                  <a:ext uri="{FF2B5EF4-FFF2-40B4-BE49-F238E27FC236}">
                    <a16:creationId xmlns:a16="http://schemas.microsoft.com/office/drawing/2014/main" id="{6BFC1240-7EAD-53DC-9124-4627F8A36517}"/>
                  </a:ext>
                </a:extLst>
              </p:cNvPr>
              <p:cNvSpPr/>
              <p:nvPr/>
            </p:nvSpPr>
            <p:spPr>
              <a:xfrm>
                <a:off x="873517" y="3976829"/>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5" name="Ovál 54">
                <a:extLst>
                  <a:ext uri="{FF2B5EF4-FFF2-40B4-BE49-F238E27FC236}">
                    <a16:creationId xmlns:a16="http://schemas.microsoft.com/office/drawing/2014/main" id="{D2EC4061-3D76-C32B-FD25-5A51A838D5DA}"/>
                  </a:ext>
                </a:extLst>
              </p:cNvPr>
              <p:cNvSpPr/>
              <p:nvPr/>
            </p:nvSpPr>
            <p:spPr>
              <a:xfrm>
                <a:off x="1730181" y="3998055"/>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6" name="Ovál 55">
                <a:extLst>
                  <a:ext uri="{FF2B5EF4-FFF2-40B4-BE49-F238E27FC236}">
                    <a16:creationId xmlns:a16="http://schemas.microsoft.com/office/drawing/2014/main" id="{97C77F89-9E71-5BD8-9320-A53EFCB1AC88}"/>
                  </a:ext>
                </a:extLst>
              </p:cNvPr>
              <p:cNvSpPr/>
              <p:nvPr/>
            </p:nvSpPr>
            <p:spPr>
              <a:xfrm>
                <a:off x="2586845" y="3998055"/>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7" name="Ovál 56">
                <a:extLst>
                  <a:ext uri="{FF2B5EF4-FFF2-40B4-BE49-F238E27FC236}">
                    <a16:creationId xmlns:a16="http://schemas.microsoft.com/office/drawing/2014/main" id="{A71D05F0-1927-88A5-E25F-8D550BD6FE40}"/>
                  </a:ext>
                </a:extLst>
              </p:cNvPr>
              <p:cNvSpPr/>
              <p:nvPr/>
            </p:nvSpPr>
            <p:spPr>
              <a:xfrm>
                <a:off x="3638705" y="4037655"/>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8" name="Ovál 57">
                <a:extLst>
                  <a:ext uri="{FF2B5EF4-FFF2-40B4-BE49-F238E27FC236}">
                    <a16:creationId xmlns:a16="http://schemas.microsoft.com/office/drawing/2014/main" id="{295F9478-637A-FE8B-2CC3-CE6286707258}"/>
                  </a:ext>
                </a:extLst>
              </p:cNvPr>
              <p:cNvSpPr/>
              <p:nvPr/>
            </p:nvSpPr>
            <p:spPr>
              <a:xfrm>
                <a:off x="739888" y="4490404"/>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9" name="Ovál 58">
                <a:extLst>
                  <a:ext uri="{FF2B5EF4-FFF2-40B4-BE49-F238E27FC236}">
                    <a16:creationId xmlns:a16="http://schemas.microsoft.com/office/drawing/2014/main" id="{657DEA5D-8A70-6EED-E42B-7FB8B37030FF}"/>
                  </a:ext>
                </a:extLst>
              </p:cNvPr>
              <p:cNvSpPr/>
              <p:nvPr/>
            </p:nvSpPr>
            <p:spPr>
              <a:xfrm>
                <a:off x="1722070" y="4518399"/>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0" name="Ovál 59">
                <a:extLst>
                  <a:ext uri="{FF2B5EF4-FFF2-40B4-BE49-F238E27FC236}">
                    <a16:creationId xmlns:a16="http://schemas.microsoft.com/office/drawing/2014/main" id="{AA25F457-0ADE-734E-1BC2-D77FE78775B1}"/>
                  </a:ext>
                </a:extLst>
              </p:cNvPr>
              <p:cNvSpPr/>
              <p:nvPr/>
            </p:nvSpPr>
            <p:spPr>
              <a:xfrm>
                <a:off x="2727656" y="4518399"/>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1" name="Ovál 60">
                <a:extLst>
                  <a:ext uri="{FF2B5EF4-FFF2-40B4-BE49-F238E27FC236}">
                    <a16:creationId xmlns:a16="http://schemas.microsoft.com/office/drawing/2014/main" id="{8731E452-375D-6E2E-9245-7814C07501DF}"/>
                  </a:ext>
                </a:extLst>
              </p:cNvPr>
              <p:cNvSpPr/>
              <p:nvPr/>
            </p:nvSpPr>
            <p:spPr>
              <a:xfrm>
                <a:off x="3571471" y="4518399"/>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2" name="Ovál 61">
                <a:extLst>
                  <a:ext uri="{FF2B5EF4-FFF2-40B4-BE49-F238E27FC236}">
                    <a16:creationId xmlns:a16="http://schemas.microsoft.com/office/drawing/2014/main" id="{A499C9BA-C309-3C45-7BB9-CA7372992E06}"/>
                  </a:ext>
                </a:extLst>
              </p:cNvPr>
              <p:cNvSpPr/>
              <p:nvPr/>
            </p:nvSpPr>
            <p:spPr>
              <a:xfrm>
                <a:off x="750058" y="5005843"/>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3" name="Ovál 62">
                <a:extLst>
                  <a:ext uri="{FF2B5EF4-FFF2-40B4-BE49-F238E27FC236}">
                    <a16:creationId xmlns:a16="http://schemas.microsoft.com/office/drawing/2014/main" id="{DCE92330-8F35-7BB5-DC9F-10B71A34BB72}"/>
                  </a:ext>
                </a:extLst>
              </p:cNvPr>
              <p:cNvSpPr/>
              <p:nvPr/>
            </p:nvSpPr>
            <p:spPr>
              <a:xfrm>
                <a:off x="1722070" y="5012117"/>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4" name="Ovál 63">
                <a:extLst>
                  <a:ext uri="{FF2B5EF4-FFF2-40B4-BE49-F238E27FC236}">
                    <a16:creationId xmlns:a16="http://schemas.microsoft.com/office/drawing/2014/main" id="{D92A6E35-F8CB-CFE4-328D-E595605A9A97}"/>
                  </a:ext>
                </a:extLst>
              </p:cNvPr>
              <p:cNvSpPr/>
              <p:nvPr/>
            </p:nvSpPr>
            <p:spPr>
              <a:xfrm>
                <a:off x="2863417" y="5004465"/>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5" name="Ovál 64">
                <a:extLst>
                  <a:ext uri="{FF2B5EF4-FFF2-40B4-BE49-F238E27FC236}">
                    <a16:creationId xmlns:a16="http://schemas.microsoft.com/office/drawing/2014/main" id="{1A12CB84-B964-CBA9-4BA2-D363301211AA}"/>
                  </a:ext>
                </a:extLst>
              </p:cNvPr>
              <p:cNvSpPr/>
              <p:nvPr/>
            </p:nvSpPr>
            <p:spPr>
              <a:xfrm>
                <a:off x="3571471" y="4983124"/>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6" name="Ovál 65">
                <a:extLst>
                  <a:ext uri="{FF2B5EF4-FFF2-40B4-BE49-F238E27FC236}">
                    <a16:creationId xmlns:a16="http://schemas.microsoft.com/office/drawing/2014/main" id="{0344DA93-9195-2036-76D5-CC056B636156}"/>
                  </a:ext>
                </a:extLst>
              </p:cNvPr>
              <p:cNvSpPr/>
              <p:nvPr/>
            </p:nvSpPr>
            <p:spPr>
              <a:xfrm>
                <a:off x="813771" y="5495810"/>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7" name="Ovál 66">
                <a:extLst>
                  <a:ext uri="{FF2B5EF4-FFF2-40B4-BE49-F238E27FC236}">
                    <a16:creationId xmlns:a16="http://schemas.microsoft.com/office/drawing/2014/main" id="{3AC89815-A273-7AC4-5426-F04DBF8A8F3D}"/>
                  </a:ext>
                </a:extLst>
              </p:cNvPr>
              <p:cNvSpPr/>
              <p:nvPr/>
            </p:nvSpPr>
            <p:spPr>
              <a:xfrm>
                <a:off x="2027211" y="5456210"/>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8" name="Ovál 67">
                <a:extLst>
                  <a:ext uri="{FF2B5EF4-FFF2-40B4-BE49-F238E27FC236}">
                    <a16:creationId xmlns:a16="http://schemas.microsoft.com/office/drawing/2014/main" id="{7B10C8B5-2888-3C7D-C678-C23D7FD94FEA}"/>
                  </a:ext>
                </a:extLst>
              </p:cNvPr>
              <p:cNvSpPr/>
              <p:nvPr/>
            </p:nvSpPr>
            <p:spPr>
              <a:xfrm>
                <a:off x="2863417" y="5456210"/>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9" name="Ovál 68">
                <a:extLst>
                  <a:ext uri="{FF2B5EF4-FFF2-40B4-BE49-F238E27FC236}">
                    <a16:creationId xmlns:a16="http://schemas.microsoft.com/office/drawing/2014/main" id="{65782713-FDC9-4208-713A-C5EB8505EAD7}"/>
                  </a:ext>
                </a:extLst>
              </p:cNvPr>
              <p:cNvSpPr/>
              <p:nvPr/>
            </p:nvSpPr>
            <p:spPr>
              <a:xfrm>
                <a:off x="3687131" y="5456210"/>
                <a:ext cx="79200" cy="79200"/>
              </a:xfrm>
              <a:prstGeom prst="ellipse">
                <a:avLst/>
              </a:prstGeom>
              <a:solidFill>
                <a:schemeClr val="accent6"/>
              </a:solid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0" name="Ovál 69">
                <a:extLst>
                  <a:ext uri="{FF2B5EF4-FFF2-40B4-BE49-F238E27FC236}">
                    <a16:creationId xmlns:a16="http://schemas.microsoft.com/office/drawing/2014/main" id="{14151CF7-AA22-E99B-794E-F1F5AE8D374E}"/>
                  </a:ext>
                </a:extLst>
              </p:cNvPr>
              <p:cNvSpPr/>
              <p:nvPr/>
            </p:nvSpPr>
            <p:spPr>
              <a:xfrm>
                <a:off x="813771" y="2943735"/>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1" name="Ovál 70">
                <a:extLst>
                  <a:ext uri="{FF2B5EF4-FFF2-40B4-BE49-F238E27FC236}">
                    <a16:creationId xmlns:a16="http://schemas.microsoft.com/office/drawing/2014/main" id="{CEF5FF83-14FB-48EA-D20E-E5E1B00DAFFA}"/>
                  </a:ext>
                </a:extLst>
              </p:cNvPr>
              <p:cNvSpPr/>
              <p:nvPr/>
            </p:nvSpPr>
            <p:spPr>
              <a:xfrm>
                <a:off x="1951336" y="2909418"/>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2" name="Ovál 71">
                <a:extLst>
                  <a:ext uri="{FF2B5EF4-FFF2-40B4-BE49-F238E27FC236}">
                    <a16:creationId xmlns:a16="http://schemas.microsoft.com/office/drawing/2014/main" id="{0B009312-22DD-5D10-8F75-2FEB52DED115}"/>
                  </a:ext>
                </a:extLst>
              </p:cNvPr>
              <p:cNvSpPr/>
              <p:nvPr/>
            </p:nvSpPr>
            <p:spPr>
              <a:xfrm>
                <a:off x="2572084" y="2901748"/>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3" name="Ovál 72">
                <a:extLst>
                  <a:ext uri="{FF2B5EF4-FFF2-40B4-BE49-F238E27FC236}">
                    <a16:creationId xmlns:a16="http://schemas.microsoft.com/office/drawing/2014/main" id="{D7B62764-F4F4-CBE2-7C68-E42DD584C0FB}"/>
                  </a:ext>
                </a:extLst>
              </p:cNvPr>
              <p:cNvSpPr/>
              <p:nvPr/>
            </p:nvSpPr>
            <p:spPr>
              <a:xfrm>
                <a:off x="3408695" y="2906623"/>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4" name="Ovál 73">
                <a:extLst>
                  <a:ext uri="{FF2B5EF4-FFF2-40B4-BE49-F238E27FC236}">
                    <a16:creationId xmlns:a16="http://schemas.microsoft.com/office/drawing/2014/main" id="{C234E639-A9D8-54AB-02A5-379BE883DAB5}"/>
                  </a:ext>
                </a:extLst>
              </p:cNvPr>
              <p:cNvSpPr/>
              <p:nvPr/>
            </p:nvSpPr>
            <p:spPr>
              <a:xfrm>
                <a:off x="1172604" y="3389400"/>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5" name="Ovál 74">
                <a:extLst>
                  <a:ext uri="{FF2B5EF4-FFF2-40B4-BE49-F238E27FC236}">
                    <a16:creationId xmlns:a16="http://schemas.microsoft.com/office/drawing/2014/main" id="{E050B434-5E81-9427-50F8-E896F20C1544}"/>
                  </a:ext>
                </a:extLst>
              </p:cNvPr>
              <p:cNvSpPr/>
              <p:nvPr/>
            </p:nvSpPr>
            <p:spPr>
              <a:xfrm>
                <a:off x="1882814" y="3392725"/>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6" name="Ovál 75">
                <a:extLst>
                  <a:ext uri="{FF2B5EF4-FFF2-40B4-BE49-F238E27FC236}">
                    <a16:creationId xmlns:a16="http://schemas.microsoft.com/office/drawing/2014/main" id="{3A9D78DF-19DC-EB32-CB15-D1C95323A629}"/>
                  </a:ext>
                </a:extLst>
              </p:cNvPr>
              <p:cNvSpPr/>
              <p:nvPr/>
            </p:nvSpPr>
            <p:spPr>
              <a:xfrm>
                <a:off x="2507645" y="3389400"/>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7" name="Ovál 76">
                <a:extLst>
                  <a:ext uri="{FF2B5EF4-FFF2-40B4-BE49-F238E27FC236}">
                    <a16:creationId xmlns:a16="http://schemas.microsoft.com/office/drawing/2014/main" id="{C1D7F162-5DB9-E9A0-0C98-3EAE272FCCF5}"/>
                  </a:ext>
                </a:extLst>
              </p:cNvPr>
              <p:cNvSpPr/>
              <p:nvPr/>
            </p:nvSpPr>
            <p:spPr>
              <a:xfrm>
                <a:off x="3638705" y="3429000"/>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8" name="Ovál 77">
                <a:extLst>
                  <a:ext uri="{FF2B5EF4-FFF2-40B4-BE49-F238E27FC236}">
                    <a16:creationId xmlns:a16="http://schemas.microsoft.com/office/drawing/2014/main" id="{1D1C023B-44EA-A735-C060-FEDB2246AB9B}"/>
                  </a:ext>
                </a:extLst>
              </p:cNvPr>
              <p:cNvSpPr/>
              <p:nvPr/>
            </p:nvSpPr>
            <p:spPr>
              <a:xfrm>
                <a:off x="768171" y="4077255"/>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9" name="Ovál 78">
                <a:extLst>
                  <a:ext uri="{FF2B5EF4-FFF2-40B4-BE49-F238E27FC236}">
                    <a16:creationId xmlns:a16="http://schemas.microsoft.com/office/drawing/2014/main" id="{0D73C84C-67CE-95A4-D6D9-51A2AACF4F7D}"/>
                  </a:ext>
                </a:extLst>
              </p:cNvPr>
              <p:cNvSpPr/>
              <p:nvPr/>
            </p:nvSpPr>
            <p:spPr>
              <a:xfrm>
                <a:off x="3599105" y="5540711"/>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0" name="Ovál 79">
                <a:extLst>
                  <a:ext uri="{FF2B5EF4-FFF2-40B4-BE49-F238E27FC236}">
                    <a16:creationId xmlns:a16="http://schemas.microsoft.com/office/drawing/2014/main" id="{FABF813B-2D34-8647-822E-187A2215DD36}"/>
                  </a:ext>
                </a:extLst>
              </p:cNvPr>
              <p:cNvSpPr/>
              <p:nvPr/>
            </p:nvSpPr>
            <p:spPr>
              <a:xfrm>
                <a:off x="1664256" y="4064281"/>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1" name="Ovál 80">
                <a:extLst>
                  <a:ext uri="{FF2B5EF4-FFF2-40B4-BE49-F238E27FC236}">
                    <a16:creationId xmlns:a16="http://schemas.microsoft.com/office/drawing/2014/main" id="{2AA0E283-57C5-52B2-CD26-20003AAB7A84}"/>
                  </a:ext>
                </a:extLst>
              </p:cNvPr>
              <p:cNvSpPr/>
              <p:nvPr/>
            </p:nvSpPr>
            <p:spPr>
              <a:xfrm>
                <a:off x="2796224" y="4034535"/>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2" name="Ovál 81">
                <a:extLst>
                  <a:ext uri="{FF2B5EF4-FFF2-40B4-BE49-F238E27FC236}">
                    <a16:creationId xmlns:a16="http://schemas.microsoft.com/office/drawing/2014/main" id="{337BB5AD-4CC0-33BB-36FA-DF0D257BDE9D}"/>
                  </a:ext>
                </a:extLst>
              </p:cNvPr>
              <p:cNvSpPr/>
              <p:nvPr/>
            </p:nvSpPr>
            <p:spPr>
              <a:xfrm>
                <a:off x="3426001" y="3998055"/>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3" name="Ovál 82">
                <a:extLst>
                  <a:ext uri="{FF2B5EF4-FFF2-40B4-BE49-F238E27FC236}">
                    <a16:creationId xmlns:a16="http://schemas.microsoft.com/office/drawing/2014/main" id="{524C584B-427D-17AD-48AC-4C1DD402C948}"/>
                  </a:ext>
                </a:extLst>
              </p:cNvPr>
              <p:cNvSpPr/>
              <p:nvPr/>
            </p:nvSpPr>
            <p:spPr>
              <a:xfrm>
                <a:off x="890256" y="4490404"/>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4" name="Ovál 83">
                <a:extLst>
                  <a:ext uri="{FF2B5EF4-FFF2-40B4-BE49-F238E27FC236}">
                    <a16:creationId xmlns:a16="http://schemas.microsoft.com/office/drawing/2014/main" id="{40F31F66-B340-CC43-5335-669CFEC679A9}"/>
                  </a:ext>
                </a:extLst>
              </p:cNvPr>
              <p:cNvSpPr/>
              <p:nvPr/>
            </p:nvSpPr>
            <p:spPr>
              <a:xfrm>
                <a:off x="1882814" y="4514791"/>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5" name="Ovál 84">
                <a:extLst>
                  <a:ext uri="{FF2B5EF4-FFF2-40B4-BE49-F238E27FC236}">
                    <a16:creationId xmlns:a16="http://schemas.microsoft.com/office/drawing/2014/main" id="{0B9EAA69-7886-C622-F02F-2E3BC22D636B}"/>
                  </a:ext>
                </a:extLst>
              </p:cNvPr>
              <p:cNvSpPr/>
              <p:nvPr/>
            </p:nvSpPr>
            <p:spPr>
              <a:xfrm>
                <a:off x="2572084" y="4514791"/>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6" name="Ovál 85">
                <a:extLst>
                  <a:ext uri="{FF2B5EF4-FFF2-40B4-BE49-F238E27FC236}">
                    <a16:creationId xmlns:a16="http://schemas.microsoft.com/office/drawing/2014/main" id="{4D798846-FE14-DFC5-1D26-A8EA12B29E3B}"/>
                  </a:ext>
                </a:extLst>
              </p:cNvPr>
              <p:cNvSpPr/>
              <p:nvPr/>
            </p:nvSpPr>
            <p:spPr>
              <a:xfrm>
                <a:off x="3711255" y="4518399"/>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7" name="Ovál 86">
                <a:extLst>
                  <a:ext uri="{FF2B5EF4-FFF2-40B4-BE49-F238E27FC236}">
                    <a16:creationId xmlns:a16="http://schemas.microsoft.com/office/drawing/2014/main" id="{291AFA32-F2B3-6D8C-B57C-5B0FEEE0D77B}"/>
                  </a:ext>
                </a:extLst>
              </p:cNvPr>
              <p:cNvSpPr/>
              <p:nvPr/>
            </p:nvSpPr>
            <p:spPr>
              <a:xfrm>
                <a:off x="876842" y="5008792"/>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8" name="Ovál 87">
                <a:extLst>
                  <a:ext uri="{FF2B5EF4-FFF2-40B4-BE49-F238E27FC236}">
                    <a16:creationId xmlns:a16="http://schemas.microsoft.com/office/drawing/2014/main" id="{9B6E603C-BF54-6F28-D8A3-23A33567B21B}"/>
                  </a:ext>
                </a:extLst>
              </p:cNvPr>
              <p:cNvSpPr/>
              <p:nvPr/>
            </p:nvSpPr>
            <p:spPr>
              <a:xfrm>
                <a:off x="2018189" y="5004465"/>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9" name="Ovál 88">
                <a:extLst>
                  <a:ext uri="{FF2B5EF4-FFF2-40B4-BE49-F238E27FC236}">
                    <a16:creationId xmlns:a16="http://schemas.microsoft.com/office/drawing/2014/main" id="{BEDBB81B-7958-9658-9CD4-310BE265F649}"/>
                  </a:ext>
                </a:extLst>
              </p:cNvPr>
              <p:cNvSpPr/>
              <p:nvPr/>
            </p:nvSpPr>
            <p:spPr>
              <a:xfrm>
                <a:off x="2443685" y="5003278"/>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0" name="Ovál 89">
                <a:extLst>
                  <a:ext uri="{FF2B5EF4-FFF2-40B4-BE49-F238E27FC236}">
                    <a16:creationId xmlns:a16="http://schemas.microsoft.com/office/drawing/2014/main" id="{D8F618F2-CBFF-6669-9576-79A1D4AE6CCD}"/>
                  </a:ext>
                </a:extLst>
              </p:cNvPr>
              <p:cNvSpPr/>
              <p:nvPr/>
            </p:nvSpPr>
            <p:spPr>
              <a:xfrm>
                <a:off x="3717905" y="4982441"/>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1" name="Ovál 90">
                <a:extLst>
                  <a:ext uri="{FF2B5EF4-FFF2-40B4-BE49-F238E27FC236}">
                    <a16:creationId xmlns:a16="http://schemas.microsoft.com/office/drawing/2014/main" id="{6A8667BC-75E0-6A1E-F75A-AE5873BECD0B}"/>
                  </a:ext>
                </a:extLst>
              </p:cNvPr>
              <p:cNvSpPr/>
              <p:nvPr/>
            </p:nvSpPr>
            <p:spPr>
              <a:xfrm>
                <a:off x="1181046" y="5462860"/>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2" name="Ovál 91">
                <a:extLst>
                  <a:ext uri="{FF2B5EF4-FFF2-40B4-BE49-F238E27FC236}">
                    <a16:creationId xmlns:a16="http://schemas.microsoft.com/office/drawing/2014/main" id="{C78E273C-36CE-A4C5-5EEC-976F07BB1E36}"/>
                  </a:ext>
                </a:extLst>
              </p:cNvPr>
              <p:cNvSpPr/>
              <p:nvPr/>
            </p:nvSpPr>
            <p:spPr>
              <a:xfrm>
                <a:off x="1665739" y="5495810"/>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3" name="Ovál 92">
                <a:extLst>
                  <a:ext uri="{FF2B5EF4-FFF2-40B4-BE49-F238E27FC236}">
                    <a16:creationId xmlns:a16="http://schemas.microsoft.com/office/drawing/2014/main" id="{DC027A63-FA55-FE76-C067-66E4134972BA}"/>
                  </a:ext>
                </a:extLst>
              </p:cNvPr>
              <p:cNvSpPr/>
              <p:nvPr/>
            </p:nvSpPr>
            <p:spPr>
              <a:xfrm>
                <a:off x="2794176" y="5523865"/>
                <a:ext cx="79200" cy="79200"/>
              </a:xfrm>
              <a:prstGeom prst="ellipse">
                <a:avLst/>
              </a:prstGeom>
              <a:solidFill>
                <a:srgbClr val="00B0F0"/>
              </a:solidFill>
              <a:ln>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95" name="Ovál 94">
              <a:extLst>
                <a:ext uri="{FF2B5EF4-FFF2-40B4-BE49-F238E27FC236}">
                  <a16:creationId xmlns:a16="http://schemas.microsoft.com/office/drawing/2014/main" id="{8BA30426-3D79-4EAE-1C28-C47162464B05}"/>
                </a:ext>
              </a:extLst>
            </p:cNvPr>
            <p:cNvSpPr/>
            <p:nvPr/>
          </p:nvSpPr>
          <p:spPr>
            <a:xfrm>
              <a:off x="861375" y="4072113"/>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6" name="Ovál 95">
              <a:extLst>
                <a:ext uri="{FF2B5EF4-FFF2-40B4-BE49-F238E27FC236}">
                  <a16:creationId xmlns:a16="http://schemas.microsoft.com/office/drawing/2014/main" id="{EC911E73-D9B4-C921-E71A-14C7FB5C0FE4}"/>
                </a:ext>
              </a:extLst>
            </p:cNvPr>
            <p:cNvSpPr/>
            <p:nvPr/>
          </p:nvSpPr>
          <p:spPr>
            <a:xfrm>
              <a:off x="3687131" y="5545345"/>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7" name="Ovál 96">
              <a:extLst>
                <a:ext uri="{FF2B5EF4-FFF2-40B4-BE49-F238E27FC236}">
                  <a16:creationId xmlns:a16="http://schemas.microsoft.com/office/drawing/2014/main" id="{A393712C-4EAB-DB9F-192E-0AA572033DC9}"/>
                </a:ext>
              </a:extLst>
            </p:cNvPr>
            <p:cNvSpPr/>
            <p:nvPr/>
          </p:nvSpPr>
          <p:spPr>
            <a:xfrm>
              <a:off x="1951336" y="4031484"/>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8" name="Ovál 97">
              <a:extLst>
                <a:ext uri="{FF2B5EF4-FFF2-40B4-BE49-F238E27FC236}">
                  <a16:creationId xmlns:a16="http://schemas.microsoft.com/office/drawing/2014/main" id="{28CF1134-8294-CB53-0430-8078A765FB30}"/>
                </a:ext>
              </a:extLst>
            </p:cNvPr>
            <p:cNvSpPr/>
            <p:nvPr/>
          </p:nvSpPr>
          <p:spPr>
            <a:xfrm>
              <a:off x="2499351" y="4063861"/>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9" name="Ovál 98">
              <a:extLst>
                <a:ext uri="{FF2B5EF4-FFF2-40B4-BE49-F238E27FC236}">
                  <a16:creationId xmlns:a16="http://schemas.microsoft.com/office/drawing/2014/main" id="{9DB24DDD-E6A8-8214-87F9-7BBFA7720331}"/>
                </a:ext>
              </a:extLst>
            </p:cNvPr>
            <p:cNvSpPr/>
            <p:nvPr/>
          </p:nvSpPr>
          <p:spPr>
            <a:xfrm>
              <a:off x="3346801" y="4063861"/>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0" name="Ovál 99">
              <a:extLst>
                <a:ext uri="{FF2B5EF4-FFF2-40B4-BE49-F238E27FC236}">
                  <a16:creationId xmlns:a16="http://schemas.microsoft.com/office/drawing/2014/main" id="{EE6CEE3D-D9C8-478D-0D4A-E886B1BD7C7C}"/>
                </a:ext>
              </a:extLst>
            </p:cNvPr>
            <p:cNvSpPr/>
            <p:nvPr/>
          </p:nvSpPr>
          <p:spPr>
            <a:xfrm>
              <a:off x="822166" y="4551987"/>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1" name="Ovál 100">
              <a:extLst>
                <a:ext uri="{FF2B5EF4-FFF2-40B4-BE49-F238E27FC236}">
                  <a16:creationId xmlns:a16="http://schemas.microsoft.com/office/drawing/2014/main" id="{E9E3C8FC-76A0-05F7-B85A-01C312ABCA4C}"/>
                </a:ext>
              </a:extLst>
            </p:cNvPr>
            <p:cNvSpPr/>
            <p:nvPr/>
          </p:nvSpPr>
          <p:spPr>
            <a:xfrm>
              <a:off x="2018189" y="4508142"/>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2" name="Ovál 101">
              <a:extLst>
                <a:ext uri="{FF2B5EF4-FFF2-40B4-BE49-F238E27FC236}">
                  <a16:creationId xmlns:a16="http://schemas.microsoft.com/office/drawing/2014/main" id="{C469957B-6D13-62EF-3B9A-EB0D63B31521}"/>
                </a:ext>
              </a:extLst>
            </p:cNvPr>
            <p:cNvSpPr/>
            <p:nvPr/>
          </p:nvSpPr>
          <p:spPr>
            <a:xfrm>
              <a:off x="2850003" y="4524483"/>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3" name="Ovál 102">
              <a:extLst>
                <a:ext uri="{FF2B5EF4-FFF2-40B4-BE49-F238E27FC236}">
                  <a16:creationId xmlns:a16="http://schemas.microsoft.com/office/drawing/2014/main" id="{44620108-36DD-0FE9-0DD5-1C2605F4BF1C}"/>
                </a:ext>
              </a:extLst>
            </p:cNvPr>
            <p:cNvSpPr/>
            <p:nvPr/>
          </p:nvSpPr>
          <p:spPr>
            <a:xfrm>
              <a:off x="3408695" y="4524483"/>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4" name="Ovál 103">
              <a:extLst>
                <a:ext uri="{FF2B5EF4-FFF2-40B4-BE49-F238E27FC236}">
                  <a16:creationId xmlns:a16="http://schemas.microsoft.com/office/drawing/2014/main" id="{48509622-D5E2-C52A-0CFD-79482BEB6834}"/>
                </a:ext>
              </a:extLst>
            </p:cNvPr>
            <p:cNvSpPr/>
            <p:nvPr/>
          </p:nvSpPr>
          <p:spPr>
            <a:xfrm>
              <a:off x="1169790" y="5012117"/>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5" name="Ovál 104">
              <a:extLst>
                <a:ext uri="{FF2B5EF4-FFF2-40B4-BE49-F238E27FC236}">
                  <a16:creationId xmlns:a16="http://schemas.microsoft.com/office/drawing/2014/main" id="{731273B1-F96A-5EA9-8DA1-B58F421EA9AB}"/>
                </a:ext>
              </a:extLst>
            </p:cNvPr>
            <p:cNvSpPr/>
            <p:nvPr/>
          </p:nvSpPr>
          <p:spPr>
            <a:xfrm>
              <a:off x="1595526" y="5003278"/>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6" name="Ovál 105">
              <a:extLst>
                <a:ext uri="{FF2B5EF4-FFF2-40B4-BE49-F238E27FC236}">
                  <a16:creationId xmlns:a16="http://schemas.microsoft.com/office/drawing/2014/main" id="{E6472363-774D-FFE8-5504-F65ACD52DE1F}"/>
                </a:ext>
              </a:extLst>
            </p:cNvPr>
            <p:cNvSpPr/>
            <p:nvPr/>
          </p:nvSpPr>
          <p:spPr>
            <a:xfrm>
              <a:off x="2572084" y="5007698"/>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7" name="Ovál 106">
              <a:extLst>
                <a:ext uri="{FF2B5EF4-FFF2-40B4-BE49-F238E27FC236}">
                  <a16:creationId xmlns:a16="http://schemas.microsoft.com/office/drawing/2014/main" id="{28C817C2-83EE-ADE6-0F79-6FE2C99373BB}"/>
                </a:ext>
              </a:extLst>
            </p:cNvPr>
            <p:cNvSpPr/>
            <p:nvPr/>
          </p:nvSpPr>
          <p:spPr>
            <a:xfrm>
              <a:off x="3638705" y="5047854"/>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8" name="Ovál 107">
              <a:extLst>
                <a:ext uri="{FF2B5EF4-FFF2-40B4-BE49-F238E27FC236}">
                  <a16:creationId xmlns:a16="http://schemas.microsoft.com/office/drawing/2014/main" id="{07E823EF-C4F6-C0D5-7E02-ABE4BBFEAF73}"/>
                </a:ext>
              </a:extLst>
            </p:cNvPr>
            <p:cNvSpPr/>
            <p:nvPr/>
          </p:nvSpPr>
          <p:spPr>
            <a:xfrm>
              <a:off x="1113261" y="5523865"/>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9" name="Ovál 108">
              <a:extLst>
                <a:ext uri="{FF2B5EF4-FFF2-40B4-BE49-F238E27FC236}">
                  <a16:creationId xmlns:a16="http://schemas.microsoft.com/office/drawing/2014/main" id="{0ECBF942-845E-DECD-6334-A8C14FC116E1}"/>
                </a:ext>
              </a:extLst>
            </p:cNvPr>
            <p:cNvSpPr/>
            <p:nvPr/>
          </p:nvSpPr>
          <p:spPr>
            <a:xfrm>
              <a:off x="1954383" y="5535410"/>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1" name="Ovál 40">
              <a:extLst>
                <a:ext uri="{FF2B5EF4-FFF2-40B4-BE49-F238E27FC236}">
                  <a16:creationId xmlns:a16="http://schemas.microsoft.com/office/drawing/2014/main" id="{E9ED6182-E967-F91B-1C6C-E3415BB76117}"/>
                </a:ext>
              </a:extLst>
            </p:cNvPr>
            <p:cNvSpPr/>
            <p:nvPr/>
          </p:nvSpPr>
          <p:spPr>
            <a:xfrm>
              <a:off x="2507645" y="5495509"/>
              <a:ext cx="79200" cy="79200"/>
            </a:xfrm>
            <a:prstGeom prst="ellipse">
              <a:avLst/>
            </a:prstGeom>
            <a:solidFill>
              <a:schemeClr val="accent3">
                <a:lumMod val="50000"/>
              </a:schemeClr>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grpSp>
    </p:spTree>
    <p:extLst>
      <p:ext uri="{BB962C8B-B14F-4D97-AF65-F5344CB8AC3E}">
        <p14:creationId xmlns:p14="http://schemas.microsoft.com/office/powerpoint/2010/main" val="13513128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5F4907E5-2E5D-3A5F-9A65-B4BFA3735D85}"/>
                  </a:ext>
                </a:extLst>
              </p:cNvPr>
              <p:cNvSpPr txBox="1"/>
              <p:nvPr/>
            </p:nvSpPr>
            <p:spPr>
              <a:xfrm>
                <a:off x="453154" y="190641"/>
                <a:ext cx="11021352" cy="1395895"/>
              </a:xfrm>
              <a:prstGeom prst="rect">
                <a:avLst/>
              </a:prstGeom>
              <a:noFill/>
            </p:spPr>
            <p:txBody>
              <a:bodyPr wrap="square" rtlCol="0">
                <a:spAutoFit/>
              </a:bodyPr>
              <a:lstStyle/>
              <a:p>
                <a:r>
                  <a:rPr lang="cs-CZ" dirty="0"/>
                  <a:t>Prozkoumejme případ, kdy z celkového počtu </a:t>
                </a:r>
                <a14:m>
                  <m:oMath xmlns:m="http://schemas.openxmlformats.org/officeDocument/2006/math">
                    <m:r>
                      <a:rPr lang="cs-CZ" i="1" dirty="0" smtClean="0">
                        <a:latin typeface="Cambria Math" panose="02040503050406030204" pitchFamily="18" charset="0"/>
                      </a:rPr>
                      <m:t>𝑁</m:t>
                    </m:r>
                  </m:oMath>
                </a14:m>
                <a:r>
                  <a:rPr lang="cs-CZ" dirty="0"/>
                  <a:t> molekul se jich </a:t>
                </a:r>
                <a14:m>
                  <m:oMath xmlns:m="http://schemas.openxmlformats.org/officeDocument/2006/math">
                    <m:r>
                      <a:rPr lang="cs-CZ" i="1" dirty="0" smtClean="0">
                        <a:latin typeface="Cambria Math" panose="02040503050406030204" pitchFamily="18" charset="0"/>
                      </a:rPr>
                      <m:t>𝑥</m:t>
                    </m:r>
                  </m:oMath>
                </a14:m>
                <a:r>
                  <a:rPr lang="cs-CZ" dirty="0"/>
                  <a:t> nachází v části nádoby </a:t>
                </a:r>
                <a14:m>
                  <m:oMath xmlns:m="http://schemas.openxmlformats.org/officeDocument/2006/math">
                    <m:r>
                      <m:rPr>
                        <m:sty m:val="p"/>
                      </m:rPr>
                      <a:rPr lang="cs-CZ" i="0" dirty="0" smtClean="0">
                        <a:latin typeface="Cambria Math" panose="02040503050406030204" pitchFamily="18" charset="0"/>
                      </a:rPr>
                      <m:t>A</m:t>
                    </m:r>
                  </m:oMath>
                </a14:m>
                <a:r>
                  <a:rPr lang="cs-CZ" dirty="0"/>
                  <a:t>. Označíme-li </a:t>
                </a:r>
                <a14:m>
                  <m:oMath xmlns:m="http://schemas.openxmlformats.org/officeDocument/2006/math">
                    <m:r>
                      <a:rPr lang="cs-CZ" i="1" dirty="0" smtClean="0">
                        <a:latin typeface="Cambria Math" panose="02040503050406030204" pitchFamily="18" charset="0"/>
                      </a:rPr>
                      <m:t>𝑚</m:t>
                    </m:r>
                  </m:oMath>
                </a14:m>
                <a:r>
                  <a:rPr lang="cs-CZ" dirty="0"/>
                  <a:t> počet stavů, který odpovídá stavu „</a:t>
                </a:r>
                <a14:m>
                  <m:oMath xmlns:m="http://schemas.openxmlformats.org/officeDocument/2006/math">
                    <m:r>
                      <a:rPr lang="cs-CZ" i="1" dirty="0" smtClean="0">
                        <a:latin typeface="Cambria Math" panose="02040503050406030204" pitchFamily="18" charset="0"/>
                      </a:rPr>
                      <m:t>𝑥</m:t>
                    </m:r>
                  </m:oMath>
                </a14:m>
                <a:r>
                  <a:rPr lang="cs-CZ" dirty="0"/>
                  <a:t> molekul v části </a:t>
                </a:r>
                <a14:m>
                  <m:oMath xmlns:m="http://schemas.openxmlformats.org/officeDocument/2006/math">
                    <m:r>
                      <m:rPr>
                        <m:sty m:val="p"/>
                      </m:rPr>
                      <a:rPr lang="cs-CZ" i="0" dirty="0" smtClean="0">
                        <a:latin typeface="Cambria Math" panose="02040503050406030204" pitchFamily="18" charset="0"/>
                      </a:rPr>
                      <m:t>A</m:t>
                    </m:r>
                  </m:oMath>
                </a14:m>
                <a:r>
                  <a:rPr lang="cs-CZ" dirty="0"/>
                  <a:t>“, pak pravděpodobnost tohoto stavu je</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𝑃</m:t>
                      </m:r>
                      <m:d>
                        <m:dPr>
                          <m:ctrlPr>
                            <a:rPr lang="cs-CZ" b="0" i="1" smtClean="0">
                              <a:latin typeface="Cambria Math" panose="02040503050406030204" pitchFamily="18" charset="0"/>
                            </a:rPr>
                          </m:ctrlPr>
                        </m:dPr>
                        <m:e>
                          <m:r>
                            <a:rPr lang="cs-CZ" b="0" i="1" smtClean="0">
                              <a:latin typeface="Cambria Math" panose="02040503050406030204" pitchFamily="18" charset="0"/>
                            </a:rPr>
                            <m:t>𝑥</m:t>
                          </m:r>
                        </m:e>
                      </m:d>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𝑚</m:t>
                          </m:r>
                        </m:num>
                        <m:den>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𝑁</m:t>
                              </m:r>
                            </m:sup>
                          </m:sSup>
                        </m:den>
                      </m:f>
                    </m:oMath>
                  </m:oMathPara>
                </a14:m>
                <a:endParaRPr lang="cs-CZ" dirty="0"/>
              </a:p>
              <a:p>
                <a:r>
                  <a:rPr lang="cs-CZ" dirty="0"/>
                  <a:t>Pro názornost přezkoumejme tyto pravděpodobnosti pro </a:t>
                </a:r>
                <a14:m>
                  <m:oMath xmlns:m="http://schemas.openxmlformats.org/officeDocument/2006/math">
                    <m:r>
                      <a:rPr lang="cs-CZ" i="1" dirty="0" smtClean="0">
                        <a:latin typeface="Cambria Math" panose="02040503050406030204" pitchFamily="18" charset="0"/>
                      </a:rPr>
                      <m:t>𝑁</m:t>
                    </m:r>
                    <m:r>
                      <a:rPr lang="cs-CZ" i="1" dirty="0">
                        <a:latin typeface="Cambria Math" panose="02040503050406030204" pitchFamily="18" charset="0"/>
                      </a:rPr>
                      <m:t> </m:t>
                    </m:r>
                    <m:r>
                      <a:rPr lang="cs-CZ" i="1" dirty="0" smtClean="0">
                        <a:latin typeface="Cambria Math" panose="02040503050406030204" pitchFamily="18" charset="0"/>
                      </a:rPr>
                      <m:t>=</m:t>
                    </m:r>
                    <m:r>
                      <a:rPr lang="cs-CZ" i="1" dirty="0">
                        <a:latin typeface="Cambria Math" panose="02040503050406030204" pitchFamily="18" charset="0"/>
                      </a:rPr>
                      <m:t> 4</m:t>
                    </m:r>
                  </m:oMath>
                </a14:m>
                <a:endParaRPr lang="cs-CZ" dirty="0"/>
              </a:p>
            </p:txBody>
          </p:sp>
        </mc:Choice>
        <mc:Fallback xmlns="">
          <p:sp>
            <p:nvSpPr>
              <p:cNvPr id="4" name="TextovéPole 3">
                <a:extLst>
                  <a:ext uri="{FF2B5EF4-FFF2-40B4-BE49-F238E27FC236}">
                    <a16:creationId xmlns:a16="http://schemas.microsoft.com/office/drawing/2014/main" id="{5F4907E5-2E5D-3A5F-9A65-B4BFA3735D85}"/>
                  </a:ext>
                </a:extLst>
              </p:cNvPr>
              <p:cNvSpPr txBox="1">
                <a:spLocks noRot="1" noChangeAspect="1" noMove="1" noResize="1" noEditPoints="1" noAdjustHandles="1" noChangeArrowheads="1" noChangeShapeType="1" noTextEdit="1"/>
              </p:cNvSpPr>
              <p:nvPr/>
            </p:nvSpPr>
            <p:spPr>
              <a:xfrm>
                <a:off x="453154" y="190641"/>
                <a:ext cx="11021352" cy="1395895"/>
              </a:xfrm>
              <a:prstGeom prst="rect">
                <a:avLst/>
              </a:prstGeom>
              <a:blipFill>
                <a:blip r:embed="rId2"/>
                <a:stretch>
                  <a:fillRect l="-442" t="-2183" b="-6114"/>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4EF1E548-37F8-8800-21F5-8F6185729095}"/>
                  </a:ext>
                </a:extLst>
              </p:cNvPr>
              <p:cNvSpPr txBox="1"/>
              <p:nvPr/>
            </p:nvSpPr>
            <p:spPr>
              <a:xfrm>
                <a:off x="5753437" y="1695826"/>
                <a:ext cx="5840174" cy="760465"/>
              </a:xfrm>
              <a:prstGeom prst="rect">
                <a:avLst/>
              </a:prstGeom>
              <a:noFill/>
              <a:ln w="28575">
                <a:solidFill>
                  <a:srgbClr val="92D050"/>
                </a:solidFill>
              </a:ln>
            </p:spPr>
            <p:txBody>
              <a:bodyPr wrap="square" rtlCol="0">
                <a:spAutoFit/>
              </a:bodyPr>
              <a:lstStyle/>
              <a:p>
                <a:r>
                  <a:rPr lang="cs-CZ" dirty="0"/>
                  <a:t>V části A se nachází 4 molekuly v části B 0 molekul:</a:t>
                </a:r>
              </a:p>
              <a:p>
                <a:pPr algn="ctr"/>
                <a14:m>
                  <m:oMath xmlns:m="http://schemas.openxmlformats.org/officeDocument/2006/math">
                    <m:r>
                      <a:rPr lang="cs-CZ" b="0" i="1" smtClean="0">
                        <a:latin typeface="Cambria Math" panose="02040503050406030204" pitchFamily="18" charset="0"/>
                      </a:rPr>
                      <m:t>𝑃</m:t>
                    </m:r>
                    <m:d>
                      <m:dPr>
                        <m:ctrlPr>
                          <a:rPr lang="cs-CZ" b="0" i="1" smtClean="0">
                            <a:latin typeface="Cambria Math" panose="02040503050406030204" pitchFamily="18" charset="0"/>
                          </a:rPr>
                        </m:ctrlPr>
                      </m:dPr>
                      <m:e>
                        <m:r>
                          <a:rPr lang="cs-CZ" b="0" i="1" smtClean="0">
                            <a:latin typeface="Cambria Math" panose="02040503050406030204" pitchFamily="18" charset="0"/>
                          </a:rPr>
                          <m:t>4</m:t>
                        </m:r>
                      </m:e>
                    </m:d>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4</m:t>
                            </m:r>
                          </m:sup>
                        </m:sSup>
                      </m:den>
                    </m:f>
                    <m:r>
                      <a:rPr lang="cs-CZ" b="0" i="1" smtClean="0">
                        <a:latin typeface="Cambria Math" panose="02040503050406030204" pitchFamily="18" charset="0"/>
                      </a:rPr>
                      <m:t>=0,0625</m:t>
                    </m:r>
                  </m:oMath>
                </a14:m>
                <a:r>
                  <a:rPr lang="cs-CZ" dirty="0"/>
                  <a:t>, tj. </a:t>
                </a:r>
                <a14:m>
                  <m:oMath xmlns:m="http://schemas.openxmlformats.org/officeDocument/2006/math">
                    <m:r>
                      <a:rPr lang="cs-CZ" b="0" i="1" smtClean="0">
                        <a:latin typeface="Cambria Math" panose="02040503050406030204" pitchFamily="18" charset="0"/>
                      </a:rPr>
                      <m:t>6,25 %</m:t>
                    </m:r>
                  </m:oMath>
                </a14:m>
                <a:endParaRPr lang="cs-CZ" dirty="0"/>
              </a:p>
            </p:txBody>
          </p:sp>
        </mc:Choice>
        <mc:Fallback xmlns="">
          <p:sp>
            <p:nvSpPr>
              <p:cNvPr id="5" name="TextovéPole 4">
                <a:extLst>
                  <a:ext uri="{FF2B5EF4-FFF2-40B4-BE49-F238E27FC236}">
                    <a16:creationId xmlns:a16="http://schemas.microsoft.com/office/drawing/2014/main" id="{4EF1E548-37F8-8800-21F5-8F6185729095}"/>
                  </a:ext>
                </a:extLst>
              </p:cNvPr>
              <p:cNvSpPr txBox="1">
                <a:spLocks noRot="1" noChangeAspect="1" noMove="1" noResize="1" noEditPoints="1" noAdjustHandles="1" noChangeArrowheads="1" noChangeShapeType="1" noTextEdit="1"/>
              </p:cNvSpPr>
              <p:nvPr/>
            </p:nvSpPr>
            <p:spPr>
              <a:xfrm>
                <a:off x="5753437" y="1695826"/>
                <a:ext cx="5840174" cy="760465"/>
              </a:xfrm>
              <a:prstGeom prst="rect">
                <a:avLst/>
              </a:prstGeom>
              <a:blipFill>
                <a:blip r:embed="rId3"/>
                <a:stretch>
                  <a:fillRect l="-727" t="-2308" b="-2308"/>
                </a:stretch>
              </a:blipFill>
              <a:ln w="28575">
                <a:solidFill>
                  <a:srgbClr val="92D05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2A83A802-CDFA-235B-4DAE-73D7424DE488}"/>
                  </a:ext>
                </a:extLst>
              </p:cNvPr>
              <p:cNvSpPr txBox="1"/>
              <p:nvPr/>
            </p:nvSpPr>
            <p:spPr>
              <a:xfrm>
                <a:off x="5753437" y="2607039"/>
                <a:ext cx="5840174" cy="760465"/>
              </a:xfrm>
              <a:prstGeom prst="rect">
                <a:avLst/>
              </a:prstGeom>
              <a:noFill/>
              <a:ln w="28575">
                <a:solidFill>
                  <a:srgbClr val="00B0F0"/>
                </a:solidFill>
              </a:ln>
            </p:spPr>
            <p:txBody>
              <a:bodyPr wrap="square" rtlCol="0">
                <a:spAutoFit/>
              </a:bodyPr>
              <a:lstStyle/>
              <a:p>
                <a:r>
                  <a:rPr lang="cs-CZ" dirty="0"/>
                  <a:t>V části A se nachází 3 molekuly v části B 1 molekula :</a:t>
                </a:r>
              </a:p>
              <a:p>
                <a:pPr algn="ctr"/>
                <a14:m>
                  <m:oMath xmlns:m="http://schemas.openxmlformats.org/officeDocument/2006/math">
                    <m:r>
                      <a:rPr lang="cs-CZ" b="0" i="1" smtClean="0">
                        <a:latin typeface="Cambria Math" panose="02040503050406030204" pitchFamily="18" charset="0"/>
                      </a:rPr>
                      <m:t>𝑃</m:t>
                    </m:r>
                    <m:d>
                      <m:dPr>
                        <m:ctrlPr>
                          <a:rPr lang="cs-CZ" b="0" i="1" smtClean="0">
                            <a:latin typeface="Cambria Math" panose="02040503050406030204" pitchFamily="18" charset="0"/>
                          </a:rPr>
                        </m:ctrlPr>
                      </m:dPr>
                      <m:e>
                        <m:r>
                          <a:rPr lang="cs-CZ" b="0" i="1" smtClean="0">
                            <a:latin typeface="Cambria Math" panose="02040503050406030204" pitchFamily="18" charset="0"/>
                          </a:rPr>
                          <m:t>3</m:t>
                        </m:r>
                      </m:e>
                    </m:d>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4</m:t>
                        </m:r>
                      </m:num>
                      <m:den>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4</m:t>
                            </m:r>
                          </m:sup>
                        </m:sSup>
                      </m:den>
                    </m:f>
                    <m:r>
                      <a:rPr lang="cs-CZ" b="0" i="1" smtClean="0">
                        <a:latin typeface="Cambria Math" panose="02040503050406030204" pitchFamily="18" charset="0"/>
                      </a:rPr>
                      <m:t>=0,25</m:t>
                    </m:r>
                  </m:oMath>
                </a14:m>
                <a:r>
                  <a:rPr lang="cs-CZ" dirty="0"/>
                  <a:t>, tj. </a:t>
                </a:r>
                <a14:m>
                  <m:oMath xmlns:m="http://schemas.openxmlformats.org/officeDocument/2006/math">
                    <m:r>
                      <a:rPr lang="cs-CZ" b="0" i="1" smtClean="0">
                        <a:latin typeface="Cambria Math" panose="02040503050406030204" pitchFamily="18" charset="0"/>
                      </a:rPr>
                      <m:t>25 %</m:t>
                    </m:r>
                  </m:oMath>
                </a14:m>
                <a:endParaRPr lang="cs-CZ" dirty="0"/>
              </a:p>
            </p:txBody>
          </p:sp>
        </mc:Choice>
        <mc:Fallback xmlns="">
          <p:sp>
            <p:nvSpPr>
              <p:cNvPr id="6" name="TextovéPole 5">
                <a:extLst>
                  <a:ext uri="{FF2B5EF4-FFF2-40B4-BE49-F238E27FC236}">
                    <a16:creationId xmlns:a16="http://schemas.microsoft.com/office/drawing/2014/main" id="{2A83A802-CDFA-235B-4DAE-73D7424DE488}"/>
                  </a:ext>
                </a:extLst>
              </p:cNvPr>
              <p:cNvSpPr txBox="1">
                <a:spLocks noRot="1" noChangeAspect="1" noMove="1" noResize="1" noEditPoints="1" noAdjustHandles="1" noChangeArrowheads="1" noChangeShapeType="1" noTextEdit="1"/>
              </p:cNvSpPr>
              <p:nvPr/>
            </p:nvSpPr>
            <p:spPr>
              <a:xfrm>
                <a:off x="5753437" y="2607039"/>
                <a:ext cx="5840174" cy="760465"/>
              </a:xfrm>
              <a:prstGeom prst="rect">
                <a:avLst/>
              </a:prstGeom>
              <a:blipFill>
                <a:blip r:embed="rId4"/>
                <a:stretch>
                  <a:fillRect l="-727" t="-3101" b="-3101"/>
                </a:stretch>
              </a:blipFill>
              <a:ln w="28575">
                <a:solidFill>
                  <a:srgbClr val="00B0F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84F7CB85-40E8-9DDC-6071-411829283A1B}"/>
                  </a:ext>
                </a:extLst>
              </p:cNvPr>
              <p:cNvSpPr txBox="1"/>
              <p:nvPr/>
            </p:nvSpPr>
            <p:spPr>
              <a:xfrm>
                <a:off x="5753437" y="3486130"/>
                <a:ext cx="5840174" cy="760465"/>
              </a:xfrm>
              <a:prstGeom prst="rect">
                <a:avLst/>
              </a:prstGeom>
              <a:noFill/>
              <a:ln w="28575">
                <a:solidFill>
                  <a:srgbClr val="FF0000"/>
                </a:solidFill>
              </a:ln>
            </p:spPr>
            <p:txBody>
              <a:bodyPr wrap="square" rtlCol="0">
                <a:spAutoFit/>
              </a:bodyPr>
              <a:lstStyle/>
              <a:p>
                <a:r>
                  <a:rPr lang="cs-CZ" dirty="0"/>
                  <a:t>V části A se nachází 2 molekuly v části B také 2 molekuly :</a:t>
                </a:r>
              </a:p>
              <a:p>
                <a:pPr algn="ctr"/>
                <a14:m>
                  <m:oMath xmlns:m="http://schemas.openxmlformats.org/officeDocument/2006/math">
                    <m:r>
                      <a:rPr lang="cs-CZ" b="0" i="1" smtClean="0">
                        <a:latin typeface="Cambria Math" panose="02040503050406030204" pitchFamily="18" charset="0"/>
                      </a:rPr>
                      <m:t>𝑃</m:t>
                    </m:r>
                    <m:d>
                      <m:dPr>
                        <m:ctrlPr>
                          <a:rPr lang="cs-CZ" b="0" i="1" smtClean="0">
                            <a:latin typeface="Cambria Math" panose="02040503050406030204" pitchFamily="18" charset="0"/>
                          </a:rPr>
                        </m:ctrlPr>
                      </m:dPr>
                      <m:e>
                        <m:r>
                          <a:rPr lang="cs-CZ" b="0" i="1" smtClean="0">
                            <a:latin typeface="Cambria Math" panose="02040503050406030204" pitchFamily="18" charset="0"/>
                          </a:rPr>
                          <m:t>2</m:t>
                        </m:r>
                      </m:e>
                    </m:d>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6</m:t>
                        </m:r>
                      </m:num>
                      <m:den>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4</m:t>
                            </m:r>
                          </m:sup>
                        </m:sSup>
                      </m:den>
                    </m:f>
                    <m:r>
                      <a:rPr lang="cs-CZ" b="0" i="1" smtClean="0">
                        <a:latin typeface="Cambria Math" panose="02040503050406030204" pitchFamily="18" charset="0"/>
                      </a:rPr>
                      <m:t>=0,375</m:t>
                    </m:r>
                  </m:oMath>
                </a14:m>
                <a:r>
                  <a:rPr lang="cs-CZ" dirty="0"/>
                  <a:t>, tj. </a:t>
                </a:r>
                <a14:m>
                  <m:oMath xmlns:m="http://schemas.openxmlformats.org/officeDocument/2006/math">
                    <m:r>
                      <a:rPr lang="cs-CZ" b="0" i="1" smtClean="0">
                        <a:latin typeface="Cambria Math" panose="02040503050406030204" pitchFamily="18" charset="0"/>
                      </a:rPr>
                      <m:t>37,5 %</m:t>
                    </m:r>
                  </m:oMath>
                </a14:m>
                <a:endParaRPr lang="cs-CZ" dirty="0"/>
              </a:p>
            </p:txBody>
          </p:sp>
        </mc:Choice>
        <mc:Fallback xmlns="">
          <p:sp>
            <p:nvSpPr>
              <p:cNvPr id="7" name="TextovéPole 6">
                <a:extLst>
                  <a:ext uri="{FF2B5EF4-FFF2-40B4-BE49-F238E27FC236}">
                    <a16:creationId xmlns:a16="http://schemas.microsoft.com/office/drawing/2014/main" id="{84F7CB85-40E8-9DDC-6071-411829283A1B}"/>
                  </a:ext>
                </a:extLst>
              </p:cNvPr>
              <p:cNvSpPr txBox="1">
                <a:spLocks noRot="1" noChangeAspect="1" noMove="1" noResize="1" noEditPoints="1" noAdjustHandles="1" noChangeArrowheads="1" noChangeShapeType="1" noTextEdit="1"/>
              </p:cNvSpPr>
              <p:nvPr/>
            </p:nvSpPr>
            <p:spPr>
              <a:xfrm>
                <a:off x="5753437" y="3486130"/>
                <a:ext cx="5840174" cy="760465"/>
              </a:xfrm>
              <a:prstGeom prst="rect">
                <a:avLst/>
              </a:prstGeom>
              <a:blipFill>
                <a:blip r:embed="rId5"/>
                <a:stretch>
                  <a:fillRect l="-727" t="-3077" b="-2308"/>
                </a:stretch>
              </a:blipFill>
              <a:ln w="28575">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44B25708-9724-29DF-B50F-34550690BACC}"/>
                  </a:ext>
                </a:extLst>
              </p:cNvPr>
              <p:cNvSpPr txBox="1"/>
              <p:nvPr/>
            </p:nvSpPr>
            <p:spPr>
              <a:xfrm>
                <a:off x="5753437" y="4357129"/>
                <a:ext cx="5840174" cy="760465"/>
              </a:xfrm>
              <a:prstGeom prst="rect">
                <a:avLst/>
              </a:prstGeom>
              <a:noFill/>
              <a:ln w="28575">
                <a:solidFill>
                  <a:srgbClr val="00B0F0"/>
                </a:solidFill>
              </a:ln>
            </p:spPr>
            <p:txBody>
              <a:bodyPr wrap="square" rtlCol="0">
                <a:spAutoFit/>
              </a:bodyPr>
              <a:lstStyle>
                <a:defPPr>
                  <a:defRPr lang="cs-CZ"/>
                </a:defPPr>
                <a:lvl1pPr>
                  <a:defRPr/>
                </a:lvl1pPr>
              </a:lstStyle>
              <a:p>
                <a:r>
                  <a:rPr lang="cs-CZ" dirty="0"/>
                  <a:t>V části A se nachází 1 molekula v části B 3 molekuly :</a:t>
                </a:r>
              </a:p>
              <a:p>
                <a:pPr algn="ctr"/>
                <a14:m>
                  <m:oMath xmlns:m="http://schemas.openxmlformats.org/officeDocument/2006/math">
                    <m:r>
                      <a:rPr lang="cs-CZ">
                        <a:latin typeface="Cambria Math" panose="02040503050406030204" pitchFamily="18" charset="0"/>
                      </a:rPr>
                      <m:t>𝑃</m:t>
                    </m:r>
                    <m:d>
                      <m:dPr>
                        <m:ctrlPr>
                          <a:rPr lang="cs-CZ" i="1">
                            <a:latin typeface="Cambria Math" panose="02040503050406030204" pitchFamily="18" charset="0"/>
                          </a:rPr>
                        </m:ctrlPr>
                      </m:dPr>
                      <m:e>
                        <m:r>
                          <a:rPr lang="cs-CZ">
                            <a:latin typeface="Cambria Math" panose="02040503050406030204" pitchFamily="18" charset="0"/>
                          </a:rPr>
                          <m:t>1</m:t>
                        </m:r>
                      </m:e>
                    </m:d>
                    <m:r>
                      <a:rPr lang="cs-CZ">
                        <a:latin typeface="Cambria Math" panose="02040503050406030204" pitchFamily="18" charset="0"/>
                      </a:rPr>
                      <m:t>=</m:t>
                    </m:r>
                    <m:f>
                      <m:fPr>
                        <m:ctrlPr>
                          <a:rPr lang="cs-CZ" i="1">
                            <a:latin typeface="Cambria Math" panose="02040503050406030204" pitchFamily="18" charset="0"/>
                          </a:rPr>
                        </m:ctrlPr>
                      </m:fPr>
                      <m:num>
                        <m:r>
                          <a:rPr lang="cs-CZ">
                            <a:latin typeface="Cambria Math" panose="02040503050406030204" pitchFamily="18" charset="0"/>
                          </a:rPr>
                          <m:t>4</m:t>
                        </m:r>
                      </m:num>
                      <m:den>
                        <m:sSup>
                          <m:sSupPr>
                            <m:ctrlPr>
                              <a:rPr lang="cs-CZ" i="1">
                                <a:latin typeface="Cambria Math" panose="02040503050406030204" pitchFamily="18" charset="0"/>
                              </a:rPr>
                            </m:ctrlPr>
                          </m:sSupPr>
                          <m:e>
                            <m:r>
                              <a:rPr lang="cs-CZ">
                                <a:latin typeface="Cambria Math" panose="02040503050406030204" pitchFamily="18" charset="0"/>
                              </a:rPr>
                              <m:t>2</m:t>
                            </m:r>
                          </m:e>
                          <m:sup>
                            <m:r>
                              <a:rPr lang="cs-CZ">
                                <a:latin typeface="Cambria Math" panose="02040503050406030204" pitchFamily="18" charset="0"/>
                              </a:rPr>
                              <m:t>4</m:t>
                            </m:r>
                          </m:sup>
                        </m:sSup>
                      </m:den>
                    </m:f>
                    <m:r>
                      <a:rPr lang="cs-CZ">
                        <a:latin typeface="Cambria Math" panose="02040503050406030204" pitchFamily="18" charset="0"/>
                      </a:rPr>
                      <m:t>=0,25</m:t>
                    </m:r>
                  </m:oMath>
                </a14:m>
                <a:r>
                  <a:rPr lang="cs-CZ" dirty="0"/>
                  <a:t>, tj. </a:t>
                </a:r>
                <a14:m>
                  <m:oMath xmlns:m="http://schemas.openxmlformats.org/officeDocument/2006/math">
                    <m:r>
                      <a:rPr lang="cs-CZ">
                        <a:latin typeface="Cambria Math" panose="02040503050406030204" pitchFamily="18" charset="0"/>
                      </a:rPr>
                      <m:t>25 %</m:t>
                    </m:r>
                  </m:oMath>
                </a14:m>
                <a:endParaRPr lang="cs-CZ" dirty="0"/>
              </a:p>
            </p:txBody>
          </p:sp>
        </mc:Choice>
        <mc:Fallback xmlns="">
          <p:sp>
            <p:nvSpPr>
              <p:cNvPr id="8" name="TextovéPole 7">
                <a:extLst>
                  <a:ext uri="{FF2B5EF4-FFF2-40B4-BE49-F238E27FC236}">
                    <a16:creationId xmlns:a16="http://schemas.microsoft.com/office/drawing/2014/main" id="{44B25708-9724-29DF-B50F-34550690BACC}"/>
                  </a:ext>
                </a:extLst>
              </p:cNvPr>
              <p:cNvSpPr txBox="1">
                <a:spLocks noRot="1" noChangeAspect="1" noMove="1" noResize="1" noEditPoints="1" noAdjustHandles="1" noChangeArrowheads="1" noChangeShapeType="1" noTextEdit="1"/>
              </p:cNvSpPr>
              <p:nvPr/>
            </p:nvSpPr>
            <p:spPr>
              <a:xfrm>
                <a:off x="5753437" y="4357129"/>
                <a:ext cx="5840174" cy="760465"/>
              </a:xfrm>
              <a:prstGeom prst="rect">
                <a:avLst/>
              </a:prstGeom>
              <a:blipFill>
                <a:blip r:embed="rId6"/>
                <a:stretch>
                  <a:fillRect l="-727" t="-3077" b="-3077"/>
                </a:stretch>
              </a:blipFill>
              <a:ln w="28575">
                <a:solidFill>
                  <a:srgbClr val="00B0F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021A8F42-0B90-72E2-EC0F-3EAB870D3CF9}"/>
                  </a:ext>
                </a:extLst>
              </p:cNvPr>
              <p:cNvSpPr txBox="1"/>
              <p:nvPr/>
            </p:nvSpPr>
            <p:spPr>
              <a:xfrm>
                <a:off x="5753437" y="5231070"/>
                <a:ext cx="5840174" cy="760465"/>
              </a:xfrm>
              <a:prstGeom prst="rect">
                <a:avLst/>
              </a:prstGeom>
              <a:noFill/>
              <a:ln w="28575">
                <a:solidFill>
                  <a:srgbClr val="92D050"/>
                </a:solidFill>
              </a:ln>
            </p:spPr>
            <p:txBody>
              <a:bodyPr wrap="square" rtlCol="0">
                <a:spAutoFit/>
              </a:bodyPr>
              <a:lstStyle/>
              <a:p>
                <a:r>
                  <a:rPr lang="cs-CZ" dirty="0"/>
                  <a:t>V části A se nachází 0 molekul v části B 4 molekuly :</a:t>
                </a:r>
              </a:p>
              <a:p>
                <a:pPr algn="ctr"/>
                <a14:m>
                  <m:oMath xmlns:m="http://schemas.openxmlformats.org/officeDocument/2006/math">
                    <m:r>
                      <a:rPr lang="cs-CZ" b="0" i="1" smtClean="0">
                        <a:latin typeface="Cambria Math" panose="02040503050406030204" pitchFamily="18" charset="0"/>
                      </a:rPr>
                      <m:t>𝑃</m:t>
                    </m:r>
                    <m:d>
                      <m:dPr>
                        <m:ctrlPr>
                          <a:rPr lang="cs-CZ" b="0" i="1" smtClean="0">
                            <a:latin typeface="Cambria Math" panose="02040503050406030204" pitchFamily="18" charset="0"/>
                          </a:rPr>
                        </m:ctrlPr>
                      </m:dPr>
                      <m:e>
                        <m:r>
                          <a:rPr lang="cs-CZ" b="0" i="1" smtClean="0">
                            <a:latin typeface="Cambria Math" panose="02040503050406030204" pitchFamily="18" charset="0"/>
                          </a:rPr>
                          <m:t>0</m:t>
                        </m:r>
                      </m:e>
                    </m:d>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m:t>
                        </m:r>
                      </m:num>
                      <m:den>
                        <m:sSup>
                          <m:sSupPr>
                            <m:ctrlPr>
                              <a:rPr lang="cs-CZ" b="0" i="1" smtClean="0">
                                <a:latin typeface="Cambria Math" panose="02040503050406030204" pitchFamily="18" charset="0"/>
                              </a:rPr>
                            </m:ctrlPr>
                          </m:sSupPr>
                          <m:e>
                            <m:r>
                              <a:rPr lang="cs-CZ" b="0" i="1" smtClean="0">
                                <a:latin typeface="Cambria Math" panose="02040503050406030204" pitchFamily="18" charset="0"/>
                              </a:rPr>
                              <m:t>2</m:t>
                            </m:r>
                          </m:e>
                          <m:sup>
                            <m:r>
                              <a:rPr lang="cs-CZ" b="0" i="1" smtClean="0">
                                <a:latin typeface="Cambria Math" panose="02040503050406030204" pitchFamily="18" charset="0"/>
                              </a:rPr>
                              <m:t>4</m:t>
                            </m:r>
                          </m:sup>
                        </m:sSup>
                      </m:den>
                    </m:f>
                    <m:r>
                      <a:rPr lang="cs-CZ" b="0" i="1" smtClean="0">
                        <a:latin typeface="Cambria Math" panose="02040503050406030204" pitchFamily="18" charset="0"/>
                      </a:rPr>
                      <m:t>=0,0625</m:t>
                    </m:r>
                  </m:oMath>
                </a14:m>
                <a:r>
                  <a:rPr lang="cs-CZ" dirty="0"/>
                  <a:t>, tj. </a:t>
                </a:r>
                <a14:m>
                  <m:oMath xmlns:m="http://schemas.openxmlformats.org/officeDocument/2006/math">
                    <m:r>
                      <a:rPr lang="cs-CZ" b="0" i="0" smtClean="0">
                        <a:latin typeface="Cambria Math" panose="02040503050406030204" pitchFamily="18" charset="0"/>
                      </a:rPr>
                      <m:t>6,</m:t>
                    </m:r>
                    <m:r>
                      <a:rPr lang="cs-CZ" b="0" i="1" smtClean="0">
                        <a:latin typeface="Cambria Math" panose="02040503050406030204" pitchFamily="18" charset="0"/>
                      </a:rPr>
                      <m:t>25 %</m:t>
                    </m:r>
                  </m:oMath>
                </a14:m>
                <a:endParaRPr lang="cs-CZ" dirty="0"/>
              </a:p>
            </p:txBody>
          </p:sp>
        </mc:Choice>
        <mc:Fallback xmlns="">
          <p:sp>
            <p:nvSpPr>
              <p:cNvPr id="9" name="TextovéPole 8">
                <a:extLst>
                  <a:ext uri="{FF2B5EF4-FFF2-40B4-BE49-F238E27FC236}">
                    <a16:creationId xmlns:a16="http://schemas.microsoft.com/office/drawing/2014/main" id="{021A8F42-0B90-72E2-EC0F-3EAB870D3CF9}"/>
                  </a:ext>
                </a:extLst>
              </p:cNvPr>
              <p:cNvSpPr txBox="1">
                <a:spLocks noRot="1" noChangeAspect="1" noMove="1" noResize="1" noEditPoints="1" noAdjustHandles="1" noChangeArrowheads="1" noChangeShapeType="1" noTextEdit="1"/>
              </p:cNvSpPr>
              <p:nvPr/>
            </p:nvSpPr>
            <p:spPr>
              <a:xfrm>
                <a:off x="5753437" y="5231070"/>
                <a:ext cx="5840174" cy="760465"/>
              </a:xfrm>
              <a:prstGeom prst="rect">
                <a:avLst/>
              </a:prstGeom>
              <a:blipFill>
                <a:blip r:embed="rId7"/>
                <a:stretch>
                  <a:fillRect l="-727" t="-2308" b="-2308"/>
                </a:stretch>
              </a:blipFill>
              <a:ln w="28575">
                <a:solidFill>
                  <a:srgbClr val="92D050"/>
                </a:solidFill>
              </a:ln>
            </p:spPr>
            <p:txBody>
              <a:bodyPr/>
              <a:lstStyle/>
              <a:p>
                <a:r>
                  <a:rPr lang="cs-CZ">
                    <a:noFill/>
                  </a:rPr>
                  <a:t> </a:t>
                </a:r>
              </a:p>
            </p:txBody>
          </p:sp>
        </mc:Fallback>
      </mc:AlternateContent>
      <p:grpSp>
        <p:nvGrpSpPr>
          <p:cNvPr id="73" name="Skupina 72">
            <a:extLst>
              <a:ext uri="{FF2B5EF4-FFF2-40B4-BE49-F238E27FC236}">
                <a16:creationId xmlns:a16="http://schemas.microsoft.com/office/drawing/2014/main" id="{FAF4A17E-7929-1873-F833-222493E21744}"/>
              </a:ext>
            </a:extLst>
          </p:cNvPr>
          <p:cNvGrpSpPr/>
          <p:nvPr/>
        </p:nvGrpSpPr>
        <p:grpSpPr>
          <a:xfrm>
            <a:off x="541743" y="1564799"/>
            <a:ext cx="4921705" cy="3177137"/>
            <a:chOff x="598387" y="2276895"/>
            <a:chExt cx="4921705" cy="3177137"/>
          </a:xfrm>
        </p:grpSpPr>
        <p:pic>
          <p:nvPicPr>
            <p:cNvPr id="3" name="Obrázek 2">
              <a:extLst>
                <a:ext uri="{FF2B5EF4-FFF2-40B4-BE49-F238E27FC236}">
                  <a16:creationId xmlns:a16="http://schemas.microsoft.com/office/drawing/2014/main" id="{C96A613B-F642-90B6-CF30-0505C13F0DBD}"/>
                </a:ext>
              </a:extLst>
            </p:cNvPr>
            <p:cNvPicPr>
              <a:picLocks noChangeAspect="1"/>
            </p:cNvPicPr>
            <p:nvPr/>
          </p:nvPicPr>
          <p:blipFill>
            <a:blip r:embed="rId8"/>
            <a:srcRect l="10270" r="5417" b="5850"/>
            <a:stretch>
              <a:fillRect/>
            </a:stretch>
          </p:blipFill>
          <p:spPr>
            <a:xfrm>
              <a:off x="598389" y="2276895"/>
              <a:ext cx="4921703" cy="3177137"/>
            </a:xfrm>
            <a:prstGeom prst="rect">
              <a:avLst/>
            </a:prstGeom>
          </p:spPr>
        </p:pic>
        <p:grpSp>
          <p:nvGrpSpPr>
            <p:cNvPr id="33" name="Skupina 32">
              <a:extLst>
                <a:ext uri="{FF2B5EF4-FFF2-40B4-BE49-F238E27FC236}">
                  <a16:creationId xmlns:a16="http://schemas.microsoft.com/office/drawing/2014/main" id="{F40E5ED6-65B2-308E-D23E-65F154706CF5}"/>
                </a:ext>
              </a:extLst>
            </p:cNvPr>
            <p:cNvGrpSpPr/>
            <p:nvPr/>
          </p:nvGrpSpPr>
          <p:grpSpPr>
            <a:xfrm>
              <a:off x="606903" y="2565580"/>
              <a:ext cx="1149070" cy="546011"/>
              <a:chOff x="453154" y="2565580"/>
              <a:chExt cx="1254265" cy="546011"/>
            </a:xfrm>
          </p:grpSpPr>
          <p:cxnSp>
            <p:nvCxnSpPr>
              <p:cNvPr id="11" name="Přímá spojnice 10">
                <a:extLst>
                  <a:ext uri="{FF2B5EF4-FFF2-40B4-BE49-F238E27FC236}">
                    <a16:creationId xmlns:a16="http://schemas.microsoft.com/office/drawing/2014/main" id="{8FE02AF5-A6A4-5E11-FDB7-74B5258D6967}"/>
                  </a:ext>
                </a:extLst>
              </p:cNvPr>
              <p:cNvCxnSpPr/>
              <p:nvPr/>
            </p:nvCxnSpPr>
            <p:spPr>
              <a:xfrm>
                <a:off x="453154" y="2565581"/>
                <a:ext cx="0" cy="540000"/>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3" name="Přímá spojnice 12">
                <a:extLst>
                  <a:ext uri="{FF2B5EF4-FFF2-40B4-BE49-F238E27FC236}">
                    <a16:creationId xmlns:a16="http://schemas.microsoft.com/office/drawing/2014/main" id="{A87271D2-D5F5-FA39-2822-0B7E59857892}"/>
                  </a:ext>
                </a:extLst>
              </p:cNvPr>
              <p:cNvCxnSpPr/>
              <p:nvPr/>
            </p:nvCxnSpPr>
            <p:spPr>
              <a:xfrm>
                <a:off x="465291" y="3111591"/>
                <a:ext cx="1229989" cy="0"/>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5" name="Přímá spojnice 14">
                <a:extLst>
                  <a:ext uri="{FF2B5EF4-FFF2-40B4-BE49-F238E27FC236}">
                    <a16:creationId xmlns:a16="http://schemas.microsoft.com/office/drawing/2014/main" id="{C641274B-0D7A-F2BD-04EB-AF51A472273A}"/>
                  </a:ext>
                </a:extLst>
              </p:cNvPr>
              <p:cNvCxnSpPr/>
              <p:nvPr/>
            </p:nvCxnSpPr>
            <p:spPr>
              <a:xfrm>
                <a:off x="453154" y="2565581"/>
                <a:ext cx="1254265" cy="0"/>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7" name="Přímá spojnice 16">
                <a:extLst>
                  <a:ext uri="{FF2B5EF4-FFF2-40B4-BE49-F238E27FC236}">
                    <a16:creationId xmlns:a16="http://schemas.microsoft.com/office/drawing/2014/main" id="{521ABCFA-944F-EA2A-F1A3-C2C0C8E8990D}"/>
                  </a:ext>
                </a:extLst>
              </p:cNvPr>
              <p:cNvCxnSpPr/>
              <p:nvPr/>
            </p:nvCxnSpPr>
            <p:spPr>
              <a:xfrm>
                <a:off x="1691235" y="2565580"/>
                <a:ext cx="0" cy="540000"/>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grpSp>
        <p:grpSp>
          <p:nvGrpSpPr>
            <p:cNvPr id="32" name="Skupina 31">
              <a:extLst>
                <a:ext uri="{FF2B5EF4-FFF2-40B4-BE49-F238E27FC236}">
                  <a16:creationId xmlns:a16="http://schemas.microsoft.com/office/drawing/2014/main" id="{97A5EA18-EFA9-5D2A-29E8-76BE4B14A68E}"/>
                </a:ext>
              </a:extLst>
            </p:cNvPr>
            <p:cNvGrpSpPr/>
            <p:nvPr/>
          </p:nvGrpSpPr>
          <p:grpSpPr>
            <a:xfrm>
              <a:off x="598389" y="2553239"/>
              <a:ext cx="4794410" cy="1261712"/>
              <a:chOff x="598389" y="2553239"/>
              <a:chExt cx="4794410" cy="1261712"/>
            </a:xfrm>
          </p:grpSpPr>
          <p:cxnSp>
            <p:nvCxnSpPr>
              <p:cNvPr id="20" name="Přímá spojnice 19">
                <a:extLst>
                  <a:ext uri="{FF2B5EF4-FFF2-40B4-BE49-F238E27FC236}">
                    <a16:creationId xmlns:a16="http://schemas.microsoft.com/office/drawing/2014/main" id="{EB320C8A-335B-D925-B610-88C44E3A753B}"/>
                  </a:ext>
                </a:extLst>
              </p:cNvPr>
              <p:cNvCxnSpPr/>
              <p:nvPr/>
            </p:nvCxnSpPr>
            <p:spPr>
              <a:xfrm>
                <a:off x="1828800" y="2553239"/>
                <a:ext cx="0" cy="126000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2" name="Přímá spojnice 21">
                <a:extLst>
                  <a:ext uri="{FF2B5EF4-FFF2-40B4-BE49-F238E27FC236}">
                    <a16:creationId xmlns:a16="http://schemas.microsoft.com/office/drawing/2014/main" id="{CE8FD063-1501-2F37-82D0-BB8D3294DDF8}"/>
                  </a:ext>
                </a:extLst>
              </p:cNvPr>
              <p:cNvCxnSpPr/>
              <p:nvPr/>
            </p:nvCxnSpPr>
            <p:spPr>
              <a:xfrm>
                <a:off x="1828799" y="2553240"/>
                <a:ext cx="3564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4" name="Přímá spojnice 23">
                <a:extLst>
                  <a:ext uri="{FF2B5EF4-FFF2-40B4-BE49-F238E27FC236}">
                    <a16:creationId xmlns:a16="http://schemas.microsoft.com/office/drawing/2014/main" id="{F8EE5299-8F11-7FED-449F-514EEECCD3F3}"/>
                  </a:ext>
                </a:extLst>
              </p:cNvPr>
              <p:cNvCxnSpPr/>
              <p:nvPr/>
            </p:nvCxnSpPr>
            <p:spPr>
              <a:xfrm>
                <a:off x="5389296" y="2553240"/>
                <a:ext cx="0" cy="562194"/>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6" name="Přímá spojnice 25">
                <a:extLst>
                  <a:ext uri="{FF2B5EF4-FFF2-40B4-BE49-F238E27FC236}">
                    <a16:creationId xmlns:a16="http://schemas.microsoft.com/office/drawing/2014/main" id="{0B637034-B3E0-840D-AD3F-8B3066E2F745}"/>
                  </a:ext>
                </a:extLst>
              </p:cNvPr>
              <p:cNvCxnSpPr/>
              <p:nvPr/>
            </p:nvCxnSpPr>
            <p:spPr>
              <a:xfrm>
                <a:off x="1828799" y="3115434"/>
                <a:ext cx="356400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8" name="Přímá spojnice 27">
                <a:extLst>
                  <a:ext uri="{FF2B5EF4-FFF2-40B4-BE49-F238E27FC236}">
                    <a16:creationId xmlns:a16="http://schemas.microsoft.com/office/drawing/2014/main" id="{11220483-552C-77F2-9968-E0ECFCC2158F}"/>
                  </a:ext>
                </a:extLst>
              </p:cNvPr>
              <p:cNvCxnSpPr/>
              <p:nvPr/>
            </p:nvCxnSpPr>
            <p:spPr>
              <a:xfrm>
                <a:off x="598389" y="3310951"/>
                <a:ext cx="123041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29" name="Přímá spojnice 28">
                <a:extLst>
                  <a:ext uri="{FF2B5EF4-FFF2-40B4-BE49-F238E27FC236}">
                    <a16:creationId xmlns:a16="http://schemas.microsoft.com/office/drawing/2014/main" id="{E1E4D373-3897-1980-DAFE-B16395F94AC2}"/>
                  </a:ext>
                </a:extLst>
              </p:cNvPr>
              <p:cNvCxnSpPr/>
              <p:nvPr/>
            </p:nvCxnSpPr>
            <p:spPr>
              <a:xfrm>
                <a:off x="598389" y="3813239"/>
                <a:ext cx="1230410" cy="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1" name="Přímá spojnice 30">
                <a:extLst>
                  <a:ext uri="{FF2B5EF4-FFF2-40B4-BE49-F238E27FC236}">
                    <a16:creationId xmlns:a16="http://schemas.microsoft.com/office/drawing/2014/main" id="{B56A7EE5-E940-104E-0950-C1176FFEE7F2}"/>
                  </a:ext>
                </a:extLst>
              </p:cNvPr>
              <p:cNvCxnSpPr>
                <a:endCxn id="3" idx="1"/>
              </p:cNvCxnSpPr>
              <p:nvPr/>
            </p:nvCxnSpPr>
            <p:spPr>
              <a:xfrm>
                <a:off x="598389" y="3310951"/>
                <a:ext cx="0" cy="50400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pSp>
        <p:grpSp>
          <p:nvGrpSpPr>
            <p:cNvPr id="51" name="Skupina 50">
              <a:extLst>
                <a:ext uri="{FF2B5EF4-FFF2-40B4-BE49-F238E27FC236}">
                  <a16:creationId xmlns:a16="http://schemas.microsoft.com/office/drawing/2014/main" id="{72BD1F22-8D6C-BA23-F422-49C8800DB30C}"/>
                </a:ext>
              </a:extLst>
            </p:cNvPr>
            <p:cNvGrpSpPr/>
            <p:nvPr/>
          </p:nvGrpSpPr>
          <p:grpSpPr>
            <a:xfrm>
              <a:off x="598388" y="3302859"/>
              <a:ext cx="4790908" cy="1252439"/>
              <a:chOff x="598388" y="3302859"/>
              <a:chExt cx="4790908" cy="1252439"/>
            </a:xfrm>
          </p:grpSpPr>
          <p:cxnSp>
            <p:nvCxnSpPr>
              <p:cNvPr id="35" name="Přímá spojnice 34">
                <a:extLst>
                  <a:ext uri="{FF2B5EF4-FFF2-40B4-BE49-F238E27FC236}">
                    <a16:creationId xmlns:a16="http://schemas.microsoft.com/office/drawing/2014/main" id="{31BF7AED-B116-7992-7FDD-6ECD920EF422}"/>
                  </a:ext>
                </a:extLst>
              </p:cNvPr>
              <p:cNvCxnSpPr/>
              <p:nvPr/>
            </p:nvCxnSpPr>
            <p:spPr>
              <a:xfrm>
                <a:off x="1901628" y="3302859"/>
                <a:ext cx="3487668"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7" name="Přímá spojnice 36">
                <a:extLst>
                  <a:ext uri="{FF2B5EF4-FFF2-40B4-BE49-F238E27FC236}">
                    <a16:creationId xmlns:a16="http://schemas.microsoft.com/office/drawing/2014/main" id="{921A7344-B04E-86E3-7780-9F3EA8740407}"/>
                  </a:ext>
                </a:extLst>
              </p:cNvPr>
              <p:cNvCxnSpPr/>
              <p:nvPr/>
            </p:nvCxnSpPr>
            <p:spPr>
              <a:xfrm>
                <a:off x="4240226" y="3835298"/>
                <a:ext cx="0" cy="7200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9" name="Přímá spojnice 38">
                <a:extLst>
                  <a:ext uri="{FF2B5EF4-FFF2-40B4-BE49-F238E27FC236}">
                    <a16:creationId xmlns:a16="http://schemas.microsoft.com/office/drawing/2014/main" id="{726ABAB6-DA8B-E861-8824-8009101B7856}"/>
                  </a:ext>
                </a:extLst>
              </p:cNvPr>
              <p:cNvCxnSpPr/>
              <p:nvPr/>
            </p:nvCxnSpPr>
            <p:spPr>
              <a:xfrm>
                <a:off x="5389296" y="3302859"/>
                <a:ext cx="0" cy="51038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1" name="Přímá spojnice 40">
                <a:extLst>
                  <a:ext uri="{FF2B5EF4-FFF2-40B4-BE49-F238E27FC236}">
                    <a16:creationId xmlns:a16="http://schemas.microsoft.com/office/drawing/2014/main" id="{C2B57785-3F66-1CFB-DCF3-6EFEC456A8A5}"/>
                  </a:ext>
                </a:extLst>
              </p:cNvPr>
              <p:cNvCxnSpPr/>
              <p:nvPr/>
            </p:nvCxnSpPr>
            <p:spPr>
              <a:xfrm flipV="1">
                <a:off x="4224032" y="3837515"/>
                <a:ext cx="115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3" name="Přímá spojnice 42">
                <a:extLst>
                  <a:ext uri="{FF2B5EF4-FFF2-40B4-BE49-F238E27FC236}">
                    <a16:creationId xmlns:a16="http://schemas.microsoft.com/office/drawing/2014/main" id="{812C791E-340A-9782-E7B9-D1D156FB7268}"/>
                  </a:ext>
                </a:extLst>
              </p:cNvPr>
              <p:cNvCxnSpPr/>
              <p:nvPr/>
            </p:nvCxnSpPr>
            <p:spPr>
              <a:xfrm>
                <a:off x="598389" y="4013650"/>
                <a:ext cx="130323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5" name="Přímá spojnice 44">
                <a:extLst>
                  <a:ext uri="{FF2B5EF4-FFF2-40B4-BE49-F238E27FC236}">
                    <a16:creationId xmlns:a16="http://schemas.microsoft.com/office/drawing/2014/main" id="{68928BC4-C6E1-953D-1622-4D9A0359DF45}"/>
                  </a:ext>
                </a:extLst>
              </p:cNvPr>
              <p:cNvCxnSpPr/>
              <p:nvPr/>
            </p:nvCxnSpPr>
            <p:spPr>
              <a:xfrm>
                <a:off x="598389" y="4013649"/>
                <a:ext cx="0" cy="5400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7" name="Přímá spojnice 46">
                <a:extLst>
                  <a:ext uri="{FF2B5EF4-FFF2-40B4-BE49-F238E27FC236}">
                    <a16:creationId xmlns:a16="http://schemas.microsoft.com/office/drawing/2014/main" id="{E4EE0067-184D-9619-ADCC-747E0A89F77A}"/>
                  </a:ext>
                </a:extLst>
              </p:cNvPr>
              <p:cNvCxnSpPr/>
              <p:nvPr/>
            </p:nvCxnSpPr>
            <p:spPr>
              <a:xfrm>
                <a:off x="598388" y="4551135"/>
                <a:ext cx="3636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0" name="Přímá spojnice 49">
                <a:extLst>
                  <a:ext uri="{FF2B5EF4-FFF2-40B4-BE49-F238E27FC236}">
                    <a16:creationId xmlns:a16="http://schemas.microsoft.com/office/drawing/2014/main" id="{8215EC47-AA25-7269-464F-450B65EADD5C}"/>
                  </a:ext>
                </a:extLst>
              </p:cNvPr>
              <p:cNvCxnSpPr/>
              <p:nvPr/>
            </p:nvCxnSpPr>
            <p:spPr>
              <a:xfrm>
                <a:off x="1901628" y="3302859"/>
                <a:ext cx="0" cy="7200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2" name="Skupina 51">
              <a:extLst>
                <a:ext uri="{FF2B5EF4-FFF2-40B4-BE49-F238E27FC236}">
                  <a16:creationId xmlns:a16="http://schemas.microsoft.com/office/drawing/2014/main" id="{43AE9680-9383-54C7-3AA0-60B717A154C2}"/>
                </a:ext>
              </a:extLst>
            </p:cNvPr>
            <p:cNvGrpSpPr/>
            <p:nvPr/>
          </p:nvGrpSpPr>
          <p:grpSpPr>
            <a:xfrm>
              <a:off x="4371022" y="4744912"/>
              <a:ext cx="1082904" cy="546011"/>
              <a:chOff x="453154" y="2565580"/>
              <a:chExt cx="1254265" cy="546011"/>
            </a:xfrm>
          </p:grpSpPr>
          <p:cxnSp>
            <p:nvCxnSpPr>
              <p:cNvPr id="53" name="Přímá spojnice 52">
                <a:extLst>
                  <a:ext uri="{FF2B5EF4-FFF2-40B4-BE49-F238E27FC236}">
                    <a16:creationId xmlns:a16="http://schemas.microsoft.com/office/drawing/2014/main" id="{C90D216E-0BF2-03BE-0F80-89CD5374EC9A}"/>
                  </a:ext>
                </a:extLst>
              </p:cNvPr>
              <p:cNvCxnSpPr/>
              <p:nvPr/>
            </p:nvCxnSpPr>
            <p:spPr>
              <a:xfrm>
                <a:off x="453154" y="2565581"/>
                <a:ext cx="0" cy="540000"/>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54" name="Přímá spojnice 53">
                <a:extLst>
                  <a:ext uri="{FF2B5EF4-FFF2-40B4-BE49-F238E27FC236}">
                    <a16:creationId xmlns:a16="http://schemas.microsoft.com/office/drawing/2014/main" id="{D4A0FA05-F2C2-F347-8924-253324144835}"/>
                  </a:ext>
                </a:extLst>
              </p:cNvPr>
              <p:cNvCxnSpPr/>
              <p:nvPr/>
            </p:nvCxnSpPr>
            <p:spPr>
              <a:xfrm>
                <a:off x="465291" y="3111591"/>
                <a:ext cx="1229989" cy="0"/>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55" name="Přímá spojnice 54">
                <a:extLst>
                  <a:ext uri="{FF2B5EF4-FFF2-40B4-BE49-F238E27FC236}">
                    <a16:creationId xmlns:a16="http://schemas.microsoft.com/office/drawing/2014/main" id="{DE87A165-D074-C40A-AD57-BEE2ACD570A4}"/>
                  </a:ext>
                </a:extLst>
              </p:cNvPr>
              <p:cNvCxnSpPr/>
              <p:nvPr/>
            </p:nvCxnSpPr>
            <p:spPr>
              <a:xfrm>
                <a:off x="453154" y="2565581"/>
                <a:ext cx="1254265" cy="0"/>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56" name="Přímá spojnice 55">
                <a:extLst>
                  <a:ext uri="{FF2B5EF4-FFF2-40B4-BE49-F238E27FC236}">
                    <a16:creationId xmlns:a16="http://schemas.microsoft.com/office/drawing/2014/main" id="{DFE2A477-5EE5-B165-1E29-34542B7193DA}"/>
                  </a:ext>
                </a:extLst>
              </p:cNvPr>
              <p:cNvCxnSpPr/>
              <p:nvPr/>
            </p:nvCxnSpPr>
            <p:spPr>
              <a:xfrm>
                <a:off x="1691235" y="2565580"/>
                <a:ext cx="0" cy="540000"/>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grpSp>
        <p:grpSp>
          <p:nvGrpSpPr>
            <p:cNvPr id="72" name="Skupina 71">
              <a:extLst>
                <a:ext uri="{FF2B5EF4-FFF2-40B4-BE49-F238E27FC236}">
                  <a16:creationId xmlns:a16="http://schemas.microsoft.com/office/drawing/2014/main" id="{26819631-3CD6-8B24-F501-B5284A1201C3}"/>
                </a:ext>
              </a:extLst>
            </p:cNvPr>
            <p:cNvGrpSpPr/>
            <p:nvPr/>
          </p:nvGrpSpPr>
          <p:grpSpPr>
            <a:xfrm>
              <a:off x="598387" y="4013649"/>
              <a:ext cx="4790909" cy="1271263"/>
              <a:chOff x="598387" y="4013649"/>
              <a:chExt cx="4790909" cy="1271263"/>
            </a:xfrm>
          </p:grpSpPr>
          <p:cxnSp>
            <p:nvCxnSpPr>
              <p:cNvPr id="61" name="Přímá spojnice 60">
                <a:extLst>
                  <a:ext uri="{FF2B5EF4-FFF2-40B4-BE49-F238E27FC236}">
                    <a16:creationId xmlns:a16="http://schemas.microsoft.com/office/drawing/2014/main" id="{527E8B71-AF11-FAB5-FEE6-C520C8C2A760}"/>
                  </a:ext>
                </a:extLst>
              </p:cNvPr>
              <p:cNvCxnSpPr/>
              <p:nvPr/>
            </p:nvCxnSpPr>
            <p:spPr>
              <a:xfrm flipH="1">
                <a:off x="598388" y="4744912"/>
                <a:ext cx="0" cy="540000"/>
              </a:xfrm>
              <a:prstGeom prst="line">
                <a:avLst/>
              </a:prstGeom>
              <a:ln w="28575">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71" name="Skupina 70">
                <a:extLst>
                  <a:ext uri="{FF2B5EF4-FFF2-40B4-BE49-F238E27FC236}">
                    <a16:creationId xmlns:a16="http://schemas.microsoft.com/office/drawing/2014/main" id="{9081DFC0-3871-C95E-9378-676412BBE0DF}"/>
                  </a:ext>
                </a:extLst>
              </p:cNvPr>
              <p:cNvGrpSpPr/>
              <p:nvPr/>
            </p:nvGrpSpPr>
            <p:grpSpPr>
              <a:xfrm>
                <a:off x="598387" y="4013649"/>
                <a:ext cx="4790909" cy="1271263"/>
                <a:chOff x="598387" y="4013649"/>
                <a:chExt cx="4790909" cy="1271263"/>
              </a:xfrm>
            </p:grpSpPr>
            <p:cxnSp>
              <p:nvCxnSpPr>
                <p:cNvPr id="58" name="Přímá spojnice 57">
                  <a:extLst>
                    <a:ext uri="{FF2B5EF4-FFF2-40B4-BE49-F238E27FC236}">
                      <a16:creationId xmlns:a16="http://schemas.microsoft.com/office/drawing/2014/main" id="{D7BB4969-46AD-3CBD-6DE7-98E80FBE4B89}"/>
                    </a:ext>
                  </a:extLst>
                </p:cNvPr>
                <p:cNvCxnSpPr>
                  <a:cxnSpLocks/>
                </p:cNvCxnSpPr>
                <p:nvPr/>
              </p:nvCxnSpPr>
              <p:spPr>
                <a:xfrm>
                  <a:off x="598387" y="4744912"/>
                  <a:ext cx="3708000" cy="0"/>
                </a:xfrm>
                <a:prstGeom prst="line">
                  <a:avLst/>
                </a:prstGeom>
                <a:noFill/>
                <a:ln w="28575">
                  <a:solidFill>
                    <a:srgbClr val="00B0F0"/>
                  </a:solidFill>
                </a:ln>
              </p:spPr>
            </p:cxnSp>
            <p:cxnSp>
              <p:nvCxnSpPr>
                <p:cNvPr id="63" name="Přímá spojnice 62">
                  <a:extLst>
                    <a:ext uri="{FF2B5EF4-FFF2-40B4-BE49-F238E27FC236}">
                      <a16:creationId xmlns:a16="http://schemas.microsoft.com/office/drawing/2014/main" id="{39FA00E7-B986-2FE3-FAAB-E47BA5099D8E}"/>
                    </a:ext>
                  </a:extLst>
                </p:cNvPr>
                <p:cNvCxnSpPr/>
                <p:nvPr/>
              </p:nvCxnSpPr>
              <p:spPr>
                <a:xfrm>
                  <a:off x="598387" y="5284912"/>
                  <a:ext cx="3708000" cy="0"/>
                </a:xfrm>
                <a:prstGeom prst="line">
                  <a:avLst/>
                </a:prstGeom>
                <a:noFill/>
                <a:ln w="28575">
                  <a:solidFill>
                    <a:srgbClr val="00B0F0"/>
                  </a:solidFill>
                </a:ln>
              </p:spPr>
            </p:cxnSp>
            <p:cxnSp>
              <p:nvCxnSpPr>
                <p:cNvPr id="65" name="Přímá spojnice 64">
                  <a:extLst>
                    <a:ext uri="{FF2B5EF4-FFF2-40B4-BE49-F238E27FC236}">
                      <a16:creationId xmlns:a16="http://schemas.microsoft.com/office/drawing/2014/main" id="{A44ACA4E-9FCB-A71A-4795-9258F4195C3E}"/>
                    </a:ext>
                  </a:extLst>
                </p:cNvPr>
                <p:cNvCxnSpPr/>
                <p:nvPr/>
              </p:nvCxnSpPr>
              <p:spPr>
                <a:xfrm flipV="1">
                  <a:off x="4315731" y="4013649"/>
                  <a:ext cx="0" cy="1271263"/>
                </a:xfrm>
                <a:prstGeom prst="line">
                  <a:avLst/>
                </a:prstGeom>
                <a:noFill/>
                <a:ln w="28575">
                  <a:solidFill>
                    <a:srgbClr val="00B0F0"/>
                  </a:solidFill>
                </a:ln>
              </p:spPr>
            </p:cxnSp>
            <p:cxnSp>
              <p:nvCxnSpPr>
                <p:cNvPr id="67" name="Přímá spojnice 66">
                  <a:extLst>
                    <a:ext uri="{FF2B5EF4-FFF2-40B4-BE49-F238E27FC236}">
                      <a16:creationId xmlns:a16="http://schemas.microsoft.com/office/drawing/2014/main" id="{AC98DD51-359A-6C0E-C3C4-2E684A48B157}"/>
                    </a:ext>
                  </a:extLst>
                </p:cNvPr>
                <p:cNvCxnSpPr/>
                <p:nvPr/>
              </p:nvCxnSpPr>
              <p:spPr>
                <a:xfrm>
                  <a:off x="4306387" y="4022859"/>
                  <a:ext cx="1082909" cy="0"/>
                </a:xfrm>
                <a:prstGeom prst="line">
                  <a:avLst/>
                </a:prstGeom>
                <a:noFill/>
                <a:ln w="28575">
                  <a:solidFill>
                    <a:srgbClr val="00B0F0"/>
                  </a:solidFill>
                </a:ln>
              </p:spPr>
            </p:cxnSp>
            <p:cxnSp>
              <p:nvCxnSpPr>
                <p:cNvPr id="68" name="Přímá spojnice 67">
                  <a:extLst>
                    <a:ext uri="{FF2B5EF4-FFF2-40B4-BE49-F238E27FC236}">
                      <a16:creationId xmlns:a16="http://schemas.microsoft.com/office/drawing/2014/main" id="{B9D13708-586F-3F96-4607-740AF4D5ABBB}"/>
                    </a:ext>
                  </a:extLst>
                </p:cNvPr>
                <p:cNvCxnSpPr/>
                <p:nvPr/>
              </p:nvCxnSpPr>
              <p:spPr>
                <a:xfrm>
                  <a:off x="4306387" y="4552252"/>
                  <a:ext cx="1082909" cy="0"/>
                </a:xfrm>
                <a:prstGeom prst="line">
                  <a:avLst/>
                </a:prstGeom>
                <a:noFill/>
                <a:ln w="28575">
                  <a:solidFill>
                    <a:srgbClr val="00B0F0"/>
                  </a:solidFill>
                </a:ln>
              </p:spPr>
            </p:cxnSp>
            <p:cxnSp>
              <p:nvCxnSpPr>
                <p:cNvPr id="70" name="Přímá spojnice 69">
                  <a:extLst>
                    <a:ext uri="{FF2B5EF4-FFF2-40B4-BE49-F238E27FC236}">
                      <a16:creationId xmlns:a16="http://schemas.microsoft.com/office/drawing/2014/main" id="{EDCCB466-0B44-F50F-DE73-9E99EC0B2BE5}"/>
                    </a:ext>
                  </a:extLst>
                </p:cNvPr>
                <p:cNvCxnSpPr/>
                <p:nvPr/>
              </p:nvCxnSpPr>
              <p:spPr>
                <a:xfrm>
                  <a:off x="5376032" y="4022859"/>
                  <a:ext cx="0" cy="528276"/>
                </a:xfrm>
                <a:prstGeom prst="line">
                  <a:avLst/>
                </a:prstGeom>
                <a:noFill/>
                <a:ln w="28575">
                  <a:solidFill>
                    <a:srgbClr val="00B0F0"/>
                  </a:solidFill>
                </a:ln>
              </p:spPr>
            </p:cxnSp>
          </p:grpSp>
        </p:grpSp>
      </p:grpSp>
      <p:sp>
        <p:nvSpPr>
          <p:cNvPr id="74" name="TextovéPole 73">
            <a:extLst>
              <a:ext uri="{FF2B5EF4-FFF2-40B4-BE49-F238E27FC236}">
                <a16:creationId xmlns:a16="http://schemas.microsoft.com/office/drawing/2014/main" id="{BCC95F6C-1B46-6935-7BE7-5443A1546CBF}"/>
              </a:ext>
            </a:extLst>
          </p:cNvPr>
          <p:cNvSpPr txBox="1"/>
          <p:nvPr/>
        </p:nvSpPr>
        <p:spPr>
          <a:xfrm>
            <a:off x="453154" y="4737361"/>
            <a:ext cx="4855539" cy="923330"/>
          </a:xfrm>
          <a:prstGeom prst="rect">
            <a:avLst/>
          </a:prstGeom>
          <a:noFill/>
        </p:spPr>
        <p:txBody>
          <a:bodyPr wrap="square" rtlCol="0">
            <a:spAutoFit/>
          </a:bodyPr>
          <a:lstStyle/>
          <a:p>
            <a:r>
              <a:rPr lang="cs-CZ" dirty="0"/>
              <a:t>Ze záznamu poloh molekul v části A </a:t>
            </a:r>
            <a:r>
              <a:rPr lang="cs-CZ" dirty="0" err="1"/>
              <a:t>a</a:t>
            </a:r>
            <a:r>
              <a:rPr lang="cs-CZ" dirty="0"/>
              <a:t> B je zřejmé, že nejčastěji se vyskytují stavy s rovnoměrným rozdělením molekul v obou částech nádoby.</a:t>
            </a:r>
          </a:p>
        </p:txBody>
      </p:sp>
      <p:sp>
        <p:nvSpPr>
          <p:cNvPr id="75" name="TextovéPole 74">
            <a:extLst>
              <a:ext uri="{FF2B5EF4-FFF2-40B4-BE49-F238E27FC236}">
                <a16:creationId xmlns:a16="http://schemas.microsoft.com/office/drawing/2014/main" id="{CD99BD05-397D-307E-80B6-D8EA4DA4DC95}"/>
              </a:ext>
            </a:extLst>
          </p:cNvPr>
          <p:cNvSpPr txBox="1"/>
          <p:nvPr/>
        </p:nvSpPr>
        <p:spPr>
          <a:xfrm>
            <a:off x="508359" y="5662020"/>
            <a:ext cx="4913189" cy="923330"/>
          </a:xfrm>
          <a:prstGeom prst="rect">
            <a:avLst/>
          </a:prstGeom>
          <a:noFill/>
          <a:ln w="19050">
            <a:solidFill>
              <a:srgbClr val="FF0000"/>
            </a:solidFill>
          </a:ln>
        </p:spPr>
        <p:txBody>
          <a:bodyPr wrap="square" rtlCol="0">
            <a:spAutoFit/>
          </a:bodyPr>
          <a:lstStyle/>
          <a:p>
            <a:r>
              <a:rPr lang="cs-CZ" dirty="0"/>
              <a:t>Rovnovážný stav plynu je při stálých vnějších podmínkách stavem s největší pravděpodobností výskytu.</a:t>
            </a:r>
          </a:p>
        </p:txBody>
      </p:sp>
      <p:pic>
        <p:nvPicPr>
          <p:cNvPr id="14" name="Obrázek 13" descr="Obsah obrázku kruh, Elektricky modrá, Písmo, snímek obrazovky&#10;&#10;Obsah generovaný pomocí AI může být nesprávný.">
            <a:hlinkClick r:id="rId9" action="ppaction://hlinksldjump"/>
            <a:extLst>
              <a:ext uri="{FF2B5EF4-FFF2-40B4-BE49-F238E27FC236}">
                <a16:creationId xmlns:a16="http://schemas.microsoft.com/office/drawing/2014/main" id="{C12745D3-CD2A-CB1E-C379-E94EFF8D7E0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312361" y="6123685"/>
            <a:ext cx="562500" cy="554187"/>
          </a:xfrm>
          <a:prstGeom prst="rect">
            <a:avLst/>
          </a:prstGeom>
        </p:spPr>
      </p:pic>
    </p:spTree>
    <p:extLst>
      <p:ext uri="{BB962C8B-B14F-4D97-AF65-F5344CB8AC3E}">
        <p14:creationId xmlns:p14="http://schemas.microsoft.com/office/powerpoint/2010/main" val="336182986"/>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171</TotalTime>
  <Words>3007</Words>
  <Application>Microsoft Office PowerPoint</Application>
  <PresentationFormat>Širokoúhlá obrazovka</PresentationFormat>
  <Paragraphs>221</Paragraphs>
  <Slides>20</Slides>
  <Notes>1</Notes>
  <HiddenSlides>0</HiddenSlides>
  <MMClips>0</MMClips>
  <ScaleCrop>false</ScaleCrop>
  <HeadingPairs>
    <vt:vector size="6" baseType="variant">
      <vt:variant>
        <vt:lpstr>Použitá písma</vt:lpstr>
      </vt:variant>
      <vt:variant>
        <vt:i4>10</vt:i4>
      </vt:variant>
      <vt:variant>
        <vt:lpstr>Motiv</vt:lpstr>
      </vt:variant>
      <vt:variant>
        <vt:i4>1</vt:i4>
      </vt:variant>
      <vt:variant>
        <vt:lpstr>Nadpisy snímků</vt:lpstr>
      </vt:variant>
      <vt:variant>
        <vt:i4>20</vt:i4>
      </vt:variant>
    </vt:vector>
  </HeadingPairs>
  <TitlesOfParts>
    <vt:vector size="31" baseType="lpstr">
      <vt:lpstr>-apple-system</vt:lpstr>
      <vt:lpstr>Aptos</vt:lpstr>
      <vt:lpstr>Arial</vt:lpstr>
      <vt:lpstr>Calibri</vt:lpstr>
      <vt:lpstr>Calibri Light</vt:lpstr>
      <vt:lpstr>Cambria Math</vt:lpstr>
      <vt:lpstr>Open Sans</vt:lpstr>
      <vt:lpstr>Source Sans Pro</vt:lpstr>
      <vt:lpstr>Times New Roman</vt:lpstr>
      <vt:lpstr>Wingdings</vt:lpstr>
      <vt:lpstr>Motiv Office</vt:lpstr>
      <vt:lpstr>Molekulová fyzika a termika Fyz 82 - 1</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Karel Sixl</dc:creator>
  <cp:lastModifiedBy>Učebna Čtrnáctucitel</cp:lastModifiedBy>
  <cp:revision>12</cp:revision>
  <dcterms:created xsi:type="dcterms:W3CDTF">2026-03-01T15:24:18Z</dcterms:created>
  <dcterms:modified xsi:type="dcterms:W3CDTF">2026-04-28T06:24:05Z</dcterms:modified>
</cp:coreProperties>
</file>