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7" r:id="rId4"/>
    <p:sldId id="278" r:id="rId5"/>
    <p:sldId id="276" r:id="rId6"/>
    <p:sldId id="282" r:id="rId7"/>
    <p:sldId id="279" r:id="rId8"/>
    <p:sldId id="283" r:id="rId9"/>
    <p:sldId id="274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84" y="13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8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52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526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307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213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384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2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751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705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657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111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032DC-C636-493F-AD72-4FD37E5E4DC2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952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049445"/>
            <a:ext cx="9144000" cy="1130585"/>
          </a:xfrm>
        </p:spPr>
        <p:txBody>
          <a:bodyPr>
            <a:normAutofit/>
          </a:bodyPr>
          <a:lstStyle/>
          <a:p>
            <a:r>
              <a:rPr lang="cs-CZ" sz="3600" dirty="0"/>
              <a:t>Operační systém</a:t>
            </a:r>
            <a:br>
              <a:rPr lang="cs-CZ" sz="3600" dirty="0"/>
            </a:br>
            <a:r>
              <a:rPr lang="cs-CZ" sz="3600" dirty="0"/>
              <a:t>INV 102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190334" y="3618120"/>
            <a:ext cx="5811328" cy="2000015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Grafické prostředí</a:t>
            </a:r>
          </a:p>
          <a:p>
            <a:r>
              <a:rPr lang="cs-CZ" dirty="0"/>
              <a:t>Soubor</a:t>
            </a:r>
          </a:p>
          <a:p>
            <a:r>
              <a:rPr lang="cs-CZ" dirty="0"/>
              <a:t>Souborový systém</a:t>
            </a:r>
          </a:p>
          <a:p>
            <a:r>
              <a:rPr lang="cs-CZ" dirty="0"/>
              <a:t>Zapnutí počítače</a:t>
            </a:r>
          </a:p>
          <a:p>
            <a:r>
              <a:rPr lang="cs-CZ" dirty="0"/>
              <a:t>Vypnutí počítače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7481081-4D76-A948-253F-D8BBFC241849}"/>
              </a:ext>
            </a:extLst>
          </p:cNvPr>
          <p:cNvSpPr txBox="1"/>
          <p:nvPr/>
        </p:nvSpPr>
        <p:spPr>
          <a:xfrm>
            <a:off x="860157" y="6025551"/>
            <a:ext cx="1309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14. 7. 2026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89" y="336542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66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63923CC-EEB1-01B8-7F5E-754A84EB720A}"/>
              </a:ext>
            </a:extLst>
          </p:cNvPr>
          <p:cNvSpPr txBox="1"/>
          <p:nvPr/>
        </p:nvSpPr>
        <p:spPr>
          <a:xfrm>
            <a:off x="521130" y="3247556"/>
            <a:ext cx="5685941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cs-CZ" sz="800" b="1" dirty="0"/>
          </a:p>
          <a:p>
            <a:pPr>
              <a:buFont typeface="+mj-lt"/>
              <a:buAutoNum type="arabicPeriod"/>
            </a:pPr>
            <a:r>
              <a:rPr lang="cs-CZ" b="1" dirty="0"/>
              <a:t>  Spouští programy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umožňuje otevřít a ukončit aplikace,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přiděluje jim potřebnou paměť a výkon procesoru. 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  Spravuje soubory a složky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vytváření, kopírování, přesouvání a mazání souborů,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organizace dat do složek.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  Řídí hardware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komunikuje s procesorem, pamětí, diskem, tiskárnou, klávesnicí a dalšími zařízeními,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používá ovladače zařízení (drivery).  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67A2F44-3D1F-3517-E739-A3AD4F0B5A7C}"/>
              </a:ext>
            </a:extLst>
          </p:cNvPr>
          <p:cNvSpPr txBox="1"/>
          <p:nvPr/>
        </p:nvSpPr>
        <p:spPr>
          <a:xfrm>
            <a:off x="6615838" y="3247556"/>
            <a:ext cx="492652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b="1" dirty="0"/>
              <a:t>  Spravuje uživatele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přihlášení uživatele,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uživatelské účty a hesla,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oprávnění k souborům. </a:t>
            </a:r>
          </a:p>
          <a:p>
            <a:pPr>
              <a:buFont typeface="+mj-lt"/>
              <a:buAutoNum type="arabicPeriod" startAt="4"/>
            </a:pPr>
            <a:r>
              <a:rPr lang="cs-CZ" b="1" dirty="0"/>
              <a:t>  Zajišťuje bezpečnost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ochrana před neoprávněným přístupem,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aktualizace systému,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spolupráce s antivirovým programem. </a:t>
            </a:r>
          </a:p>
          <a:p>
            <a:pPr>
              <a:buFont typeface="+mj-lt"/>
              <a:buAutoNum type="arabicPeriod" startAt="4"/>
            </a:pPr>
            <a:r>
              <a:rPr lang="cs-CZ" b="1" dirty="0"/>
              <a:t>  Umožňuje komunikaci se sítí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připojení k internetu,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sdílení souborů,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přístup k síťovým tiskárnám.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1FCBF32-49DE-2994-B6A6-34AF77639B1E}"/>
              </a:ext>
            </a:extLst>
          </p:cNvPr>
          <p:cNvSpPr txBox="1"/>
          <p:nvPr/>
        </p:nvSpPr>
        <p:spPr>
          <a:xfrm>
            <a:off x="521130" y="194124"/>
            <a:ext cx="1125758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Operační systém</a:t>
            </a:r>
          </a:p>
          <a:p>
            <a:pPr>
              <a:buNone/>
            </a:pPr>
            <a:r>
              <a:rPr lang="cs-CZ" b="1" dirty="0"/>
              <a:t>Operační systém (OS)</a:t>
            </a:r>
            <a:r>
              <a:rPr lang="cs-CZ" dirty="0"/>
              <a:t> je základní software počítače. Řídí činnost počítače a umožňuje uživateli pracovat s programy a soubory.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CD6500-D608-FEE7-4C44-8A0F4BDC7B8B}"/>
              </a:ext>
            </a:extLst>
          </p:cNvPr>
          <p:cNvSpPr txBox="1"/>
          <p:nvPr/>
        </p:nvSpPr>
        <p:spPr>
          <a:xfrm>
            <a:off x="521130" y="1117454"/>
            <a:ext cx="609470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Mezi nejznámější operační systémy patří: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Microsoft Windows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macOS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Linux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Android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iOS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E80E0077-5C1B-1A02-3306-C5442D090D0A}"/>
              </a:ext>
            </a:extLst>
          </p:cNvPr>
          <p:cNvSpPr txBox="1"/>
          <p:nvPr/>
        </p:nvSpPr>
        <p:spPr>
          <a:xfrm>
            <a:off x="4442525" y="2802631"/>
            <a:ext cx="33069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úkoly operačního systému</a:t>
            </a:r>
          </a:p>
        </p:txBody>
      </p:sp>
    </p:spTree>
    <p:extLst>
      <p:ext uri="{BB962C8B-B14F-4D97-AF65-F5344CB8AC3E}">
        <p14:creationId xmlns:p14="http://schemas.microsoft.com/office/powerpoint/2010/main" val="605478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A468507-8332-FA02-100F-935448BB63E8}"/>
              </a:ext>
            </a:extLst>
          </p:cNvPr>
          <p:cNvSpPr txBox="1"/>
          <p:nvPr/>
        </p:nvSpPr>
        <p:spPr>
          <a:xfrm>
            <a:off x="598621" y="1049357"/>
            <a:ext cx="227631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pracovní plochu,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okna,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ikony,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nabídky,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hlavní panel,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ukazatel myši.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D8F9215-19E7-C43C-3481-A58D8B2D8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22" y="968642"/>
            <a:ext cx="8543444" cy="569562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2B75FAEE-0492-FCA6-1B2F-91F5BE2F128D}"/>
              </a:ext>
            </a:extLst>
          </p:cNvPr>
          <p:cNvSpPr txBox="1"/>
          <p:nvPr/>
        </p:nvSpPr>
        <p:spPr>
          <a:xfrm>
            <a:off x="505631" y="253446"/>
            <a:ext cx="765422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Grafické uživatelské rozhraní (GUI)</a:t>
            </a:r>
          </a:p>
          <a:p>
            <a:pPr>
              <a:buNone/>
            </a:pPr>
            <a:r>
              <a:rPr lang="cs-CZ" dirty="0"/>
              <a:t>Většina dnešních operačních systémů používá </a:t>
            </a:r>
            <a:r>
              <a:rPr lang="cs-CZ" b="1" dirty="0"/>
              <a:t>grafické rozhraní</a:t>
            </a:r>
            <a:r>
              <a:rPr lang="cs-CZ" dirty="0"/>
              <a:t>, které obsahuje:</a:t>
            </a:r>
          </a:p>
          <a:p>
            <a:pPr>
              <a:buNone/>
            </a:pP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806274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D6B01C1-6ABE-1E26-63F7-1841BD396E50}"/>
              </a:ext>
            </a:extLst>
          </p:cNvPr>
          <p:cNvSpPr txBox="1"/>
          <p:nvPr/>
        </p:nvSpPr>
        <p:spPr>
          <a:xfrm>
            <a:off x="286719" y="302217"/>
            <a:ext cx="2905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Soubor a souborový systém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6A513B3-7B26-2B3E-7F4B-759CBE85BE69}"/>
              </a:ext>
            </a:extLst>
          </p:cNvPr>
          <p:cNvSpPr txBox="1"/>
          <p:nvPr/>
        </p:nvSpPr>
        <p:spPr>
          <a:xfrm>
            <a:off x="286719" y="706029"/>
            <a:ext cx="1164697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Co je soubor?</a:t>
            </a:r>
            <a:br>
              <a:rPr lang="cs-CZ" dirty="0"/>
            </a:br>
            <a:r>
              <a:rPr lang="cs-CZ" dirty="0"/>
              <a:t>Soubor je pojmenovaná jednotka dat uložená na paměťovém zařízení. Může obsahovat text, obrázek, zvuk, video nebo program.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735FB1DE-DFA4-F8A5-F340-7C44630777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430793"/>
              </p:ext>
            </p:extLst>
          </p:nvPr>
        </p:nvGraphicFramePr>
        <p:xfrm>
          <a:off x="551483" y="4126343"/>
          <a:ext cx="11089035" cy="1828800"/>
        </p:xfrm>
        <a:graphic>
          <a:graphicData uri="http://schemas.openxmlformats.org/drawingml/2006/table">
            <a:tbl>
              <a:tblPr/>
              <a:tblGrid>
                <a:gridCol w="2755791">
                  <a:extLst>
                    <a:ext uri="{9D8B030D-6E8A-4147-A177-3AD203B41FA5}">
                      <a16:colId xmlns:a16="http://schemas.microsoft.com/office/drawing/2014/main" val="2072232314"/>
                    </a:ext>
                  </a:extLst>
                </a:gridCol>
                <a:gridCol w="2777748">
                  <a:extLst>
                    <a:ext uri="{9D8B030D-6E8A-4147-A177-3AD203B41FA5}">
                      <a16:colId xmlns:a16="http://schemas.microsoft.com/office/drawing/2014/main" val="2934541710"/>
                    </a:ext>
                  </a:extLst>
                </a:gridCol>
                <a:gridCol w="2777748">
                  <a:extLst>
                    <a:ext uri="{9D8B030D-6E8A-4147-A177-3AD203B41FA5}">
                      <a16:colId xmlns:a16="http://schemas.microsoft.com/office/drawing/2014/main" val="2055583999"/>
                    </a:ext>
                  </a:extLst>
                </a:gridCol>
                <a:gridCol w="2777748">
                  <a:extLst>
                    <a:ext uri="{9D8B030D-6E8A-4147-A177-3AD203B41FA5}">
                      <a16:colId xmlns:a16="http://schemas.microsoft.com/office/drawing/2014/main" val="22563905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Název souboru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Název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Přípona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06554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Referát.docx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Referát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.docx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Dokument Microsoft 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45627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Fotografie.jpg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Fotografie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.jpg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Obrázek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18972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Výsledky.xlsx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Výsledky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.xlsx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Tabulka Microsoft Excel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29075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Přednáška.pdf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Přednáška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.pdf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Dokument PDF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5989315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0AB91F3C-FAF3-E72E-5CA4-40BD41DA0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778" y="1663839"/>
            <a:ext cx="11560444" cy="2277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Název souboru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Název souboru je jméno, podle kterého operační systém i uživatel soubor poznají. Každý soubor má svůj název a obvykle také příponu, která označuje jeho typ.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Referát.docx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b="1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Referát – vlastní název souboru, který si volí uživatel.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.</a:t>
            </a:r>
            <a:r>
              <a:rPr lang="cs-CZ" altLang="cs-CZ" dirty="0" err="1"/>
              <a:t>docx</a:t>
            </a:r>
            <a:r>
              <a:rPr lang="cs-CZ" altLang="cs-CZ" dirty="0"/>
              <a:t> – přípona souboru, která určuje jeho typ a program, ve kterém se obvykle otevírá (například program MS Word).</a:t>
            </a:r>
          </a:p>
        </p:txBody>
      </p:sp>
    </p:spTree>
    <p:extLst>
      <p:ext uri="{BB962C8B-B14F-4D97-AF65-F5344CB8AC3E}">
        <p14:creationId xmlns:p14="http://schemas.microsoft.com/office/powerpoint/2010/main" val="148351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0496C068-1EFA-93F0-5E44-D42C491C5C6D}"/>
              </a:ext>
            </a:extLst>
          </p:cNvPr>
          <p:cNvSpPr txBox="1"/>
          <p:nvPr/>
        </p:nvSpPr>
        <p:spPr>
          <a:xfrm>
            <a:off x="286719" y="132922"/>
            <a:ext cx="116469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Co je souborový systém?</a:t>
            </a:r>
            <a:br>
              <a:rPr lang="cs-CZ" dirty="0"/>
            </a:br>
            <a:r>
              <a:rPr lang="cs-CZ" dirty="0"/>
              <a:t>Souborový systém je způsob, jakým operační systém organizuje, ukládá a vyhledává soubory a složky na disku.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B2AD43A-1AE7-7D85-3917-D99EC4D29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9" y="1164199"/>
            <a:ext cx="7873019" cy="5252099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3E9AAF48-8C56-F0C6-3347-56AD802790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120" b="14463"/>
          <a:stretch>
            <a:fillRect/>
          </a:stretch>
        </p:blipFill>
        <p:spPr>
          <a:xfrm>
            <a:off x="9755537" y="945398"/>
            <a:ext cx="1736456" cy="586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307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0B06C3-2AB2-7420-1A52-87C177C3D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49" y="85240"/>
            <a:ext cx="9989303" cy="6659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608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3F4CC5-BB00-5E99-F5A2-C550476BF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230" y="241757"/>
            <a:ext cx="6553397" cy="381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Správné pořadí zapnutí počítače a periferií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Zapněte potřebné periferie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které mají vlastní vypínač: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tiskárnu (pokud ji budete používat),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reproduktory,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externí disk.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Zapněte počítač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stisknutím tlačítka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Power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Počkejte na spuštění operačního systému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(například Windows).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Přihlaste se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ke svému uživatelskému účtu.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5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Zapněte nebo připojte další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pokud je budete potřebovat: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dataprojektor,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webkameru,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USB </a:t>
            </a:r>
            <a:r>
              <a:rPr kumimoji="0" lang="cs-CZ" altLang="cs-CZ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flash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disk,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mobilní telefon.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041E6AC-8217-6533-DC72-70C2BDD730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469" y="3798331"/>
            <a:ext cx="775603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Proč v tomto pořadí?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při spuštění rozpozná připojená zařízení.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 musí být zapnutý, aby bylo vidět průběh startu.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Tiskárna nebo externí disk jsou připraveny k použití ihned po spuštění systému.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USB zařízení lze většinou bezpečně připojit i po spuštění systému. 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07CFF749-D7B8-971E-AC30-25A58D79E3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469" y="5176727"/>
            <a:ext cx="808236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Zapamatujte si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 → ostatní periferie → počítač → přihlášení → připojení dalších zařízení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3CDB844B-A18B-61B9-FB65-B454E3B12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230" y="5816459"/>
            <a:ext cx="1158498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 pro dnešní počítače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 moderních počítačů s rozhraním USB není pořadí u většiny periferií (klávesnice, myš, tiskárna, webkamera) kritické. Operační systém je umí rozpoznat i po svém spuštění. 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28913F0A-0A7A-9814-EAE6-FF9EBF5118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627" y="241757"/>
            <a:ext cx="5083692" cy="338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138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646DCC9-CE0D-BA65-A89F-A5C741785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146" y="124199"/>
            <a:ext cx="6930325" cy="4555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Správné vypnutí počítače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1. Uložte rozpracovanou práci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Před vypnutím uložte všechny otevřené dokumenty a ukončete spuštěné programy.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2. Klikněte na tlačítko Start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Nachází se na hlavním panelu (ve Windows 11 obvykle uprostřed, ve Windows 10 vlevo).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3. Klikněte na ikonu Napájení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Ikona má tvar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kruhu s čárkou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4. Zvolte možnost Vypnout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Operační systém bezpečně ukončí všechny neukončené programy a vypne počítač.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5. Počkejte, až se počítač zcela vypne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Nevypínejte napájení ani nevytahujte kabel ze zásuvky, dokud se počítač sám nevypne.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6. Vypněte periferní zařízení (je-li to potřeba)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tiskárnu,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reproduktory,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externí disk.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8C2C0F-1790-6141-B057-D27DD5BB5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146" y="4728631"/>
            <a:ext cx="720742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Čemu se vyhnout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❌ Nevypínejte počítač dlouhým podržením tlačítka </a:t>
            </a: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Power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pokud není počítač zamrzlý.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❌ Nevytahujte napájecí kabel ze zásuvky.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❌ Nevypínejte počítač během instalace aktualizací systému Windows.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2DA4C6-EB82-0436-1087-94AA943EC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146" y="5610769"/>
            <a:ext cx="11809708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Zapamatujte si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Uložit práci → Start → Napájení → Vypnout → Počkat na úplné vypnutí → Vypnout monitor a ostatní periferie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Poznámka: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Dlouhé podržení tlačítka </a:t>
            </a: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Power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použijte pouze v nouzové situaci, například když počítač přestane reagovat a nelze jej vypnout běžným způsobem. Běžně vždy používejte volbu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Vypnout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 nabídce Start.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6F7AADD-BA70-6582-A534-A946AF6609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470" y="535663"/>
            <a:ext cx="4920079" cy="328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92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6572E41-233A-28C5-8DDE-DCE8EA653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00" y="1029000"/>
            <a:ext cx="7200000" cy="4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7815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733</Words>
  <Application>Microsoft Office PowerPoint</Application>
  <PresentationFormat>Širokoúhlá obrazovka</PresentationFormat>
  <Paragraphs>129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Motiv Office</vt:lpstr>
      <vt:lpstr>Operační systém INV 102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technologie hardware a software IKT 1</dc:title>
  <dc:creator>Karel Sixl</dc:creator>
  <cp:lastModifiedBy>ucebna 14</cp:lastModifiedBy>
  <cp:revision>20</cp:revision>
  <dcterms:created xsi:type="dcterms:W3CDTF">2026-06-17T10:38:44Z</dcterms:created>
  <dcterms:modified xsi:type="dcterms:W3CDTF">2026-09-30T07:21:36Z</dcterms:modified>
</cp:coreProperties>
</file>