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0" r:id="rId3"/>
    <p:sldId id="301" r:id="rId4"/>
    <p:sldId id="257" r:id="rId5"/>
    <p:sldId id="258" r:id="rId6"/>
    <p:sldId id="302" r:id="rId7"/>
    <p:sldId id="259" r:id="rId8"/>
    <p:sldId id="260" r:id="rId9"/>
    <p:sldId id="261" r:id="rId10"/>
    <p:sldId id="267" r:id="rId11"/>
    <p:sldId id="268" r:id="rId12"/>
    <p:sldId id="269" r:id="rId13"/>
    <p:sldId id="271" r:id="rId14"/>
    <p:sldId id="270" r:id="rId15"/>
    <p:sldId id="262" r:id="rId16"/>
    <p:sldId id="263" r:id="rId17"/>
    <p:sldId id="264" r:id="rId18"/>
    <p:sldId id="265" r:id="rId19"/>
    <p:sldId id="266" r:id="rId20"/>
    <p:sldId id="272" r:id="rId21"/>
    <p:sldId id="273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3" r:id="rId4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FA396-4E45-4A76-A980-88D337911959}" type="datetimeFigureOut">
              <a:rPr lang="cs-CZ" smtClean="0"/>
              <a:pPr/>
              <a:t>26.6.2020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D85E0-F5AA-4939-9D0F-D01ED038E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rdinace.cz/clanek/serial-nejcastejsi-myty-o-nasem-tele-dil-11-prvni-pomoc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.iinfo.cz/images/319/prvni-pomoc-2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.iinfo.cz/images/319/prvni-pomoc-1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vitalia.cz/specialy/zasady-prvni-pomoci/resuscitace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.iinfo.cz/images/319/prvni-pomoc-3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.iinfo.cz/images/475/prvni-pomoc-1.jpg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Lightho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2088231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chemeClr val="accent4">
                    <a:lumMod val="75000"/>
                  </a:schemeClr>
                </a:solidFill>
              </a:rPr>
              <a:t>Standardy první pomoci</a:t>
            </a:r>
            <a:endParaRPr lang="cs-CZ" sz="8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3600400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Projekt 2014/2015</a:t>
            </a:r>
          </a:p>
          <a:p>
            <a:r>
              <a:rPr lang="cs-CZ" sz="4800" b="1" dirty="0" smtClean="0">
                <a:solidFill>
                  <a:schemeClr val="bg1"/>
                </a:solidFill>
              </a:rPr>
              <a:t>Mgr. Alena Šedivá</a:t>
            </a:r>
          </a:p>
          <a:p>
            <a:r>
              <a:rPr lang="cs-CZ" sz="4800" b="1" dirty="0" smtClean="0">
                <a:solidFill>
                  <a:schemeClr val="bg1"/>
                </a:solidFill>
              </a:rPr>
              <a:t>Mgr. Jana Oktábcová</a:t>
            </a:r>
            <a:endParaRPr lang="cs-CZ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Obecné zásady první pomoci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/>
              <a:t>První pomoc</a:t>
            </a:r>
            <a:endParaRPr lang="cs-CZ" dirty="0"/>
          </a:p>
          <a:p>
            <a:r>
              <a:rPr lang="cs-CZ" dirty="0"/>
              <a:t>lze definovat jako jednoduchá a účelná opatření, která mohou být poskytnuta kdykoli a kdekoli a která slouží k bezprostřední pomoci při náhlém postižení zdraví, či ohrožení života. Cílem této první pomoci je pomoci ohroženému tak, abychom předešli komplikacím a zmírnili následky poranění nebo postižení. Proto musí být první pomoc </a:t>
            </a:r>
            <a:r>
              <a:rPr lang="cs-CZ" b="1" dirty="0"/>
              <a:t>kvalitní a hlavně včasná.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/>
              <a:t>Postup při poskytování základní první pomoci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b="1" dirty="0"/>
              <a:t>rychlost,</a:t>
            </a:r>
            <a:endParaRPr lang="cs-CZ" dirty="0"/>
          </a:p>
          <a:p>
            <a:pPr lvl="0"/>
            <a:r>
              <a:rPr lang="cs-CZ" b="1" dirty="0"/>
              <a:t>účelnost,</a:t>
            </a:r>
            <a:endParaRPr lang="cs-CZ" dirty="0"/>
          </a:p>
          <a:p>
            <a:pPr lvl="0"/>
            <a:r>
              <a:rPr lang="cs-CZ" b="1" dirty="0"/>
              <a:t>rozhodnost.</a:t>
            </a:r>
            <a:endParaRPr lang="cs-CZ" dirty="0"/>
          </a:p>
          <a:p>
            <a:r>
              <a:rPr lang="cs-CZ" dirty="0"/>
              <a:t>Způsob počínání je nejen rozhodující pro kvalitu </a:t>
            </a:r>
            <a:r>
              <a:rPr lang="cs-CZ" dirty="0">
                <a:hlinkClick r:id="rId2"/>
              </a:rPr>
              <a:t>první pomoci</a:t>
            </a:r>
            <a:r>
              <a:rPr lang="cs-CZ" dirty="0"/>
              <a:t>, ale i pro příznivý a uklidňující vliv na postiženého, který je zpravidla psychicky změněn (strach, bolest, úzkost). Celou situaci zpravidla zhoršují svědkové, nebo rodinní příslušníci.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Resuscitace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Resuscitace, neboli oživování, je soubor opatření vedoucích k obnově oběhu okysličené krve a prevenci selhání orgánů postižených </a:t>
            </a:r>
            <a:r>
              <a:rPr lang="cs-CZ" dirty="0" smtClean="0"/>
              <a:t>nedostatkem kyslíku </a:t>
            </a:r>
            <a:r>
              <a:rPr lang="cs-CZ" dirty="0"/>
              <a:t>u osoby s náhlou zástavou oběhu. Spočívá v masáži hrudníku a umělém dýchání.</a:t>
            </a:r>
          </a:p>
          <a:p>
            <a:r>
              <a:rPr lang="cs-CZ" dirty="0"/>
              <a:t>Resuscitace se zahajuje v případě, že postižený je v bezvědomí a abnormálně dýchá – chrčení, dušení se, zvuky při dýchání, nedýchá vůbec.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Resuscitace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Zakloňte </a:t>
            </a:r>
            <a:r>
              <a:rPr lang="cs-CZ" dirty="0"/>
              <a:t>postiženému hlavu, přiložte tvář nad ústa a sledujte, zda slyšíte a cítíte vydechovaný vzduch, pohledem na hrudník sledujte, zda se zvedá – nejdéle 10 sekund</a:t>
            </a:r>
            <a:r>
              <a:rPr lang="cs-CZ" dirty="0" smtClean="0"/>
              <a:t>.</a:t>
            </a:r>
          </a:p>
          <a:p>
            <a:pPr lvl="0"/>
            <a:endParaRPr lang="cs-CZ" dirty="0"/>
          </a:p>
          <a:p>
            <a:pPr lvl="0"/>
            <a:r>
              <a:rPr lang="cs-CZ" dirty="0" smtClean="0"/>
              <a:t>Při </a:t>
            </a:r>
            <a:r>
              <a:rPr lang="cs-CZ" dirty="0"/>
              <a:t>provádění resuscitace vždy zavolejte na pomoc další osoby a zajistěte přivolání záchranné služby – tel. 155.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Resuscitace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b="1" dirty="0" smtClean="0"/>
              <a:t>U dospělého proveďte 30 stlačení hrudníku a poté 2 umělé vdechy</a:t>
            </a:r>
            <a:r>
              <a:rPr lang="cs-CZ" dirty="0" smtClean="0"/>
              <a:t>.</a:t>
            </a:r>
          </a:p>
          <a:p>
            <a:pPr lvl="0"/>
            <a:r>
              <a:rPr lang="cs-CZ" b="1" dirty="0" smtClean="0"/>
              <a:t>U dětí proveďte 15 stlačení do ⅓ hrudníku a poté 2 umělé vdechy</a:t>
            </a:r>
            <a:r>
              <a:rPr lang="cs-CZ" dirty="0" smtClean="0"/>
              <a:t>.</a:t>
            </a:r>
          </a:p>
          <a:p>
            <a:pPr lvl="0"/>
            <a:r>
              <a:rPr lang="cs-CZ" b="1" dirty="0" smtClean="0"/>
              <a:t>Masáž srdce</a:t>
            </a:r>
            <a:r>
              <a:rPr lang="cs-CZ" dirty="0" smtClean="0"/>
              <a:t>:</a:t>
            </a:r>
          </a:p>
          <a:p>
            <a:pPr lvl="0"/>
            <a:r>
              <a:rPr lang="cs-CZ" dirty="0" smtClean="0"/>
              <a:t>provádějte rukama propnutýma v loktech, na tvrdé podložce.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i.iinfo.cz/images/319/prvni-pomoc-2-prev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764704"/>
            <a:ext cx="6480720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Resuscitace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cs-CZ" dirty="0"/>
              <a:t>Na hrudník tlačte pouze hranou dlaně v místě středu hrudní kosti.</a:t>
            </a:r>
          </a:p>
          <a:p>
            <a:pPr lvl="0"/>
            <a:r>
              <a:rPr lang="cs-CZ" dirty="0" smtClean="0"/>
              <a:t>Hrudník </a:t>
            </a:r>
            <a:r>
              <a:rPr lang="cs-CZ" dirty="0"/>
              <a:t>stlačte u dospělého přibližně o 5–6 cm frekvencí 100/min. Po stlačení je třeba jej zcela uvolnit. Stlačení i uvolnění trvá stejně dlouho.</a:t>
            </a:r>
          </a:p>
          <a:p>
            <a:pPr lvl="0"/>
            <a:r>
              <a:rPr lang="cs-CZ" b="1" dirty="0"/>
              <a:t>Umělé vdechy</a:t>
            </a:r>
            <a:r>
              <a:rPr lang="cs-CZ" dirty="0"/>
              <a:t>:</a:t>
            </a:r>
          </a:p>
          <a:p>
            <a:pPr lvl="0"/>
            <a:r>
              <a:rPr lang="cs-CZ" dirty="0"/>
              <a:t>provádějte po záklonu hlavy a stlačení nosních křídel, aby byl zacpán nosní otvor. Hlavu ničím nepodkládejte, a co je pod ní, vyjměte.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i.iinfo.cz/images/319/prvni-pomoc-1-prev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124744"/>
            <a:ext cx="7632848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Bezvědomí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Bezvědomí je stav, při němž je částečně nebo úplně zastavena funkce centrálního nervového systému a postižený nereaguje na vnější podněty svého okolí – oslovení, dotyk.</a:t>
            </a:r>
          </a:p>
          <a:p>
            <a:r>
              <a:rPr lang="cs-CZ" dirty="0" smtClean="0"/>
              <a:t>Stav bezvědomí bývá většinou způsoben nedostatečným okysličením mozku, to může mít ale různé příčiny.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Bezvědomí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Nejčastější příčiny: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alkohol,</a:t>
            </a:r>
          </a:p>
          <a:p>
            <a:r>
              <a:rPr lang="cs-CZ" dirty="0" smtClean="0"/>
              <a:t> </a:t>
            </a:r>
            <a:r>
              <a:rPr lang="cs-CZ" dirty="0"/>
              <a:t>epilepsie, úraz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nízká hladina krevního cukru (</a:t>
            </a:r>
            <a:r>
              <a:rPr lang="cs-CZ" dirty="0" smtClean="0"/>
              <a:t>hypoglykemie)</a:t>
            </a:r>
          </a:p>
          <a:p>
            <a:r>
              <a:rPr lang="cs-CZ" dirty="0" smtClean="0"/>
              <a:t> </a:t>
            </a:r>
            <a:r>
              <a:rPr lang="cs-CZ" dirty="0"/>
              <a:t>cévní mozková příhoda, otravy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Bezvědomí  -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Zhodnoťte </a:t>
            </a:r>
            <a:r>
              <a:rPr lang="cs-CZ" dirty="0"/>
              <a:t>úroveň vědomí: oslovením, zatřesením ramenem, zkouškou reakce na bolest: </a:t>
            </a:r>
            <a:r>
              <a:rPr lang="cs-CZ" b="1" dirty="0"/>
              <a:t>bdělý – reaguje na oslovení – reaguje na bolest – nereaguje</a:t>
            </a:r>
            <a:endParaRPr lang="cs-CZ" dirty="0"/>
          </a:p>
          <a:p>
            <a:pPr lvl="0"/>
            <a:r>
              <a:rPr lang="cs-CZ" dirty="0"/>
              <a:t>Leží-li postižený na břiše, šetrně jej otočte na záda a </a:t>
            </a:r>
            <a:r>
              <a:rPr lang="cs-CZ" b="1" dirty="0"/>
              <a:t>uveďte do stabilizované polohy</a:t>
            </a:r>
            <a:r>
              <a:rPr lang="cs-CZ" dirty="0"/>
              <a:t> – klekněte si vedle něj, pod bližším stehnem ho uchopte za vzdálenější stehno a druhou rukou za bližší rameno a pomalu otočte směrem od sebe.</a:t>
            </a:r>
          </a:p>
          <a:p>
            <a:pPr lvl="0"/>
            <a:r>
              <a:rPr lang="cs-CZ" dirty="0"/>
              <a:t>Proveďte záklon hlavy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129614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Bezvědomí  -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Zhodnoťte dýchání: je</a:t>
            </a:r>
            <a:r>
              <a:rPr lang="cs-CZ" b="1" dirty="0" smtClean="0"/>
              <a:t>-li v bezvědomí a dýchá-li jinak než normálně</a:t>
            </a:r>
            <a:r>
              <a:rPr lang="cs-CZ" dirty="0" smtClean="0"/>
              <a:t> (chrčí, vůbec nedýchá apod.), </a:t>
            </a:r>
            <a:r>
              <a:rPr lang="cs-CZ" b="1" dirty="0" smtClean="0"/>
              <a:t>ihned zahajte </a:t>
            </a:r>
            <a:r>
              <a:rPr lang="cs-CZ" dirty="0" smtClean="0"/>
              <a:t>– masáž hrudníku a umělé dýchání (viz </a:t>
            </a:r>
            <a:r>
              <a:rPr lang="cs-CZ" dirty="0" smtClean="0">
                <a:hlinkClick r:id="rId2"/>
              </a:rPr>
              <a:t>resuscitace neboli oživování</a:t>
            </a:r>
            <a:r>
              <a:rPr lang="cs-CZ" dirty="0" smtClean="0"/>
              <a:t>).</a:t>
            </a:r>
          </a:p>
          <a:p>
            <a:pPr lvl="0"/>
            <a:r>
              <a:rPr lang="cs-CZ" dirty="0" smtClean="0"/>
              <a:t>Dýchá-li postižený normálně (je vidět zvedání hrudníku a cítit vydechovaný vzduch), uložte jej do stabilizované polohy na boku se záklonem hlavy. 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100811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i.iinfo.cz/images/319/prvni-pomoc-3-prev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484784"/>
            <a:ext cx="655272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Krvácení – první pomoc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Stlačte ránu – nejlépe přes látkový kapesník, igelit apod.</a:t>
            </a:r>
          </a:p>
          <a:p>
            <a:pPr lvl="0"/>
            <a:r>
              <a:rPr lang="cs-CZ" dirty="0"/>
              <a:t>Ránu (končetinu) zvedněte nad úroveň srdce, při tepenném krvácení stlačte končetinu nad ranou.</a:t>
            </a:r>
          </a:p>
          <a:p>
            <a:pPr lvl="0"/>
            <a:r>
              <a:rPr lang="cs-CZ" dirty="0"/>
              <a:t>Postiženého posaďte nebo položte.</a:t>
            </a:r>
          </a:p>
          <a:p>
            <a:pPr lvl="0"/>
            <a:r>
              <a:rPr lang="cs-CZ" dirty="0" smtClean="0"/>
              <a:t>Přiložte </a:t>
            </a:r>
            <a:r>
              <a:rPr lang="cs-CZ" dirty="0"/>
              <a:t>tlakový </a:t>
            </a:r>
            <a:r>
              <a:rPr lang="cs-CZ" dirty="0" smtClean="0"/>
              <a:t>obvaz, na konci končetiny s tlakovým obvazem kontrolujte puls – musí být hmatný!!!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tlakový obvaz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72816"/>
            <a:ext cx="856895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Krvácení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smtClean="0"/>
              <a:t>Pokud </a:t>
            </a:r>
            <a:r>
              <a:rPr lang="cs-CZ" dirty="0"/>
              <a:t>obvaz prosákne, překryjte jej dalším – pokud prosákne i přidaná vrstva, </a:t>
            </a:r>
            <a:r>
              <a:rPr lang="cs-CZ" dirty="0" err="1"/>
              <a:t>zaškrťte</a:t>
            </a:r>
            <a:r>
              <a:rPr lang="cs-CZ" dirty="0"/>
              <a:t> končetinu tak, aby nebyl na jejím konci hmatný puls. Při zaškrcení poznamenejte čas a povolujte na 2 – 3 minuty každou hodinu. </a:t>
            </a:r>
            <a:r>
              <a:rPr lang="cs-CZ" dirty="0" err="1"/>
              <a:t>Zaškrcovadlo</a:t>
            </a:r>
            <a:r>
              <a:rPr lang="cs-CZ" dirty="0"/>
              <a:t> má být široké alespoň 5 cm, přikládá se přes oděv. Zaškrcenou končetinu chlaďte.</a:t>
            </a:r>
          </a:p>
          <a:p>
            <a:pPr lvl="0"/>
            <a:r>
              <a:rPr lang="cs-CZ" dirty="0"/>
              <a:t>Přivolejte záchrannou službu – tel. 155 nebo 112 – nebo postiženého dopravte k lékařskému ošetření na chirurgii.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Krvácení z nosu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Krvácení z nosu bývá často způsobeno úderem do oblasti nosu či úrazem obličejové části hlavy. Samotné krvácení může způsobit i rýpání v nose a zavedení předmětu do nosní dutiny – zejména u dětí je třeba tuto možnost zvážit a ověřit.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První pomoc: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cs-CZ" dirty="0" smtClean="0"/>
              <a:t>Postiženého </a:t>
            </a:r>
            <a:r>
              <a:rPr lang="cs-CZ" dirty="0"/>
              <a:t>posaďte s hlavou v hlubokém předklonu.</a:t>
            </a:r>
          </a:p>
          <a:p>
            <a:pPr lvl="0"/>
            <a:r>
              <a:rPr lang="cs-CZ" dirty="0"/>
              <a:t>Stlačte nosní křídla, případně nechte krev volně vytékat.</a:t>
            </a:r>
          </a:p>
          <a:p>
            <a:pPr lvl="0"/>
            <a:r>
              <a:rPr lang="cs-CZ" dirty="0"/>
              <a:t>Je možné chladit kořen nosu, zátylek nebo pod jazykem mokrým obkladem či ledem.</a:t>
            </a:r>
          </a:p>
          <a:p>
            <a:pPr lvl="0"/>
            <a:r>
              <a:rPr lang="cs-CZ" dirty="0"/>
              <a:t>Možno </a:t>
            </a:r>
            <a:r>
              <a:rPr lang="cs-CZ" dirty="0" smtClean="0"/>
              <a:t>tamponovat </a:t>
            </a:r>
            <a:r>
              <a:rPr lang="cs-CZ" dirty="0"/>
              <a:t>nos želatinovou hubkou </a:t>
            </a:r>
            <a:r>
              <a:rPr lang="cs-CZ" dirty="0" err="1"/>
              <a:t>Gelaspon</a:t>
            </a:r>
            <a:r>
              <a:rPr lang="cs-CZ" dirty="0"/>
              <a:t> (ničím jiným!) navlhčenou ideálně nosními kapkami, případně studenou vodou. </a:t>
            </a:r>
            <a:r>
              <a:rPr lang="cs-CZ" dirty="0" err="1"/>
              <a:t>Gelaspon</a:t>
            </a:r>
            <a:r>
              <a:rPr lang="cs-CZ" dirty="0"/>
              <a:t> se během dne sám vstřebá, není třeba jej vyjímat.</a:t>
            </a:r>
          </a:p>
          <a:p>
            <a:pPr lvl="0"/>
            <a:r>
              <a:rPr lang="cs-CZ" dirty="0"/>
              <a:t>Neustane–li krvácení do 30 minut, vyhledejte ošetření ORL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60648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Poranění kloubů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/>
              <a:t>Přepětí (</a:t>
            </a:r>
            <a:r>
              <a:rPr lang="cs-CZ" b="1" i="1" dirty="0"/>
              <a:t>distenze)</a:t>
            </a:r>
            <a:r>
              <a:rPr lang="cs-CZ" dirty="0"/>
              <a:t> kloubního pouzdra, kdy vzniká pouze malý otok a bolestivost.</a:t>
            </a:r>
          </a:p>
          <a:p>
            <a:r>
              <a:rPr lang="cs-CZ" b="1" dirty="0"/>
              <a:t>Roztržení (</a:t>
            </a:r>
            <a:r>
              <a:rPr lang="cs-CZ" b="1" i="1" dirty="0"/>
              <a:t>ruptura)</a:t>
            </a:r>
            <a:r>
              <a:rPr lang="cs-CZ" dirty="0"/>
              <a:t> kloubního pouzdra – dochází ke krevnímu výronu v kloubu a omezení hybnosti.</a:t>
            </a:r>
          </a:p>
          <a:p>
            <a:r>
              <a:rPr lang="cs-CZ" b="1" dirty="0"/>
              <a:t>Podvrtnutí (</a:t>
            </a:r>
            <a:r>
              <a:rPr lang="cs-CZ" b="1" i="1" dirty="0"/>
              <a:t>distorze)</a:t>
            </a:r>
            <a:r>
              <a:rPr lang="cs-CZ" dirty="0"/>
              <a:t> je zranění, při kterém kloubní hlavice opustí kloubní jamku a vrátí se zpět, dochází k rozvláknění až roztržení vazivového obalu a porušení cév. Nejčastější bývá podvrtnutí v kotníku či v prstech u rukou.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Poranění kloubů- první pomoc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/>
              <a:t>Nepokračujte ve sportu, chůzi apod. – nenechejte postiženého zranění „rozcházet“ apod.</a:t>
            </a:r>
          </a:p>
          <a:p>
            <a:pPr lvl="0"/>
            <a:r>
              <a:rPr lang="cs-CZ" dirty="0"/>
              <a:t>Uložte končetinu do zvýšené polohy</a:t>
            </a:r>
          </a:p>
          <a:p>
            <a:pPr lvl="0"/>
            <a:r>
              <a:rPr lang="cs-CZ" dirty="0"/>
              <a:t>Končetinu nepřímo přes látku chlaďte</a:t>
            </a:r>
          </a:p>
          <a:p>
            <a:pPr lvl="0"/>
            <a:r>
              <a:rPr lang="cs-CZ" dirty="0"/>
              <a:t>Znehybněte kloub elastickým obvazem ke zmírnění otoku a krevního </a:t>
            </a:r>
            <a:r>
              <a:rPr lang="cs-CZ" dirty="0" smtClean="0"/>
              <a:t>výronu</a:t>
            </a:r>
          </a:p>
          <a:p>
            <a:pPr lvl="0"/>
            <a:r>
              <a:rPr lang="cs-CZ" dirty="0" smtClean="0"/>
              <a:t>nenechte </a:t>
            </a:r>
            <a:r>
              <a:rPr lang="cs-CZ" dirty="0"/>
              <a:t>postiženého jíst, pít a kouřit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40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Poranění kostí – zlomeniny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Příznaky:</a:t>
            </a:r>
            <a:endParaRPr lang="cs-CZ" dirty="0"/>
          </a:p>
          <a:p>
            <a:r>
              <a:rPr lang="cs-CZ" dirty="0"/>
              <a:t>Dělíme na:</a:t>
            </a:r>
          </a:p>
          <a:p>
            <a:pPr lvl="0"/>
            <a:r>
              <a:rPr lang="cs-CZ" i="1" dirty="0"/>
              <a:t>nejisté</a:t>
            </a:r>
            <a:r>
              <a:rPr lang="cs-CZ" dirty="0"/>
              <a:t> – bolestivost, otok, omezená hybnost</a:t>
            </a:r>
          </a:p>
          <a:p>
            <a:pPr lvl="0"/>
            <a:r>
              <a:rPr lang="cs-CZ" i="1" dirty="0"/>
              <a:t>jisté</a:t>
            </a:r>
            <a:r>
              <a:rPr lang="cs-CZ" dirty="0"/>
              <a:t> – tzv. krepitace = „kostní </a:t>
            </a:r>
            <a:r>
              <a:rPr lang="cs-CZ" dirty="0" err="1"/>
              <a:t>drásot</a:t>
            </a:r>
            <a:r>
              <a:rPr lang="cs-CZ" dirty="0"/>
              <a:t>“, zvuk tření úlomků úplných zlomenin o sebe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Poranění kostí – zlomeniny první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/>
              <a:t>ošetřete rány v případě otevřené zlomeniny – postižený je ohrožen vstupem infekce</a:t>
            </a:r>
          </a:p>
          <a:p>
            <a:pPr lvl="0"/>
            <a:r>
              <a:rPr lang="cs-CZ" dirty="0"/>
              <a:t>pokuste se o šetrnou repozici posunuté zlomeniny mírným tahem a protitahem – působí i proti otoku</a:t>
            </a:r>
          </a:p>
          <a:p>
            <a:pPr lvl="0"/>
            <a:r>
              <a:rPr lang="cs-CZ" dirty="0"/>
              <a:t>znehybněte končetinu v této poloze přes dva klouby – nad i pod zlomeninou</a:t>
            </a:r>
          </a:p>
          <a:p>
            <a:pPr lvl="0"/>
            <a:r>
              <a:rPr lang="cs-CZ" dirty="0"/>
              <a:t>končetinu nepřímo přes látku chlaďte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0728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Poranění kostí – zlomeniny – první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zkontrolujte přítomnost pulsu, hybnost a citlivost periferně za zlomeninou</a:t>
            </a:r>
          </a:p>
          <a:p>
            <a:pPr lvl="0"/>
            <a:r>
              <a:rPr lang="cs-CZ" dirty="0" smtClean="0"/>
              <a:t>přivolejte záchrannou službu – tel. 155 nebo 112, nebo dopravte zraněného na chirurgii k RTG snímku a sádrové fixaci či chirurgickému ošetření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052736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Popálení, opaření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O problému:</a:t>
            </a:r>
            <a:endParaRPr lang="cs-CZ" dirty="0"/>
          </a:p>
          <a:p>
            <a:r>
              <a:rPr lang="cs-CZ" dirty="0"/>
              <a:t>Popáleniny a opařeniny vznikají při poškození těla vlivem vysokých teplot nebo ozářením a působením chemických látek či elektrického proudu.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Popáleniny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Rozlišujeme popáleniny prvního, druhého, třetího a čtvrtého stupně.</a:t>
            </a:r>
          </a:p>
          <a:p>
            <a:r>
              <a:rPr lang="cs-CZ" dirty="0"/>
              <a:t> V případě </a:t>
            </a:r>
            <a:r>
              <a:rPr lang="cs-CZ" b="1" dirty="0"/>
              <a:t>popálenin prvního stupně</a:t>
            </a:r>
            <a:r>
              <a:rPr lang="cs-CZ" dirty="0"/>
              <a:t> je kůže pouze zarudlá, mohou se objevit tmavší červené skvrnky, postižené místo může lehce opuchnout – důležité ale je, že je zasažena pouze svrchní, vnější část pokožky.</a:t>
            </a:r>
          </a:p>
          <a:p>
            <a:r>
              <a:rPr lang="cs-CZ" dirty="0"/>
              <a:t>Při </a:t>
            </a:r>
            <a:r>
              <a:rPr lang="cs-CZ" b="1" dirty="0"/>
              <a:t>popálení druhého stupně</a:t>
            </a:r>
            <a:r>
              <a:rPr lang="cs-CZ" dirty="0"/>
              <a:t> je zasažena vnější u vnitřní část pokožky. Kůže je opět červená, objevují se puchýře a bolestivé otoky.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Popáleniny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Popáleniny třetího</a:t>
            </a:r>
            <a:r>
              <a:rPr lang="cs-CZ" dirty="0" smtClean="0"/>
              <a:t> a </a:t>
            </a:r>
            <a:r>
              <a:rPr lang="cs-CZ" b="1" dirty="0" smtClean="0"/>
              <a:t>čtvrtého stupně </a:t>
            </a:r>
            <a:r>
              <a:rPr lang="cs-CZ" dirty="0" smtClean="0"/>
              <a:t>se řadí mezi tzv. těžké popáleniny. Postižené místo nebolí, jelikož v kůži byla přerušena nervová spojení. Kůže je bílá, v případě popálenin čtvrtého stupně zcela zničená, černá až zuhelnatělá.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92696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Popáleniny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Zamezte dalšímu působení tepla. Ihned sundejte těsnící předměty – bude narůstat otok v místě poranění, zejména kovy, které udržují teplo. Případné příškvarky (části oděvu) neodtrhávejte!</a:t>
            </a:r>
          </a:p>
          <a:p>
            <a:pPr lvl="0"/>
            <a:r>
              <a:rPr lang="cs-CZ" dirty="0"/>
              <a:t>Popálená místa chlaďte, nejlépe tekoucí vodou o teplotě asi 8°C – tak dlouho, dokud chlazení přináší úlevu. Maximálně však do 20 % </a:t>
            </a:r>
            <a:r>
              <a:rPr lang="cs-CZ" dirty="0" smtClean="0"/>
              <a:t> tělesného povrchu – podchlazení!!!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Popáleniny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Přiložte krytí popálenin, máte-li jej k dispozici (</a:t>
            </a:r>
            <a:r>
              <a:rPr lang="cs-CZ" dirty="0" err="1"/>
              <a:t>Water</a:t>
            </a:r>
            <a:r>
              <a:rPr lang="cs-CZ" dirty="0"/>
              <a:t>-Jel, </a:t>
            </a:r>
            <a:r>
              <a:rPr lang="cs-CZ" dirty="0" err="1"/>
              <a:t>Burnshield</a:t>
            </a:r>
            <a:r>
              <a:rPr lang="cs-CZ" dirty="0"/>
              <a:t>  apod.)</a:t>
            </a:r>
          </a:p>
          <a:p>
            <a:pPr lvl="0"/>
            <a:r>
              <a:rPr lang="cs-CZ" dirty="0"/>
              <a:t>Volejte záchrannou službu – tel. 155 nebo 112</a:t>
            </a:r>
          </a:p>
          <a:p>
            <a:pPr lvl="0"/>
            <a:r>
              <a:rPr lang="cs-CZ" dirty="0"/>
              <a:t>Popáleniny lze sterilně překrýt – nepoužívejte však žádné zásypy, masti či oleje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92696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Popáleniny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V případě, že došlo k popálení obličeje (je znečištěn sazemi apod.), je pravděpodobné popálení dýchacích cest, případně i nadýchání se zplodin hoření – máte-li je k dispozici, aplikujte dvě dávky spreje pro astmatiky rozšiřujícího průdušky (</a:t>
            </a:r>
            <a:r>
              <a:rPr lang="cs-CZ" dirty="0" err="1"/>
              <a:t>Ventolin</a:t>
            </a:r>
            <a:r>
              <a:rPr lang="cs-CZ" dirty="0"/>
              <a:t>, </a:t>
            </a:r>
            <a:r>
              <a:rPr lang="cs-CZ" dirty="0" err="1"/>
              <a:t>Berodual</a:t>
            </a:r>
            <a:r>
              <a:rPr lang="cs-CZ" dirty="0"/>
              <a:t> apod.) nebo kortikoidu (</a:t>
            </a:r>
            <a:r>
              <a:rPr lang="cs-CZ" dirty="0" err="1"/>
              <a:t>Pulmicort</a:t>
            </a:r>
            <a:r>
              <a:rPr lang="cs-CZ" dirty="0"/>
              <a:t> aj.)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Omrzliny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Omrzliny jsou lokální poškození tkání organismu způsobené chladem.</a:t>
            </a:r>
          </a:p>
          <a:p>
            <a:r>
              <a:rPr lang="cs-CZ" dirty="0"/>
              <a:t>Dělíme je na tři stupně:</a:t>
            </a:r>
            <a:br>
              <a:rPr lang="cs-CZ" dirty="0"/>
            </a:br>
            <a:r>
              <a:rPr lang="cs-CZ" dirty="0"/>
              <a:t>I.stupeň – zarudlá, málo citlivá kůže</a:t>
            </a:r>
            <a:br>
              <a:rPr lang="cs-CZ" dirty="0"/>
            </a:br>
            <a:r>
              <a:rPr lang="cs-CZ" dirty="0" err="1"/>
              <a:t>II.stupeň</a:t>
            </a:r>
            <a:r>
              <a:rPr lang="cs-CZ" dirty="0"/>
              <a:t> – necitlivá, nažloutlá kůže s puchýři</a:t>
            </a:r>
            <a:br>
              <a:rPr lang="cs-CZ" dirty="0"/>
            </a:br>
            <a:r>
              <a:rPr lang="cs-CZ" dirty="0" err="1"/>
              <a:t>III.stupeň</a:t>
            </a:r>
            <a:r>
              <a:rPr lang="cs-CZ" dirty="0"/>
              <a:t> – odumření tkání. Zmrzlé části se odlamují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Omrzliny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Čím dřív začnete, tím líp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Jděte do závětří, nejlépe do suché teplé místnosti, sundejte si boty, prstýnky, hodinky a vše, co by mohlo průtok krve omezit. </a:t>
            </a:r>
            <a:endParaRPr lang="cs-CZ" dirty="0" smtClean="0"/>
          </a:p>
          <a:p>
            <a:r>
              <a:rPr lang="cs-CZ" dirty="0" smtClean="0"/>
              <a:t>Vysvlečte </a:t>
            </a:r>
            <a:r>
              <a:rPr lang="cs-CZ" dirty="0"/>
              <a:t>všechno mokré oblečení. Doporučuje se pití teplých sladkých nápojů.</a:t>
            </a:r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48680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Omrzliny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Postižená místa zahřívejte tělesným teplem, například si dejte ruce do podpaží, ale rozhodně je nezahřívejte teplou vodou – začněte spíše pozvolna vodou vlažnou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Doporučuje se Aspirin, který zředí krev, a léky s </a:t>
            </a:r>
            <a:r>
              <a:rPr lang="cs-CZ" dirty="0" smtClean="0"/>
              <a:t>protizánětlivými účinky</a:t>
            </a:r>
          </a:p>
          <a:p>
            <a:r>
              <a:rPr lang="cs-CZ" dirty="0" smtClean="0"/>
              <a:t>puchýře </a:t>
            </a:r>
            <a:r>
              <a:rPr lang="cs-CZ" dirty="0"/>
              <a:t>nepropichujte a omrzlinu nijak </a:t>
            </a:r>
            <a:r>
              <a:rPr lang="cs-CZ" dirty="0" smtClean="0"/>
              <a:t>netřete</a:t>
            </a:r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92696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Úpal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Úpal je reakce našeho organismu na jeho vystavení vysokým teplotám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Pokud je naše tělo dlouhodobě vystaveno vyšším teplotám, zejména při vlhkém podnebí, dochází k jeho přehřátí a selhávání různých funkcí.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Úpal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Úpal se projevuje bolestí hlavy, </a:t>
            </a:r>
            <a:endParaRPr lang="cs-CZ" dirty="0" smtClean="0"/>
          </a:p>
          <a:p>
            <a:r>
              <a:rPr lang="cs-CZ" dirty="0" smtClean="0"/>
              <a:t>závratí</a:t>
            </a:r>
            <a:r>
              <a:rPr lang="cs-CZ" dirty="0"/>
              <a:t>, pocitem zmatení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nadměrným pocením, </a:t>
            </a:r>
            <a:endParaRPr lang="cs-CZ" dirty="0" smtClean="0"/>
          </a:p>
          <a:p>
            <a:r>
              <a:rPr lang="cs-CZ" dirty="0" smtClean="0"/>
              <a:t>suchou </a:t>
            </a:r>
            <a:r>
              <a:rPr lang="cs-CZ" dirty="0"/>
              <a:t>kůží – v případě dehydratace, někdy i zvracením.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Úpal –První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Zamezte dalšímu působení tepla – transportujte postiženého do chladnějšího prostředí, stínu</a:t>
            </a:r>
          </a:p>
          <a:p>
            <a:pPr lvl="0"/>
            <a:r>
              <a:rPr lang="cs-CZ" dirty="0"/>
              <a:t>Snižujte tělesnou teplotu omýváním vodou (ne ledovou) nebo chladnými zábaly</a:t>
            </a:r>
          </a:p>
          <a:p>
            <a:pPr lvl="0"/>
            <a:r>
              <a:rPr lang="cs-CZ" dirty="0"/>
              <a:t>Nahrazujte ztracené tekutiny, nejlépe podáváním chladných minerálek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48680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Úžeh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Úžeh je přehřátí mozku způsobené silným slunečním zářením. </a:t>
            </a:r>
            <a:endParaRPr lang="cs-CZ" dirty="0" smtClean="0"/>
          </a:p>
          <a:p>
            <a:r>
              <a:rPr lang="cs-CZ" dirty="0" smtClean="0"/>
              <a:t>Někdy </a:t>
            </a:r>
            <a:r>
              <a:rPr lang="cs-CZ" dirty="0"/>
              <a:t>je také úžeh označován  jako sluneční úpal.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Úžeh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Příznaky: </a:t>
            </a:r>
            <a:r>
              <a:rPr lang="cs-CZ" dirty="0"/>
              <a:t>bolest hlavy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nevolnost, </a:t>
            </a:r>
            <a:endParaRPr lang="cs-CZ" dirty="0" smtClean="0"/>
          </a:p>
          <a:p>
            <a:r>
              <a:rPr lang="cs-CZ" dirty="0" smtClean="0"/>
              <a:t>zvracení</a:t>
            </a:r>
            <a:r>
              <a:rPr lang="cs-CZ" dirty="0"/>
              <a:t> – i s odstupem několika hodin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Úžeh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Přikládejte chladné obklady </a:t>
            </a:r>
            <a:r>
              <a:rPr lang="cs-CZ" dirty="0" smtClean="0"/>
              <a:t>hlavy</a:t>
            </a:r>
          </a:p>
          <a:p>
            <a:pPr lvl="0"/>
            <a:endParaRPr lang="cs-CZ" dirty="0"/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Podávejte dostatek </a:t>
            </a:r>
            <a:r>
              <a:rPr lang="cs-CZ" dirty="0" smtClean="0"/>
              <a:t>tekutin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Podejte běžné léky proti bolesti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764704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Uštknutí zmijí obecnou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Příznaky: </a:t>
            </a:r>
            <a:endParaRPr lang="cs-CZ" dirty="0"/>
          </a:p>
          <a:p>
            <a:r>
              <a:rPr lang="cs-CZ" dirty="0"/>
              <a:t>Dvě nebo čtyři ranky od zmijích zubů, bolest a otok místa kousnutí, zvětšení mízních uzlin, malátnost, bolest břicha, nevolnost, zvracení, průjem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Pro zdravého dospělého člověka nebývá uštknutí zmijí život ohrožující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Nebezpečné může být v případě dětí, lidí s oslabenou imunitou, alergiků a starých lidí.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Uštknutí –První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cs-CZ" dirty="0"/>
              <a:t>Uklidněte uštknutého a zajistěte jeho absolutní tělesný klid</a:t>
            </a:r>
          </a:p>
          <a:p>
            <a:pPr lvl="0"/>
            <a:r>
              <a:rPr lang="cs-CZ" dirty="0"/>
              <a:t>Vydezinfikujte a sterilně přikryjte místo kousnutí</a:t>
            </a:r>
          </a:p>
          <a:p>
            <a:pPr lvl="0"/>
            <a:r>
              <a:rPr lang="cs-CZ" dirty="0"/>
              <a:t>Uštknutou končetinu obvažte elastickým obinadlem od rány k tělu</a:t>
            </a:r>
          </a:p>
          <a:p>
            <a:pPr lvl="0"/>
            <a:r>
              <a:rPr lang="cs-CZ" dirty="0"/>
              <a:t>Končetinu se pokuste znehybnit a chladit</a:t>
            </a:r>
          </a:p>
          <a:p>
            <a:pPr lvl="0"/>
            <a:r>
              <a:rPr lang="cs-CZ" dirty="0"/>
              <a:t>Volejte záchrannou službu – tel. 155 nebo 112 – nebo uštknutého dopravte k lékaři</a:t>
            </a:r>
          </a:p>
          <a:p>
            <a:pPr lvl="0"/>
            <a:r>
              <a:rPr lang="cs-CZ" dirty="0"/>
              <a:t>Ránu nemačkejte, nerozřezávejte, nevypalujte ani nevysávejte ústy (případně jen speciální odsávačkou hadího jedu), končetinu nezaškrcujte!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Bodnutí hmyzem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Příznaky</a:t>
            </a:r>
            <a:r>
              <a:rPr lang="cs-CZ" b="1" dirty="0" smtClean="0"/>
              <a:t>:</a:t>
            </a:r>
          </a:p>
          <a:p>
            <a:r>
              <a:rPr lang="cs-CZ" b="1" dirty="0" smtClean="0"/>
              <a:t> </a:t>
            </a:r>
            <a:r>
              <a:rPr lang="cs-CZ" dirty="0"/>
              <a:t>zarudnutí, otok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případně horečka, nevolnost, </a:t>
            </a:r>
            <a:r>
              <a:rPr lang="cs-CZ" dirty="0" smtClean="0"/>
              <a:t>zvracení</a:t>
            </a:r>
          </a:p>
          <a:p>
            <a:r>
              <a:rPr lang="cs-CZ" dirty="0" smtClean="0"/>
              <a:t> </a:t>
            </a:r>
            <a:r>
              <a:rPr lang="cs-CZ" dirty="0"/>
              <a:t>dušnost, zrychlená srdeční aktivita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pokles krevního tlaku a následný anafylaktický šok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Bodnutí hmyzem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cs-CZ" dirty="0"/>
              <a:t>Odstraňte žihadlo, zůstalo-li v kůži či sliznici.</a:t>
            </a:r>
          </a:p>
          <a:p>
            <a:pPr lvl="0"/>
            <a:r>
              <a:rPr lang="cs-CZ" dirty="0"/>
              <a:t>Místo bodnutí chlaďte – v případě bodnutí do úst podejte kostku ledu či zmrzlinu, kůži potírejte gelem </a:t>
            </a:r>
            <a:r>
              <a:rPr lang="cs-CZ" dirty="0" err="1"/>
              <a:t>Fenistil</a:t>
            </a:r>
            <a:r>
              <a:rPr lang="cs-CZ" dirty="0"/>
              <a:t> nebo </a:t>
            </a:r>
            <a:r>
              <a:rPr lang="cs-CZ" dirty="0" err="1"/>
              <a:t>Tantum</a:t>
            </a:r>
            <a:r>
              <a:rPr lang="cs-CZ" dirty="0"/>
              <a:t>.</a:t>
            </a:r>
          </a:p>
          <a:p>
            <a:pPr lvl="0"/>
            <a:r>
              <a:rPr lang="cs-CZ" dirty="0"/>
              <a:t>V případě rozsáhlého otoku a zarudnutí anebo celkových obtížích (nevolnost, zvracení, rychlá srdeční akce) podejte ihned celková antihistaminika v tabletě pod jazyk (</a:t>
            </a:r>
            <a:r>
              <a:rPr lang="cs-CZ" dirty="0" err="1"/>
              <a:t>Dithiaden</a:t>
            </a:r>
            <a:r>
              <a:rPr lang="cs-CZ" dirty="0"/>
              <a:t>, </a:t>
            </a:r>
            <a:r>
              <a:rPr lang="cs-CZ" dirty="0" err="1"/>
              <a:t>Zyrtec</a:t>
            </a:r>
            <a:r>
              <a:rPr lang="cs-CZ" dirty="0"/>
              <a:t>, </a:t>
            </a:r>
            <a:r>
              <a:rPr lang="cs-CZ" dirty="0" err="1"/>
              <a:t>Zodac</a:t>
            </a:r>
            <a:r>
              <a:rPr lang="cs-CZ" dirty="0"/>
              <a:t> aj.) a podávejte je dále do ústupu obtíží.</a:t>
            </a:r>
          </a:p>
          <a:p>
            <a:pPr lvl="0"/>
            <a:r>
              <a:rPr lang="cs-CZ" dirty="0"/>
              <a:t>Alergikovi vybavenému adrenalinovým perem (</a:t>
            </a:r>
            <a:r>
              <a:rPr lang="cs-CZ" dirty="0" err="1"/>
              <a:t>Epipen</a:t>
            </a:r>
            <a:r>
              <a:rPr lang="cs-CZ" dirty="0"/>
              <a:t>/</a:t>
            </a:r>
            <a:r>
              <a:rPr lang="cs-CZ" dirty="0" err="1"/>
              <a:t>Anapen</a:t>
            </a:r>
            <a:r>
              <a:rPr lang="cs-CZ" dirty="0"/>
              <a:t>) je aplikujte do svalu.</a:t>
            </a:r>
          </a:p>
          <a:p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00" y="1412776"/>
            <a:ext cx="573405" cy="573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Bodnutí hmyzem – První 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b="1" dirty="0"/>
              <a:t>Při bodnutí vosou – </a:t>
            </a:r>
            <a:r>
              <a:rPr lang="cs-CZ" dirty="0"/>
              <a:t>neutralizujte kyselinou – ocet, cibule, citron</a:t>
            </a:r>
          </a:p>
          <a:p>
            <a:pPr lvl="0"/>
            <a:r>
              <a:rPr lang="cs-CZ" b="1" dirty="0"/>
              <a:t>Při bodnutí včelou – </a:t>
            </a:r>
            <a:r>
              <a:rPr lang="cs-CZ" dirty="0"/>
              <a:t>neutralizujte zásadou – mýdlový roztok, jedlá soda</a:t>
            </a:r>
          </a:p>
          <a:p>
            <a:pPr lvl="0"/>
            <a:r>
              <a:rPr lang="cs-CZ" dirty="0"/>
              <a:t>Při zhoršování obtíží proveďte </a:t>
            </a:r>
            <a:r>
              <a:rPr lang="cs-CZ" dirty="0" err="1"/>
              <a:t>protišoková</a:t>
            </a:r>
            <a:r>
              <a:rPr lang="cs-CZ" dirty="0"/>
              <a:t> opatření a přivolejte záchrannou službu – tel. 155 nebo 112.</a:t>
            </a:r>
          </a:p>
          <a:p>
            <a:pPr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Obrázek 3" descr="http://i.iinfo.cz/images/347/prvni-pomoc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437112"/>
            <a:ext cx="180020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 descr="Pengui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88640"/>
            <a:ext cx="5628117" cy="42210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719</Words>
  <Application>Microsoft Office PowerPoint</Application>
  <PresentationFormat>Předvádění na obrazovce (4:3)</PresentationFormat>
  <Paragraphs>168</Paragraphs>
  <Slides>45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45</vt:i4>
      </vt:variant>
    </vt:vector>
  </HeadingPairs>
  <TitlesOfParts>
    <vt:vector size="46" baseType="lpstr">
      <vt:lpstr>Motiv sady Office</vt:lpstr>
      <vt:lpstr>Standardy první pomoci</vt:lpstr>
      <vt:lpstr>Obecné zásady první pomoci </vt:lpstr>
      <vt:lpstr>Postup při poskytování základní první pomoci </vt:lpstr>
      <vt:lpstr>Resuscitace</vt:lpstr>
      <vt:lpstr>Resuscitace</vt:lpstr>
      <vt:lpstr>Resuscitace</vt:lpstr>
      <vt:lpstr>Prezentace aplikace PowerPoint</vt:lpstr>
      <vt:lpstr>Resuscitace</vt:lpstr>
      <vt:lpstr>Prezentace aplikace PowerPoint</vt:lpstr>
      <vt:lpstr>Bezvědomí </vt:lpstr>
      <vt:lpstr>Bezvědomí </vt:lpstr>
      <vt:lpstr>Bezvědomí  - první pomoc</vt:lpstr>
      <vt:lpstr>Bezvědomí  - první pomoc</vt:lpstr>
      <vt:lpstr>Prezentace aplikace PowerPoint</vt:lpstr>
      <vt:lpstr>Krvácení – první pomoc </vt:lpstr>
      <vt:lpstr>Prezentace aplikace PowerPoint</vt:lpstr>
      <vt:lpstr>Krvácení – první pomoc</vt:lpstr>
      <vt:lpstr>Krvácení z nosu </vt:lpstr>
      <vt:lpstr>První pomoc: </vt:lpstr>
      <vt:lpstr>Poranění kloubů </vt:lpstr>
      <vt:lpstr>Poranění kloubů- první pomoc </vt:lpstr>
      <vt:lpstr>Poranění kostí – zlomeniny </vt:lpstr>
      <vt:lpstr>Poranění kostí – zlomeniny první pomoc</vt:lpstr>
      <vt:lpstr>Poranění kostí – zlomeniny – první pomoc</vt:lpstr>
      <vt:lpstr>Popálení, opaření </vt:lpstr>
      <vt:lpstr>Popáleniny – první pomoc</vt:lpstr>
      <vt:lpstr>Popáleniny – první pomoc</vt:lpstr>
      <vt:lpstr>Popáleniny – první pomoc</vt:lpstr>
      <vt:lpstr>Popáleniny – první pomoc</vt:lpstr>
      <vt:lpstr>Popáleniny – první pomoc</vt:lpstr>
      <vt:lpstr>Omrzliny </vt:lpstr>
      <vt:lpstr>Omrzliny – první pomoc</vt:lpstr>
      <vt:lpstr>Omrzliny – první pomoc</vt:lpstr>
      <vt:lpstr>Úpal</vt:lpstr>
      <vt:lpstr>Úpal</vt:lpstr>
      <vt:lpstr>Úpal –První pomoc</vt:lpstr>
      <vt:lpstr>Úžeh</vt:lpstr>
      <vt:lpstr>Úžeh</vt:lpstr>
      <vt:lpstr>Úžeh – První pomoc</vt:lpstr>
      <vt:lpstr>Uštknutí zmijí obecnou</vt:lpstr>
      <vt:lpstr>Uštknutí –První pomoc</vt:lpstr>
      <vt:lpstr>Bodnutí hmyzem </vt:lpstr>
      <vt:lpstr>Bodnutí hmyzem – První pomoc</vt:lpstr>
      <vt:lpstr>Bodnutí hmyzem – První pomoc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Standardy první pomoci</dc:title>
  <dc:creator>SEDIVAA</dc:creator>
  <cp:lastModifiedBy>User</cp:lastModifiedBy>
  <cp:revision>13</cp:revision>
  <dcterms:created xsi:type="dcterms:W3CDTF">2014-10-23T07:47:13Z</dcterms:created>
  <dcterms:modified xsi:type="dcterms:W3CDTF">2020-06-26T10:16:04Z</dcterms:modified>
</cp:coreProperties>
</file>