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Farmakologie gastrointestinálního traktu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KLP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089822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89212" y="454292"/>
            <a:ext cx="8911687" cy="1280890"/>
          </a:xfrm>
        </p:spPr>
        <p:txBody>
          <a:bodyPr/>
          <a:lstStyle/>
          <a:p>
            <a:r>
              <a:rPr lang="cs-CZ" dirty="0"/>
              <a:t>Farmakologie gastrointestinálního traktu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2133599"/>
            <a:ext cx="8915400" cy="4097383"/>
          </a:xfrm>
        </p:spPr>
        <p:txBody>
          <a:bodyPr>
            <a:normAutofit fontScale="92500" lnSpcReduction="10000"/>
          </a:bodyPr>
          <a:lstStyle/>
          <a:p>
            <a:r>
              <a:rPr lang="cs-CZ" sz="2800" dirty="0" err="1"/>
              <a:t>Antidiarhoika</a:t>
            </a:r>
            <a:endParaRPr lang="cs-CZ" sz="2800" dirty="0"/>
          </a:p>
          <a:p>
            <a:r>
              <a:rPr lang="cs-CZ" sz="2800" dirty="0"/>
              <a:t>Antiemetika</a:t>
            </a:r>
          </a:p>
          <a:p>
            <a:r>
              <a:rPr lang="cs-CZ" sz="2800" dirty="0" err="1"/>
              <a:t>Antiulceróza</a:t>
            </a:r>
            <a:endParaRPr lang="cs-CZ" sz="2800" dirty="0"/>
          </a:p>
          <a:p>
            <a:r>
              <a:rPr lang="cs-CZ" sz="2800" dirty="0" err="1"/>
              <a:t>Acida</a:t>
            </a:r>
            <a:r>
              <a:rPr lang="cs-CZ" sz="2800" dirty="0"/>
              <a:t> </a:t>
            </a:r>
          </a:p>
          <a:p>
            <a:r>
              <a:rPr lang="cs-CZ" sz="2800" dirty="0"/>
              <a:t>DIGESTIVA</a:t>
            </a:r>
          </a:p>
          <a:p>
            <a:r>
              <a:rPr lang="cs-CZ" sz="2800" dirty="0" err="1"/>
              <a:t>Hepatoprotektiva</a:t>
            </a:r>
            <a:endParaRPr lang="cs-CZ" sz="2800" dirty="0"/>
          </a:p>
          <a:p>
            <a:r>
              <a:rPr lang="cs-CZ" sz="2800" dirty="0"/>
              <a:t>STOMACHIKA</a:t>
            </a:r>
          </a:p>
          <a:p>
            <a:r>
              <a:rPr lang="cs-CZ" sz="2800" dirty="0"/>
              <a:t>Laxativa (laxancia)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7453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Antidiarhoika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724297"/>
            <a:ext cx="8915400" cy="4545873"/>
          </a:xfrm>
        </p:spPr>
        <p:txBody>
          <a:bodyPr/>
          <a:lstStyle/>
          <a:p>
            <a:r>
              <a:rPr lang="cs-CZ" sz="2400" dirty="0" err="1"/>
              <a:t>Antidiarhoika</a:t>
            </a:r>
            <a:endParaRPr lang="cs-CZ" sz="2400" dirty="0"/>
          </a:p>
          <a:p>
            <a:r>
              <a:rPr lang="cs-CZ" sz="2400" dirty="0"/>
              <a:t>Antiemetika</a:t>
            </a:r>
          </a:p>
          <a:p>
            <a:r>
              <a:rPr lang="cs-CZ" sz="2400" dirty="0" err="1"/>
              <a:t>Antiulceróza</a:t>
            </a:r>
            <a:endParaRPr lang="cs-CZ" sz="2400" dirty="0"/>
          </a:p>
          <a:p>
            <a:r>
              <a:rPr lang="cs-CZ" sz="2400" dirty="0" err="1"/>
              <a:t>Acida</a:t>
            </a:r>
            <a:r>
              <a:rPr lang="cs-CZ" sz="2400" dirty="0"/>
              <a:t> </a:t>
            </a:r>
          </a:p>
          <a:p>
            <a:r>
              <a:rPr lang="cs-CZ" sz="2400" dirty="0"/>
              <a:t>DIGESTIVA</a:t>
            </a:r>
          </a:p>
          <a:p>
            <a:r>
              <a:rPr lang="cs-CZ" sz="2400" dirty="0" err="1"/>
              <a:t>Hepatoprotektiva</a:t>
            </a:r>
            <a:endParaRPr lang="cs-CZ" sz="2400" dirty="0"/>
          </a:p>
          <a:p>
            <a:r>
              <a:rPr lang="cs-CZ" sz="2400" dirty="0"/>
              <a:t>STOMACHIKA</a:t>
            </a:r>
          </a:p>
          <a:p>
            <a:r>
              <a:rPr lang="cs-CZ" sz="2400" dirty="0"/>
              <a:t>Laxativa (laxancia)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08763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Antidiarhoika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80605"/>
            <a:ext cx="8915400" cy="4807131"/>
          </a:xfrm>
        </p:spPr>
        <p:txBody>
          <a:bodyPr/>
          <a:lstStyle/>
          <a:p>
            <a:r>
              <a:rPr lang="cs-CZ" sz="2400" dirty="0"/>
              <a:t>střevní </a:t>
            </a:r>
            <a:r>
              <a:rPr lang="cs-CZ" sz="2400" dirty="0" err="1"/>
              <a:t>adsorbencia</a:t>
            </a:r>
            <a:r>
              <a:rPr lang="cs-CZ" sz="2400" dirty="0"/>
              <a:t> -váží na sebe vodu a patogeny – </a:t>
            </a:r>
            <a:r>
              <a:rPr lang="cs-CZ" sz="2400" dirty="0" err="1"/>
              <a:t>Carbosorb</a:t>
            </a:r>
            <a:r>
              <a:rPr lang="cs-CZ" sz="2400" dirty="0"/>
              <a:t> </a:t>
            </a:r>
            <a:r>
              <a:rPr lang="cs-CZ" sz="2400" dirty="0" err="1"/>
              <a:t>tbl</a:t>
            </a:r>
            <a:r>
              <a:rPr lang="cs-CZ" sz="2400" dirty="0"/>
              <a:t>. </a:t>
            </a:r>
            <a:r>
              <a:rPr lang="cs-CZ" sz="2400" dirty="0" err="1"/>
              <a:t>Smecta</a:t>
            </a:r>
            <a:r>
              <a:rPr lang="cs-CZ" sz="2400" dirty="0"/>
              <a:t> </a:t>
            </a:r>
            <a:r>
              <a:rPr lang="cs-CZ" sz="2400" dirty="0" err="1"/>
              <a:t>pulv</a:t>
            </a:r>
            <a:r>
              <a:rPr lang="cs-CZ" sz="2400" dirty="0"/>
              <a:t>.</a:t>
            </a:r>
          </a:p>
          <a:p>
            <a:r>
              <a:rPr lang="cs-CZ" sz="2400" dirty="0"/>
              <a:t>střevní </a:t>
            </a:r>
            <a:r>
              <a:rPr lang="cs-CZ" sz="2400" dirty="0" err="1"/>
              <a:t>dezinficiencia</a:t>
            </a:r>
            <a:r>
              <a:rPr lang="cs-CZ" sz="2400" dirty="0"/>
              <a:t>- bakteriostatické působení – </a:t>
            </a:r>
            <a:r>
              <a:rPr lang="cs-CZ" sz="2400" dirty="0" err="1"/>
              <a:t>Endiaron</a:t>
            </a:r>
            <a:r>
              <a:rPr lang="cs-CZ" sz="2400" dirty="0"/>
              <a:t> </a:t>
            </a:r>
            <a:r>
              <a:rPr lang="cs-CZ" sz="2400" dirty="0" err="1"/>
              <a:t>tbl</a:t>
            </a:r>
            <a:r>
              <a:rPr lang="cs-CZ" sz="2400" dirty="0"/>
              <a:t>. , </a:t>
            </a:r>
            <a:r>
              <a:rPr lang="cs-CZ" sz="2400" dirty="0" err="1"/>
              <a:t>Ftalazol</a:t>
            </a:r>
            <a:r>
              <a:rPr lang="cs-CZ" sz="2400" dirty="0"/>
              <a:t> </a:t>
            </a:r>
            <a:r>
              <a:rPr lang="cs-CZ" sz="2400" dirty="0" err="1"/>
              <a:t>tbl</a:t>
            </a:r>
            <a:r>
              <a:rPr lang="cs-CZ" sz="2400" dirty="0"/>
              <a:t>.</a:t>
            </a:r>
          </a:p>
          <a:p>
            <a:r>
              <a:rPr lang="cs-CZ" sz="2400" dirty="0"/>
              <a:t>opiátová </a:t>
            </a:r>
            <a:r>
              <a:rPr lang="cs-CZ" sz="2400" dirty="0" err="1"/>
              <a:t>antidiaroika</a:t>
            </a:r>
            <a:r>
              <a:rPr lang="cs-CZ" sz="2400" dirty="0"/>
              <a:t> - snižují peristaltiku střevní stěny a zvyšují tonus svěračů - Tinktura opii</a:t>
            </a:r>
          </a:p>
          <a:p>
            <a:r>
              <a:rPr lang="cs-CZ" sz="2400" dirty="0"/>
              <a:t>ostatní </a:t>
            </a:r>
            <a:r>
              <a:rPr lang="cs-CZ" sz="2400" dirty="0" err="1"/>
              <a:t>antidiaroika</a:t>
            </a:r>
            <a:r>
              <a:rPr lang="cs-CZ" sz="2400" dirty="0"/>
              <a:t> – bakterie tvořící kyselinu mléčnou – </a:t>
            </a:r>
            <a:r>
              <a:rPr lang="cs-CZ" sz="2400" dirty="0" err="1"/>
              <a:t>Hylak</a:t>
            </a:r>
            <a:r>
              <a:rPr lang="cs-CZ" sz="2400" dirty="0"/>
              <a:t> forte</a:t>
            </a:r>
          </a:p>
          <a:p>
            <a:r>
              <a:rPr lang="cs-CZ" sz="2400" dirty="0"/>
              <a:t>- Zpomalují střevní pasáž – </a:t>
            </a:r>
            <a:r>
              <a:rPr lang="cs-CZ" sz="2400" dirty="0" err="1"/>
              <a:t>Reasec</a:t>
            </a:r>
            <a:r>
              <a:rPr lang="cs-CZ" sz="2400" dirty="0"/>
              <a:t> </a:t>
            </a:r>
            <a:r>
              <a:rPr lang="cs-CZ" sz="2400" dirty="0" err="1"/>
              <a:t>tbl</a:t>
            </a:r>
            <a:r>
              <a:rPr lang="cs-CZ" sz="2400" dirty="0"/>
              <a:t>., </a:t>
            </a:r>
            <a:r>
              <a:rPr lang="cs-CZ" sz="2400" dirty="0" err="1"/>
              <a:t>Imodium</a:t>
            </a:r>
            <a:r>
              <a:rPr lang="cs-CZ" sz="2400" dirty="0"/>
              <a:t> </a:t>
            </a:r>
            <a:r>
              <a:rPr lang="cs-CZ" sz="2400" dirty="0" err="1"/>
              <a:t>cps</a:t>
            </a:r>
            <a:r>
              <a:rPr lang="cs-CZ" sz="2400" dirty="0"/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42173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Antiemetika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449977"/>
            <a:ext cx="8915400" cy="4885509"/>
          </a:xfrm>
        </p:spPr>
        <p:txBody>
          <a:bodyPr/>
          <a:lstStyle/>
          <a:p>
            <a:r>
              <a:rPr lang="cs-CZ" sz="2400" dirty="0"/>
              <a:t>Tlumí nebo odstraňují zvracení</a:t>
            </a:r>
          </a:p>
          <a:p>
            <a:r>
              <a:rPr lang="cs-CZ" sz="2400" dirty="0" err="1"/>
              <a:t>Torecan</a:t>
            </a:r>
            <a:r>
              <a:rPr lang="cs-CZ" sz="2400" dirty="0"/>
              <a:t> - </a:t>
            </a:r>
            <a:r>
              <a:rPr lang="cs-CZ" sz="2400" dirty="0" err="1"/>
              <a:t>tbl</a:t>
            </a:r>
            <a:r>
              <a:rPr lang="cs-CZ" sz="2400" dirty="0"/>
              <a:t>., </a:t>
            </a:r>
            <a:r>
              <a:rPr lang="cs-CZ" sz="2400" dirty="0" err="1"/>
              <a:t>supp</a:t>
            </a:r>
            <a:r>
              <a:rPr lang="cs-CZ" sz="2400" dirty="0"/>
              <a:t>., </a:t>
            </a:r>
            <a:r>
              <a:rPr lang="cs-CZ" sz="2400" dirty="0" err="1"/>
              <a:t>inj</a:t>
            </a:r>
            <a:r>
              <a:rPr lang="cs-CZ" sz="2400" dirty="0"/>
              <a:t>.</a:t>
            </a:r>
          </a:p>
          <a:p>
            <a:r>
              <a:rPr lang="cs-CZ" sz="2400" dirty="0" err="1"/>
              <a:t>Kinedryl</a:t>
            </a:r>
            <a:r>
              <a:rPr lang="cs-CZ" sz="2400" dirty="0"/>
              <a:t> </a:t>
            </a:r>
            <a:r>
              <a:rPr lang="cs-CZ" sz="2400" dirty="0" err="1"/>
              <a:t>tbl</a:t>
            </a:r>
            <a:r>
              <a:rPr lang="cs-CZ" sz="2400" dirty="0"/>
              <a:t>., </a:t>
            </a:r>
            <a:r>
              <a:rPr lang="cs-CZ" sz="2400" dirty="0" err="1"/>
              <a:t>Theadryl</a:t>
            </a:r>
            <a:r>
              <a:rPr lang="cs-CZ" sz="2400" dirty="0"/>
              <a:t> </a:t>
            </a:r>
            <a:r>
              <a:rPr lang="cs-CZ" sz="2400" dirty="0" err="1"/>
              <a:t>tbl</a:t>
            </a:r>
            <a:r>
              <a:rPr lang="cs-CZ" sz="2400" dirty="0"/>
              <a:t>.</a:t>
            </a:r>
          </a:p>
          <a:p>
            <a:r>
              <a:rPr lang="cs-CZ" sz="2400" dirty="0" err="1"/>
              <a:t>Cerucal</a:t>
            </a:r>
            <a:r>
              <a:rPr lang="cs-CZ" sz="2400" dirty="0"/>
              <a:t> </a:t>
            </a:r>
            <a:r>
              <a:rPr lang="cs-CZ" sz="2400" dirty="0" err="1"/>
              <a:t>inj</a:t>
            </a:r>
            <a:r>
              <a:rPr lang="cs-CZ" sz="2400" dirty="0"/>
              <a:t>., </a:t>
            </a:r>
            <a:r>
              <a:rPr lang="cs-CZ" sz="2400" dirty="0" err="1"/>
              <a:t>Degan</a:t>
            </a:r>
            <a:endParaRPr lang="cs-CZ" sz="2400" dirty="0"/>
          </a:p>
          <a:p>
            <a:pPr marL="0" indent="0">
              <a:buNone/>
            </a:pPr>
            <a:r>
              <a:rPr lang="cs-CZ" sz="2400" u="sng" dirty="0"/>
              <a:t>Nežádoucí účinky:</a:t>
            </a:r>
          </a:p>
          <a:p>
            <a:r>
              <a:rPr lang="cs-CZ" sz="2400" dirty="0"/>
              <a:t>Spavost, útlum, slabost, </a:t>
            </a:r>
          </a:p>
          <a:p>
            <a:r>
              <a:rPr lang="cs-CZ" sz="2400" dirty="0"/>
              <a:t>Neřídit motorová vozidla</a:t>
            </a:r>
          </a:p>
          <a:p>
            <a:r>
              <a:rPr lang="cs-CZ" sz="2400" dirty="0"/>
              <a:t>Vykonávat činnost vyžadující pozornost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1804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73616"/>
          </a:xfrm>
        </p:spPr>
        <p:txBody>
          <a:bodyPr>
            <a:normAutofit/>
          </a:bodyPr>
          <a:lstStyle/>
          <a:p>
            <a:r>
              <a:rPr lang="cs-CZ" dirty="0" err="1"/>
              <a:t>Antiulceróza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397725"/>
            <a:ext cx="8915400" cy="4767943"/>
          </a:xfrm>
        </p:spPr>
        <p:txBody>
          <a:bodyPr>
            <a:normAutofit/>
          </a:bodyPr>
          <a:lstStyle/>
          <a:p>
            <a:r>
              <a:rPr lang="cs-CZ" dirty="0"/>
              <a:t>Dělení dle mechanizmu účinku</a:t>
            </a:r>
          </a:p>
          <a:p>
            <a:r>
              <a:rPr lang="cs-CZ" dirty="0"/>
              <a:t>1. léčiva snižující tvorbu kyseliny chlorovodíkové sekrece </a:t>
            </a:r>
            <a:r>
              <a:rPr lang="cs-CZ" dirty="0" err="1"/>
              <a:t>HCl</a:t>
            </a:r>
            <a:r>
              <a:rPr lang="cs-CZ" dirty="0"/>
              <a:t> je řízena 3 mediátory:</a:t>
            </a:r>
          </a:p>
          <a:p>
            <a:r>
              <a:rPr lang="cs-CZ" dirty="0"/>
              <a:t>- histaminem (lokální </a:t>
            </a:r>
            <a:r>
              <a:rPr lang="cs-CZ" dirty="0" err="1"/>
              <a:t>působek</a:t>
            </a:r>
            <a:r>
              <a:rPr lang="cs-CZ" dirty="0"/>
              <a:t>)</a:t>
            </a:r>
          </a:p>
          <a:p>
            <a:r>
              <a:rPr lang="cs-CZ" dirty="0"/>
              <a:t>- acetylcholinem (neurotransmiter)</a:t>
            </a:r>
          </a:p>
          <a:p>
            <a:r>
              <a:rPr lang="cs-CZ" dirty="0"/>
              <a:t>gastrinem (hormon uvolňovaný buňkami žaludeční sliznice) </a:t>
            </a:r>
          </a:p>
          <a:p>
            <a:r>
              <a:rPr lang="cs-CZ" dirty="0" err="1"/>
              <a:t>Belomet</a:t>
            </a:r>
            <a:r>
              <a:rPr lang="cs-CZ" dirty="0"/>
              <a:t>, </a:t>
            </a:r>
            <a:r>
              <a:rPr lang="cs-CZ" dirty="0" err="1"/>
              <a:t>Cimetidin</a:t>
            </a:r>
            <a:r>
              <a:rPr lang="cs-CZ" dirty="0"/>
              <a:t>, </a:t>
            </a:r>
            <a:r>
              <a:rPr lang="cs-CZ" dirty="0" err="1"/>
              <a:t>Primamet</a:t>
            </a:r>
            <a:r>
              <a:rPr lang="cs-CZ" dirty="0"/>
              <a:t>, </a:t>
            </a:r>
            <a:r>
              <a:rPr lang="cs-CZ" dirty="0" err="1"/>
              <a:t>Ulcosan</a:t>
            </a:r>
            <a:r>
              <a:rPr lang="cs-CZ" dirty="0"/>
              <a:t>, </a:t>
            </a:r>
            <a:r>
              <a:rPr lang="cs-CZ" dirty="0" err="1"/>
              <a:t>Ranisan</a:t>
            </a:r>
            <a:r>
              <a:rPr lang="cs-CZ" dirty="0"/>
              <a:t>, </a:t>
            </a:r>
            <a:r>
              <a:rPr lang="cs-CZ" dirty="0" err="1"/>
              <a:t>Helicid</a:t>
            </a:r>
            <a:endParaRPr lang="cs-CZ" dirty="0"/>
          </a:p>
          <a:p>
            <a:r>
              <a:rPr lang="cs-CZ" dirty="0"/>
              <a:t>2. léčiva ochraňující gastroduodenální sliznici- </a:t>
            </a:r>
            <a:r>
              <a:rPr lang="cs-CZ" dirty="0" err="1"/>
              <a:t>Venter</a:t>
            </a:r>
            <a:r>
              <a:rPr lang="cs-CZ" dirty="0"/>
              <a:t> </a:t>
            </a:r>
            <a:r>
              <a:rPr lang="cs-CZ" dirty="0" err="1"/>
              <a:t>tbl</a:t>
            </a:r>
            <a:r>
              <a:rPr lang="cs-CZ" dirty="0"/>
              <a:t>.</a:t>
            </a:r>
          </a:p>
          <a:p>
            <a:r>
              <a:rPr lang="cs-CZ" dirty="0"/>
              <a:t>3. </a:t>
            </a:r>
            <a:r>
              <a:rPr lang="cs-CZ" dirty="0" err="1"/>
              <a:t>Antacida</a:t>
            </a:r>
            <a:r>
              <a:rPr lang="cs-CZ" dirty="0"/>
              <a:t> – neutralizují </a:t>
            </a:r>
            <a:r>
              <a:rPr lang="cs-CZ" dirty="0" err="1"/>
              <a:t>HCl</a:t>
            </a:r>
            <a:r>
              <a:rPr lang="cs-CZ" dirty="0"/>
              <a:t> – </a:t>
            </a:r>
            <a:r>
              <a:rPr lang="cs-CZ" dirty="0" err="1"/>
              <a:t>Anacid</a:t>
            </a:r>
            <a:r>
              <a:rPr lang="cs-CZ" dirty="0"/>
              <a:t> </a:t>
            </a:r>
            <a:r>
              <a:rPr lang="cs-CZ" dirty="0" err="1"/>
              <a:t>susp</a:t>
            </a:r>
            <a:r>
              <a:rPr lang="cs-CZ" dirty="0"/>
              <a:t>. </a:t>
            </a:r>
            <a:r>
              <a:rPr lang="cs-CZ" dirty="0" err="1"/>
              <a:t>Rennie</a:t>
            </a:r>
            <a:r>
              <a:rPr lang="cs-CZ" dirty="0"/>
              <a:t>, </a:t>
            </a:r>
            <a:r>
              <a:rPr lang="cs-CZ" dirty="0" err="1"/>
              <a:t>Gaviscon</a:t>
            </a:r>
            <a:endParaRPr lang="cs-CZ" dirty="0"/>
          </a:p>
          <a:p>
            <a:r>
              <a:rPr lang="cs-CZ" dirty="0"/>
              <a:t>4. eradikace </a:t>
            </a:r>
            <a:r>
              <a:rPr lang="cs-CZ" dirty="0" err="1"/>
              <a:t>Helicobacter</a:t>
            </a:r>
            <a:r>
              <a:rPr lang="cs-CZ" dirty="0"/>
              <a:t> </a:t>
            </a:r>
            <a:r>
              <a:rPr lang="cs-CZ" dirty="0" err="1"/>
              <a:t>pylori</a:t>
            </a:r>
            <a:r>
              <a:rPr lang="cs-CZ" dirty="0"/>
              <a:t> – kombinace </a:t>
            </a:r>
            <a:r>
              <a:rPr lang="cs-CZ" dirty="0" err="1"/>
              <a:t>omeprazolu</a:t>
            </a:r>
            <a:r>
              <a:rPr lang="cs-CZ" dirty="0"/>
              <a:t> s antibiotiky – </a:t>
            </a:r>
            <a:r>
              <a:rPr lang="cs-CZ" dirty="0" err="1"/>
              <a:t>Klacid</a:t>
            </a:r>
            <a:r>
              <a:rPr lang="cs-CZ" dirty="0"/>
              <a:t> + </a:t>
            </a:r>
            <a:r>
              <a:rPr lang="cs-CZ" dirty="0" err="1"/>
              <a:t>Helicid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47194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65056"/>
          </a:xfrm>
        </p:spPr>
        <p:txBody>
          <a:bodyPr/>
          <a:lstStyle/>
          <a:p>
            <a:r>
              <a:rPr lang="cs-CZ" dirty="0"/>
              <a:t>Zásady při podávání </a:t>
            </a:r>
            <a:r>
              <a:rPr lang="cs-CZ" dirty="0" err="1"/>
              <a:t>antiulceróz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489166"/>
            <a:ext cx="8915400" cy="4422056"/>
          </a:xfrm>
        </p:spPr>
        <p:txBody>
          <a:bodyPr/>
          <a:lstStyle/>
          <a:p>
            <a:r>
              <a:rPr lang="cs-CZ" sz="2800" dirty="0"/>
              <a:t>Pravidelná strava</a:t>
            </a:r>
          </a:p>
          <a:p>
            <a:r>
              <a:rPr lang="cs-CZ" sz="2800" dirty="0"/>
              <a:t>Léky podávat 30 min. před jídlem</a:t>
            </a:r>
          </a:p>
          <a:p>
            <a:r>
              <a:rPr lang="cs-CZ" sz="2800" dirty="0" err="1"/>
              <a:t>Antacida</a:t>
            </a:r>
            <a:r>
              <a:rPr lang="cs-CZ" sz="2800" dirty="0"/>
              <a:t> mezi jídly</a:t>
            </a:r>
          </a:p>
          <a:p>
            <a:r>
              <a:rPr lang="cs-CZ" sz="2800" dirty="0"/>
              <a:t>Dodržovat pravidelný režim dne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41226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43433"/>
          </a:xfrm>
        </p:spPr>
        <p:txBody>
          <a:bodyPr/>
          <a:lstStyle/>
          <a:p>
            <a:r>
              <a:rPr lang="cs-CZ" dirty="0" err="1"/>
              <a:t>Acida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698171"/>
            <a:ext cx="8915400" cy="4213051"/>
          </a:xfrm>
        </p:spPr>
        <p:txBody>
          <a:bodyPr/>
          <a:lstStyle/>
          <a:p>
            <a:r>
              <a:rPr lang="cs-CZ" sz="2400" dirty="0"/>
              <a:t>podávají se při nedostatku kyseliny chlorovodíkové (aktivuje přeměnu pepsinogenu na pepsin) v žaludeční šťávě</a:t>
            </a:r>
          </a:p>
          <a:p>
            <a:r>
              <a:rPr lang="cs-CZ" sz="2400" dirty="0"/>
              <a:t>částečně nahrazují deficit normální produkce žaludeční kyseliny chlorovodíkové</a:t>
            </a:r>
          </a:p>
          <a:p>
            <a:r>
              <a:rPr lang="cs-CZ" sz="2400" dirty="0"/>
              <a:t>podávají se při nedostatečné produkci žaludeční šťávy </a:t>
            </a:r>
          </a:p>
          <a:p>
            <a:r>
              <a:rPr lang="cs-CZ" sz="2400" dirty="0"/>
              <a:t>- </a:t>
            </a:r>
            <a:r>
              <a:rPr lang="cs-CZ" sz="2400" dirty="0" err="1"/>
              <a:t>Acipepsol</a:t>
            </a:r>
            <a:r>
              <a:rPr lang="cs-CZ" sz="2400" dirty="0"/>
              <a:t>(</a:t>
            </a:r>
            <a:r>
              <a:rPr lang="cs-CZ" sz="2400" dirty="0" err="1"/>
              <a:t>HCl</a:t>
            </a:r>
            <a:r>
              <a:rPr lang="cs-CZ" sz="2400" dirty="0"/>
              <a:t> + pepsin)</a:t>
            </a:r>
          </a:p>
          <a:p>
            <a:r>
              <a:rPr lang="cs-CZ" sz="2400" dirty="0"/>
              <a:t>- </a:t>
            </a:r>
            <a:r>
              <a:rPr lang="cs-CZ" sz="2400" dirty="0" err="1"/>
              <a:t>Acidum</a:t>
            </a:r>
            <a:r>
              <a:rPr lang="cs-CZ" sz="2400" dirty="0"/>
              <a:t> </a:t>
            </a:r>
            <a:r>
              <a:rPr lang="cs-CZ" sz="2400" dirty="0" err="1"/>
              <a:t>hydrochloricum</a:t>
            </a: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9835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034873"/>
          </a:xfrm>
        </p:spPr>
        <p:txBody>
          <a:bodyPr/>
          <a:lstStyle/>
          <a:p>
            <a:r>
              <a:rPr lang="cs-CZ" dirty="0"/>
              <a:t>DIGESTIVA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658983"/>
            <a:ext cx="8915400" cy="4252239"/>
          </a:xfrm>
        </p:spPr>
        <p:txBody>
          <a:bodyPr/>
          <a:lstStyle/>
          <a:p>
            <a:r>
              <a:rPr lang="cs-CZ" sz="2800" dirty="0"/>
              <a:t>podporují trávení</a:t>
            </a:r>
          </a:p>
          <a:p>
            <a:r>
              <a:rPr lang="cs-CZ" sz="2800" dirty="0"/>
              <a:t>jde o léčiva nahrazující chybějící pankreatické enzymy</a:t>
            </a:r>
          </a:p>
          <a:p>
            <a:r>
              <a:rPr lang="cs-CZ" sz="2800" dirty="0"/>
              <a:t>substituční léčba</a:t>
            </a:r>
          </a:p>
          <a:p>
            <a:r>
              <a:rPr lang="cs-CZ" sz="2800" dirty="0"/>
              <a:t>léčiva obsahují pankreatin, což je komplex trávicích enzymů (lipázy, amylázy, proteázy)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87226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30370"/>
          </a:xfrm>
        </p:spPr>
        <p:txBody>
          <a:bodyPr/>
          <a:lstStyle/>
          <a:p>
            <a:r>
              <a:rPr lang="cs-CZ" dirty="0" err="1"/>
              <a:t>Hepatoprotektiva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436914"/>
            <a:ext cx="8915400" cy="4474308"/>
          </a:xfrm>
        </p:spPr>
        <p:txBody>
          <a:bodyPr/>
          <a:lstStyle/>
          <a:p>
            <a:r>
              <a:rPr lang="cs-CZ" sz="2800" dirty="0"/>
              <a:t>ochranný účinek na jaterní buňku</a:t>
            </a:r>
          </a:p>
          <a:p>
            <a:r>
              <a:rPr lang="cs-CZ" sz="2800" dirty="0" err="1"/>
              <a:t>Esenciale</a:t>
            </a:r>
            <a:r>
              <a:rPr lang="cs-CZ" sz="2800" dirty="0"/>
              <a:t> - </a:t>
            </a:r>
            <a:r>
              <a:rPr lang="cs-CZ" sz="2800" dirty="0" err="1"/>
              <a:t>cps</a:t>
            </a:r>
            <a:r>
              <a:rPr lang="cs-CZ" sz="2800" dirty="0"/>
              <a:t>.</a:t>
            </a:r>
          </a:p>
          <a:p>
            <a:r>
              <a:rPr lang="cs-CZ" sz="2800" dirty="0" err="1"/>
              <a:t>Flavobion</a:t>
            </a:r>
            <a:endParaRPr lang="cs-CZ" sz="2800" dirty="0"/>
          </a:p>
          <a:p>
            <a:r>
              <a:rPr lang="cs-CZ" sz="2800" dirty="0" err="1"/>
              <a:t>Lipovitan</a:t>
            </a:r>
            <a:endParaRPr lang="cs-CZ" sz="28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34140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60553"/>
          </a:xfrm>
        </p:spPr>
        <p:txBody>
          <a:bodyPr/>
          <a:lstStyle/>
          <a:p>
            <a:r>
              <a:rPr lang="cs-CZ" dirty="0"/>
              <a:t>STOMACHIKA 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476103"/>
            <a:ext cx="8915400" cy="4435119"/>
          </a:xfrm>
        </p:spPr>
        <p:txBody>
          <a:bodyPr/>
          <a:lstStyle/>
          <a:p>
            <a:r>
              <a:rPr lang="cs-CZ" sz="2800" dirty="0"/>
              <a:t>hořkou chutí reflexně zvyšují chuť k jídlu</a:t>
            </a:r>
          </a:p>
          <a:p>
            <a:r>
              <a:rPr lang="cs-CZ" sz="2800" dirty="0"/>
              <a:t>podávají se v malých objemech před jídlem při nechutenství</a:t>
            </a:r>
          </a:p>
          <a:p>
            <a:r>
              <a:rPr lang="cs-CZ" sz="2800" dirty="0"/>
              <a:t>většinou jde o čajové směsi, tinktury, výtažky z rostlinných drog </a:t>
            </a:r>
          </a:p>
          <a:p>
            <a:r>
              <a:rPr lang="cs-CZ" sz="2800" dirty="0"/>
              <a:t>např. z pelyňku, zeměžluči apod.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53480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30370"/>
          </a:xfrm>
        </p:spPr>
        <p:txBody>
          <a:bodyPr/>
          <a:lstStyle/>
          <a:p>
            <a:r>
              <a:rPr lang="cs-CZ" dirty="0"/>
              <a:t>Laxativa (laxancia)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4480"/>
            <a:ext cx="8915400" cy="4356742"/>
          </a:xfrm>
        </p:spPr>
        <p:txBody>
          <a:bodyPr/>
          <a:lstStyle/>
          <a:p>
            <a:r>
              <a:rPr lang="cs-CZ" sz="3200" dirty="0"/>
              <a:t>použití při terapii zácpy</a:t>
            </a:r>
          </a:p>
          <a:p>
            <a:r>
              <a:rPr lang="cs-CZ" sz="3200" dirty="0"/>
              <a:t>projímadla</a:t>
            </a:r>
          </a:p>
          <a:p>
            <a:r>
              <a:rPr lang="cs-CZ" sz="3200" dirty="0"/>
              <a:t>léčiva urychlující střevní pasáž a navozující defekaci</a:t>
            </a:r>
          </a:p>
          <a:p>
            <a:r>
              <a:rPr lang="cs-CZ" sz="3200" dirty="0"/>
              <a:t>Podávají se před operacemi na střevech – </a:t>
            </a:r>
            <a:r>
              <a:rPr lang="cs-CZ" sz="3200" dirty="0" err="1"/>
              <a:t>Fortrans</a:t>
            </a:r>
            <a:r>
              <a:rPr lang="cs-CZ" sz="3200" dirty="0"/>
              <a:t> </a:t>
            </a:r>
            <a:r>
              <a:rPr lang="cs-CZ" sz="3200" dirty="0" err="1"/>
              <a:t>plv</a:t>
            </a:r>
            <a:r>
              <a:rPr lang="cs-CZ" sz="3200" dirty="0"/>
              <a:t>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0916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99741"/>
          </a:xfrm>
        </p:spPr>
        <p:txBody>
          <a:bodyPr/>
          <a:lstStyle/>
          <a:p>
            <a:r>
              <a:rPr lang="cs-CZ" dirty="0"/>
              <a:t>Laxativa (laxancia)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423851"/>
            <a:ext cx="8915400" cy="4487371"/>
          </a:xfrm>
        </p:spPr>
        <p:txBody>
          <a:bodyPr/>
          <a:lstStyle/>
          <a:p>
            <a:r>
              <a:rPr lang="cs-CZ" sz="2800" dirty="0"/>
              <a:t>Magnezium </a:t>
            </a:r>
            <a:r>
              <a:rPr lang="cs-CZ" sz="2800" dirty="0" err="1"/>
              <a:t>sulfurikum</a:t>
            </a:r>
            <a:endParaRPr lang="cs-CZ" sz="2800" dirty="0"/>
          </a:p>
          <a:p>
            <a:r>
              <a:rPr lang="cs-CZ" sz="2800" dirty="0" err="1"/>
              <a:t>Laktulóza</a:t>
            </a:r>
            <a:r>
              <a:rPr lang="cs-CZ" sz="2800" dirty="0"/>
              <a:t> - váže vodu, cukr, nevstřebává se</a:t>
            </a:r>
          </a:p>
          <a:p>
            <a:r>
              <a:rPr lang="cs-CZ" sz="2800" dirty="0"/>
              <a:t>↓produkci amoniaku, ↑motilitu střev</a:t>
            </a:r>
          </a:p>
          <a:p>
            <a:r>
              <a:rPr lang="cs-CZ" sz="2800" dirty="0" err="1"/>
              <a:t>Guttalax</a:t>
            </a:r>
            <a:r>
              <a:rPr lang="cs-CZ" sz="2800" dirty="0"/>
              <a:t> - na </a:t>
            </a:r>
            <a:r>
              <a:rPr lang="cs-CZ" sz="2800" dirty="0" err="1"/>
              <a:t>ktátkodobé</a:t>
            </a:r>
            <a:r>
              <a:rPr lang="cs-CZ" sz="2800" dirty="0"/>
              <a:t> užití, je návykový</a:t>
            </a:r>
          </a:p>
          <a:p>
            <a:r>
              <a:rPr lang="cs-CZ" sz="2800" dirty="0"/>
              <a:t>glycerinový čípek – neškodný</a:t>
            </a:r>
          </a:p>
          <a:p>
            <a:r>
              <a:rPr lang="cs-CZ" sz="2800" dirty="0" err="1"/>
              <a:t>Psyllium</a:t>
            </a:r>
            <a:endParaRPr lang="cs-CZ" sz="2800" dirty="0"/>
          </a:p>
          <a:p>
            <a:r>
              <a:rPr lang="cs-CZ" sz="2800" dirty="0"/>
              <a:t>Šaratice, Zaječice – minerálky</a:t>
            </a:r>
          </a:p>
          <a:p>
            <a:r>
              <a:rPr lang="cs-CZ" sz="2800" dirty="0"/>
              <a:t>Senný list, </a:t>
            </a:r>
            <a:r>
              <a:rPr lang="cs-CZ" sz="2800" dirty="0" err="1"/>
              <a:t>Regulax</a:t>
            </a:r>
            <a:endParaRPr lang="cs-CZ" sz="28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211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17307"/>
          </a:xfrm>
        </p:spPr>
        <p:txBody>
          <a:bodyPr/>
          <a:lstStyle/>
          <a:p>
            <a:r>
              <a:rPr lang="cs-CZ" dirty="0"/>
              <a:t>Použité </a:t>
            </a: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371600"/>
            <a:ext cx="8915400" cy="4539622"/>
          </a:xfrm>
        </p:spPr>
        <p:txBody>
          <a:bodyPr/>
          <a:lstStyle/>
          <a:p>
            <a:r>
              <a:rPr lang="cs-CZ" sz="2400" dirty="0"/>
              <a:t>NEJEDLÁ, Marie a kol. Klinická propedeutika. Praha: </a:t>
            </a:r>
            <a:r>
              <a:rPr lang="cs-CZ" sz="2400" dirty="0" err="1"/>
              <a:t>Inrofmatorium</a:t>
            </a:r>
            <a:r>
              <a:rPr lang="cs-CZ" sz="2400" dirty="0"/>
              <a:t>, 2010, ISBN 978-80-7333-078-1.</a:t>
            </a:r>
          </a:p>
          <a:p>
            <a:r>
              <a:rPr lang="cs-CZ" sz="2400" dirty="0"/>
              <a:t>HYNIE, </a:t>
            </a:r>
            <a:r>
              <a:rPr lang="cs-CZ" sz="2400" dirty="0" err="1"/>
              <a:t>Sixtus</a:t>
            </a:r>
            <a:r>
              <a:rPr lang="cs-CZ" sz="2400" dirty="0"/>
              <a:t>. Základy farmakologie. Praha: Triton, 1999, ISBN 80-7254-048-3.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8527864"/>
      </p:ext>
    </p:extLst>
  </p:cSld>
  <p:clrMapOvr>
    <a:masterClrMapping/>
  </p:clrMapOvr>
</p:sld>
</file>

<file path=ppt/theme/theme1.xml><?xml version="1.0" encoding="utf-8"?>
<a:theme xmlns:a="http://schemas.openxmlformats.org/drawingml/2006/main" name="Stébla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25</TotalTime>
  <Words>380</Words>
  <Application>Microsoft Office PowerPoint</Application>
  <PresentationFormat>Širokoúhlá obrazovka</PresentationFormat>
  <Paragraphs>88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8" baseType="lpstr">
      <vt:lpstr>Arial</vt:lpstr>
      <vt:lpstr>Century Gothic</vt:lpstr>
      <vt:lpstr>Wingdings 3</vt:lpstr>
      <vt:lpstr>Stébla</vt:lpstr>
      <vt:lpstr>Farmakologie gastrointestinálního traktu</vt:lpstr>
      <vt:lpstr>Farmakologie gastrointestinálního traktu</vt:lpstr>
      <vt:lpstr>Antidiarhoika</vt:lpstr>
      <vt:lpstr>Antidiarhoika</vt:lpstr>
      <vt:lpstr>Antiemetika</vt:lpstr>
      <vt:lpstr>Antiulceróza</vt:lpstr>
      <vt:lpstr>Zásady při podávání antiulceróz</vt:lpstr>
      <vt:lpstr>Acida</vt:lpstr>
      <vt:lpstr>DIGESTIVA</vt:lpstr>
      <vt:lpstr>Hepatoprotektiva</vt:lpstr>
      <vt:lpstr>STOMACHIKA </vt:lpstr>
      <vt:lpstr>Laxativa (laxancia)</vt:lpstr>
      <vt:lpstr>Laxativa (laxancia)</vt:lpstr>
      <vt:lpstr>Použité zdroje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Farmakologie gastrointestinálního traktu</dc:title>
  <dc:creator>szs</dc:creator>
  <cp:lastModifiedBy>szs</cp:lastModifiedBy>
  <cp:revision>5</cp:revision>
  <dcterms:created xsi:type="dcterms:W3CDTF">2018-04-10T04:29:53Z</dcterms:created>
  <dcterms:modified xsi:type="dcterms:W3CDTF">2019-03-20T17:48:44Z</dcterms:modified>
</cp:coreProperties>
</file>