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61" r:id="rId4"/>
    <p:sldId id="284" r:id="rId5"/>
    <p:sldId id="283" r:id="rId6"/>
    <p:sldId id="285" r:id="rId7"/>
    <p:sldId id="286" r:id="rId8"/>
    <p:sldId id="282" r:id="rId9"/>
    <p:sldId id="262" r:id="rId10"/>
    <p:sldId id="264" r:id="rId11"/>
    <p:sldId id="265" r:id="rId12"/>
    <p:sldId id="267" r:id="rId13"/>
    <p:sldId id="260" r:id="rId14"/>
    <p:sldId id="277" r:id="rId15"/>
    <p:sldId id="269" r:id="rId16"/>
    <p:sldId id="271" r:id="rId17"/>
    <p:sldId id="272" r:id="rId18"/>
    <p:sldId id="273" r:id="rId19"/>
    <p:sldId id="274" r:id="rId20"/>
    <p:sldId id="275" r:id="rId21"/>
    <p:sldId id="279" r:id="rId22"/>
    <p:sldId id="280" r:id="rId23"/>
    <p:sldId id="281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71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0D378E-B8F0-4B01-999B-1351E81AEDC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801E88-78DE-4A02-9EE5-FCAFAF2F4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089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801E88-78DE-4A02-9EE5-FCAFAF2F4C45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707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65FA79-9DDC-64C4-046F-375F36C110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9E6226B-93B5-087C-5A73-3746050E43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3E944E3-DFA1-209F-BC49-8BB611CCF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D038B99-8792-26E5-3C69-72D632A1F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8A8286-EF63-5F4A-C3FA-8E1C21BD9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980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769219-CF08-013A-D8FF-2055B66B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D3A9209-588A-1AE1-4EA7-593B69282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AFA36CC-8FC7-9789-3EB1-D2A72BC98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0647EE-2404-8EE7-7D10-B4454F3A9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BE9F1A-7306-F134-8DD9-CE340267D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03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A562CC-5D4B-C345-91D6-98E56A0B1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7E93FDA-E536-C7F0-4D91-CAA956A32B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681E6C8-26FE-B980-1956-428A7CFB4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210358E-ADEB-B083-170D-6DD7A9E21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3E8120-AE8D-567C-C106-CCB13BE4F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49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8BBE11-01D0-B831-2CE4-C7DD0B0BE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E74AEA6-EB1F-4DAD-B696-2561C8FFF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2A4308E-7097-7101-3951-FDE09B38E8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4C7A2E1-B3DB-2CA6-FEF2-CD5DF28DC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9796AD4-7C4D-8D8F-961F-C8D7F6467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D3E4332-3909-DEE9-1E54-03ED4F66B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57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2E339E-0867-F2C7-FC1D-15C4B3151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6BFDBE2-C6D3-1087-01E1-E29D7233E4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35E4FE3-795C-2EDD-45FF-CFA86A5453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546069D-CF91-E09B-2CED-679C25DE96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7C8689B-BAA7-6A2D-56E5-E5A724C077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EDBAACB-1743-0F34-6A06-FEDEEFF17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8A546CD-6864-2CD1-E291-3DD49335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1731F83-E215-D70B-5560-BEEDB646F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747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1EF961-6028-AE78-5AE3-88EC1B3D1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D6D1D08-2700-9205-0514-B4843342D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2AADE40-82FC-6BC7-A944-3B1CE932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BBB1FD7-954A-4BCE-C866-F0551FD92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743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3385FD6-E4D4-A521-4EE3-CEEB79653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DBC9776-6CD3-70D5-AB24-BDFBE5769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5908D2E-BFDD-5093-0E0C-C0DF397A9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910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5D22C8-4154-2D98-E3B5-6F9155E88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A74A56-3306-00CB-C636-97460C9A5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1570215-D05F-E82B-1AB2-26CA716E97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4D45614-2388-E160-FFFF-EF7C5FE72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966C40D-0484-6E82-C006-6342794EF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0770A37-90E0-0CBF-A880-486FD278B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019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031423-3CEA-C07E-9003-D1737DE25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DCEFCA1-9B9C-4938-4286-6ED417B2E0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53B1763-E219-5B22-9194-44779E8762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95B43C3-F478-DB56-D982-187FF560B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76341DA-6A53-8481-BED4-82570BB43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6C967AE-E0B7-CD39-82AA-8EDDE65F0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754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BF07D8-A842-465F-EA61-9F0236858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7AD3AA-0546-EF52-1A81-1A6D6542B4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FF137CB-1842-0929-B23C-4FFBE811D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52845AA-ACA7-52AA-A481-0AFE8CE0E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140843E-4C8D-021A-6D23-27962ED64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050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25A5887-0491-230D-9C63-09821F708E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4CF5281-FFC6-A9A5-8CFD-CE91D83AD4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36C8403-85F1-7EF4-70E8-C0018138C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24D4AB8-3457-877F-9EA3-FCEA7E12E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0048D96-ADAB-1629-4611-C9E2158A4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826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BC7FDD4-39AE-8560-31E7-D419A441A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47B8C65-7025-1D38-89CA-348471A5B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C32BE9A-9A78-FAEF-D914-5A1493B6AD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B9502-54B2-4AEC-863C-2BDF8CB9C78E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EBD43C-B364-EF2C-0EBB-C8D4F64F01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BE20087-D52C-4CE2-2149-67FF42B9DF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29F7A-1D06-4E94-9D63-66290BCE6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1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Dynamika%20-%20videa/Inerci&#225;ln&#237;%20a%20neinerci&#225;ln&#237;%20soustavy%20-%20fyzika%20S&#352;.mp4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7" Type="http://schemas.openxmlformats.org/officeDocument/2006/relationships/image" Target="../media/image24.jpe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10.png"/><Relationship Id="rId4" Type="http://schemas.openxmlformats.org/officeDocument/2006/relationships/image" Target="../media/image20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png"/><Relationship Id="rId4" Type="http://schemas.openxmlformats.org/officeDocument/2006/relationships/image" Target="../media/image60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79ECD2-B02D-9273-608C-EA78335319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8343" y="1431238"/>
            <a:ext cx="5555311" cy="1100717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Mechanika – dynamika</a:t>
            </a:r>
            <a:br>
              <a:rPr lang="cs-CZ" sz="4000" dirty="0"/>
            </a:br>
            <a:r>
              <a:rPr lang="cs-CZ" sz="4000" dirty="0"/>
              <a:t>Fyz32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08466DB-85FD-5B0E-A386-635A4CC5FD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57205" y="2701786"/>
            <a:ext cx="3877586" cy="1416990"/>
          </a:xfrm>
        </p:spPr>
        <p:txBody>
          <a:bodyPr>
            <a:normAutofit fontScale="62500" lnSpcReduction="20000"/>
          </a:bodyPr>
          <a:lstStyle/>
          <a:p>
            <a:r>
              <a:rPr lang="cs-CZ" dirty="0">
                <a:hlinkClick r:id="rId2" action="ppaction://hlinksldjump"/>
              </a:rPr>
              <a:t>Vztažná soustava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Inerciální vztažná soustava</a:t>
            </a:r>
            <a:endParaRPr lang="cs-CZ" dirty="0"/>
          </a:p>
          <a:p>
            <a:r>
              <a:rPr lang="cs-CZ" dirty="0">
                <a:hlinkClick r:id="rId4" action="ppaction://hlinksldjump"/>
              </a:rPr>
              <a:t>Galileiho princip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Galileiho transformace</a:t>
            </a:r>
            <a:endParaRPr lang="cs-CZ" dirty="0"/>
          </a:p>
          <a:p>
            <a:r>
              <a:rPr lang="cs-CZ" dirty="0"/>
              <a:t>Neinerciální vztažná soustava</a:t>
            </a:r>
          </a:p>
        </p:txBody>
      </p:sp>
      <p:pic>
        <p:nvPicPr>
          <p:cNvPr id="1026" name="Picture 2" descr="The Genius Quotes of Galileo Galilei">
            <a:extLst>
              <a:ext uri="{FF2B5EF4-FFF2-40B4-BE49-F238E27FC236}">
                <a16:creationId xmlns:a16="http://schemas.microsoft.com/office/drawing/2014/main" id="{FB1C3EAC-80D0-0833-A555-CF3F00EC8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245" y="4407877"/>
            <a:ext cx="2619510" cy="21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5">
            <a:extLst>
              <a:ext uri="{FF2B5EF4-FFF2-40B4-BE49-F238E27FC236}">
                <a16:creationId xmlns:a16="http://schemas.microsoft.com/office/drawing/2014/main" id="{05E92EFA-DF13-039E-9CB9-638A9FCDF656}"/>
              </a:ext>
            </a:extLst>
          </p:cNvPr>
          <p:cNvSpPr txBox="1"/>
          <p:nvPr/>
        </p:nvSpPr>
        <p:spPr>
          <a:xfrm>
            <a:off x="8821441" y="6063131"/>
            <a:ext cx="304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sp>
        <p:nvSpPr>
          <p:cNvPr id="6" name="TextovéPole 7">
            <a:extLst>
              <a:ext uri="{FF2B5EF4-FFF2-40B4-BE49-F238E27FC236}">
                <a16:creationId xmlns:a16="http://schemas.microsoft.com/office/drawing/2014/main" id="{5BDD236E-E9B8-4A4B-0F87-693B11E86E0E}"/>
              </a:ext>
            </a:extLst>
          </p:cNvPr>
          <p:cNvSpPr txBox="1"/>
          <p:nvPr/>
        </p:nvSpPr>
        <p:spPr>
          <a:xfrm>
            <a:off x="651146" y="6110697"/>
            <a:ext cx="1249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1. 12. 2025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D0AE4ED-9F59-A3EC-6CC6-BDC912B8963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566" y="442538"/>
            <a:ext cx="900869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40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2FA4428-4196-3440-E45A-646AE305723E}"/>
              </a:ext>
            </a:extLst>
          </p:cNvPr>
          <p:cNvSpPr txBox="1"/>
          <p:nvPr/>
        </p:nvSpPr>
        <p:spPr>
          <a:xfrm>
            <a:off x="302125" y="202057"/>
            <a:ext cx="4018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Vztažné těleso a vztažná soustava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7328C54-78DB-9C37-3F35-376A4CB5B6C5}"/>
              </a:ext>
            </a:extLst>
          </p:cNvPr>
          <p:cNvSpPr txBox="1"/>
          <p:nvPr/>
        </p:nvSpPr>
        <p:spPr>
          <a:xfrm>
            <a:off x="6236420" y="571389"/>
            <a:ext cx="552777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Vztažná </a:t>
            </a:r>
            <a:r>
              <a:rPr lang="cs-CZ" dirty="0"/>
              <a:t>(nebo také referenční) </a:t>
            </a:r>
            <a:r>
              <a:rPr lang="cs-CZ" b="1" dirty="0"/>
              <a:t>soustava </a:t>
            </a:r>
            <a:r>
              <a:rPr lang="cs-CZ" dirty="0"/>
              <a:t>je zvolená skupina těles (příp. i jediné těleso), která jsou vzájemně </a:t>
            </a:r>
            <a:r>
              <a:rPr lang="cs-CZ" b="1" dirty="0"/>
              <a:t>v klidu</a:t>
            </a:r>
            <a:r>
              <a:rPr lang="cs-CZ" dirty="0"/>
              <a:t>, nebo  </a:t>
            </a:r>
            <a:r>
              <a:rPr lang="cs-CZ" b="1" dirty="0"/>
              <a:t>známém vzájemném pohybu</a:t>
            </a:r>
            <a:r>
              <a:rPr lang="cs-CZ" dirty="0"/>
              <a:t>. </a:t>
            </a:r>
          </a:p>
          <a:p>
            <a:r>
              <a:rPr lang="cs-CZ" dirty="0"/>
              <a:t>Poloha a pohyb zkoumaných těles jsou pak určovány (vztahovány) ke zvolené vztažné soustavě, tedy ke zvolené skupině těles.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98A0A3D-921B-C487-676D-99248A5D0733}"/>
              </a:ext>
            </a:extLst>
          </p:cNvPr>
          <p:cNvSpPr txBox="1"/>
          <p:nvPr/>
        </p:nvSpPr>
        <p:spPr>
          <a:xfrm>
            <a:off x="6236420" y="2618903"/>
            <a:ext cx="55277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dirty="0"/>
              <a:t>Vzhledem ke zvolené vztažné soustavě je pohyb fyzikálně vztahován a definován k této soustavě. Fyzikální popis pohybu je závislý na volbě vztažné (referenční) soustavy.</a:t>
            </a:r>
          </a:p>
          <a:p>
            <a:pPr algn="l">
              <a:buNone/>
            </a:pPr>
            <a:endParaRPr lang="cs-CZ" dirty="0"/>
          </a:p>
          <a:p>
            <a:pPr algn="l">
              <a:buNone/>
            </a:pPr>
            <a:r>
              <a:rPr lang="cs-CZ" dirty="0"/>
              <a:t>Vzhledem k tomu, že klid nebo pohyb je závislý na volbě vztažné soustavy, je tento pohybový stav relativní. </a:t>
            </a:r>
          </a:p>
          <a:p>
            <a:pPr algn="l">
              <a:buNone/>
            </a:pPr>
            <a:endParaRPr lang="cs-CZ" dirty="0"/>
          </a:p>
          <a:p>
            <a:pPr algn="l">
              <a:buNone/>
            </a:pPr>
            <a:r>
              <a:rPr lang="cs-CZ" dirty="0"/>
              <a:t>To znamená, že i klid je pouze relativní, neboť je vždy nutno uvést vztažnou soustavu, vzhledem ke které je těleso v klidu či zadaném pohybu. </a:t>
            </a:r>
          </a:p>
          <a:p>
            <a:pPr algn="l">
              <a:buNone/>
            </a:pPr>
            <a:r>
              <a:rPr lang="cs-CZ" dirty="0"/>
              <a:t>Pojem klidu nebo pohybu tělesa je fyzikálně závislý na volbě vztažné soustavy.</a:t>
            </a:r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631050" y="2956243"/>
            <a:ext cx="46931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/>
          <p:cNvSpPr/>
          <p:nvPr/>
        </p:nvSpPr>
        <p:spPr>
          <a:xfrm>
            <a:off x="1713390" y="2556748"/>
            <a:ext cx="399495" cy="3994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907099" y="2561187"/>
            <a:ext cx="399495" cy="3994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70012" y="1136321"/>
            <a:ext cx="4163627" cy="142042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https://media.istockphoto.com/id/814632144/cs/vektor/ikona-vektoru-walking-man-lid%C3%A9-chod%C3%AD-znamen%C3%AD-ilustrace.jpg?s=612x612&amp;w=0&amp;k=20&amp;c=WaCcii8pIfsb4W55IvlnyE6mbGunvWAJJkbbqch7w94=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88" t="20393" r="31548" b="19907"/>
          <a:stretch/>
        </p:blipFill>
        <p:spPr bwMode="auto">
          <a:xfrm>
            <a:off x="1713390" y="1406983"/>
            <a:ext cx="701336" cy="111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se šipkou 13"/>
          <p:cNvCxnSpPr>
            <a:stCxn id="1026" idx="3"/>
          </p:cNvCxnSpPr>
          <p:nvPr/>
        </p:nvCxnSpPr>
        <p:spPr>
          <a:xfrm flipV="1">
            <a:off x="2414726" y="1965770"/>
            <a:ext cx="843379" cy="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188346" y="1587436"/>
                <a:ext cx="129613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200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8346" y="1587436"/>
                <a:ext cx="1296139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295889" y="602387"/>
                <a:ext cx="129613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200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5889" y="602387"/>
                <a:ext cx="1296139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se šipkou 17"/>
          <p:cNvCxnSpPr/>
          <p:nvPr/>
        </p:nvCxnSpPr>
        <p:spPr>
          <a:xfrm flipV="1">
            <a:off x="2139518" y="953303"/>
            <a:ext cx="176758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02125" y="3121680"/>
                <a:ext cx="5752446" cy="28315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Uvnitř vlaku jedoucího rovnoměrně a přímočaře se ve směru jízdy pohybuje cestující. Jaká je jeho rychlost?</a:t>
                </a:r>
              </a:p>
              <a:p>
                <a:r>
                  <a:rPr lang="cs-CZ" dirty="0"/>
                  <a:t>Na tuto otázku odpovíme opět otázkou. K čemu mám rychlost cestujícího vztahovat? K zemskému povrchu nebo </a:t>
                </a:r>
              </a:p>
              <a:p>
                <a:r>
                  <a:rPr lang="cs-CZ" dirty="0"/>
                  <a:t>k podlaze vagonu? </a:t>
                </a:r>
              </a:p>
              <a:p>
                <a:r>
                  <a:rPr lang="cs-CZ" dirty="0"/>
                  <a:t>Podle klasické fyziky je jeho rychlost k zemskému povrchu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5+1,5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a k podlaze vagonu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,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125" y="3121680"/>
                <a:ext cx="5752446" cy="2831544"/>
              </a:xfrm>
              <a:prstGeom prst="rect">
                <a:avLst/>
              </a:prstGeom>
              <a:blipFill>
                <a:blip r:embed="rId5"/>
                <a:stretch>
                  <a:fillRect l="-954" t="-10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4843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E34C7C9-EC34-4260-9CBA-A14394BCFCF3}"/>
              </a:ext>
            </a:extLst>
          </p:cNvPr>
          <p:cNvSpPr/>
          <p:nvPr/>
        </p:nvSpPr>
        <p:spPr>
          <a:xfrm>
            <a:off x="4900474" y="1581213"/>
            <a:ext cx="698175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Vztažnou soustavou může být např. zemský povrch. Vzhledem k této soustavě obvykle vztahujeme pohyb lidí, dopravních prostředků, vržených těles apod. O této soustavě obvykle říkáme, že je </a:t>
            </a:r>
            <a:r>
              <a:rPr lang="cs-CZ" i="1" dirty="0">
                <a:solidFill>
                  <a:srgbClr val="202122"/>
                </a:solidFill>
                <a:latin typeface="Arial" panose="020B0604020202020204" pitchFamily="34" charset="0"/>
              </a:rPr>
              <a:t>pevně spojená se Zemí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</a:p>
          <a:p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Jiným příkladem vztažné soustavy může být pohybující se vlak. </a:t>
            </a: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Jsme-li uvnitř pohybujícího se vlaku, pak pohyb těles (nebo         jejich klid) vztahujeme ke stěnám a podlaze pohybujícího se vlaku a nikoliv k zemskému povrchu, který se vůči naší vztažné soustavě také pohybuje.</a:t>
            </a:r>
          </a:p>
          <a:p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Dalším příkladem může být soustava spojená se vzdálenými hvězdami (stálicemi). Tuto soustavu lze použít </a:t>
            </a: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k popisu pohybu sluneční soustavy v naší Galaxii</a:t>
            </a:r>
            <a:endParaRPr lang="cs-CZ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Dvě různé vztažné soustavy: Pozorovatel P1 sleduje polohu tělesa O vůči autobusu B, zatímco pozorovatel P2 sleduje pohyb tělesa vůči zemskému povrchu.">
            <a:extLst>
              <a:ext uri="{FF2B5EF4-FFF2-40B4-BE49-F238E27FC236}">
                <a16:creationId xmlns:a16="http://schemas.microsoft.com/office/drawing/2014/main" id="{42AD88D3-2FDC-3DA6-2DDA-2A9913A0C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60" y="615395"/>
            <a:ext cx="4093798" cy="2456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CAE1E470-DE6A-5952-FE8B-43799E9F99BC}"/>
              </a:ext>
            </a:extLst>
          </p:cNvPr>
          <p:cNvSpPr txBox="1"/>
          <p:nvPr/>
        </p:nvSpPr>
        <p:spPr>
          <a:xfrm>
            <a:off x="289493" y="3240032"/>
            <a:ext cx="434416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Dvě různé vztažné soustavy:</a:t>
            </a:r>
          </a:p>
          <a:p>
            <a:endParaRPr lang="cs-CZ" dirty="0">
              <a:solidFill>
                <a:srgbClr val="202122"/>
              </a:solidFill>
              <a:highlight>
                <a:srgbClr val="FFFFFF"/>
              </a:highlight>
              <a:latin typeface="Arial" panose="020B0604020202020204" pitchFamily="34" charset="0"/>
            </a:endParaRPr>
          </a:p>
          <a:p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Pozorovatel P1 spojený s pohybujícím se autobusem sleduje polohu tělesa O vůči autobusu B</a:t>
            </a:r>
          </a:p>
          <a:p>
            <a:endParaRPr lang="cs-CZ" dirty="0">
              <a:solidFill>
                <a:srgbClr val="202122"/>
              </a:solidFill>
              <a:highlight>
                <a:srgbClr val="FFFFFF"/>
              </a:highlight>
              <a:latin typeface="Arial" panose="020B0604020202020204" pitchFamily="34" charset="0"/>
            </a:endParaRPr>
          </a:p>
          <a:p>
            <a:r>
              <a:rPr lang="cs-CZ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Pozorovatel P2 spojený se zemským povrchem sleduje polohu tělesa O vůči zemskému povrchu.</a:t>
            </a:r>
          </a:p>
        </p:txBody>
      </p:sp>
    </p:spTree>
    <p:extLst>
      <p:ext uri="{BB962C8B-B14F-4D97-AF65-F5344CB8AC3E}">
        <p14:creationId xmlns:p14="http://schemas.microsoft.com/office/powerpoint/2010/main" val="2952279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3064" y="1427255"/>
            <a:ext cx="1171852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Inerciální vztažnou soustavou se ve fyzice označuje taková vztažná soustava, v níž platí </a:t>
            </a:r>
            <a:r>
              <a:rPr lang="cs-CZ" b="1" dirty="0"/>
              <a:t>1. Newtonův pohybový zákon</a:t>
            </a:r>
            <a:r>
              <a:rPr lang="cs-CZ" dirty="0"/>
              <a:t>, zákon setrvačnosti:</a:t>
            </a:r>
          </a:p>
          <a:p>
            <a:endParaRPr lang="cs-CZ" sz="800" dirty="0"/>
          </a:p>
          <a:p>
            <a:r>
              <a:rPr lang="cs-CZ" dirty="0"/>
              <a:t>„Těleso setrvává v klidu nebo v rovnoměrném přímočarém pohybu, není-li nuceno tento stav působením vnějších sil změnit“.</a:t>
            </a:r>
          </a:p>
          <a:p>
            <a:endParaRPr lang="cs-CZ" sz="800" dirty="0"/>
          </a:p>
          <a:p>
            <a:r>
              <a:rPr lang="cs-CZ" dirty="0"/>
              <a:t>To znamená, že těleso, na které nepůsobí žádná síla nebo výslednice sil je nulová, je v klidu nebo se pohybuje rovnoměrně přímočaře. </a:t>
            </a:r>
          </a:p>
          <a:p>
            <a:r>
              <a:rPr lang="cs-CZ" dirty="0"/>
              <a:t>Důsledek je, že cestující ve vlaku či jiném dopravním prostředku pohybujícím se rovnoměrně a přímočaře, bez možnosti pozorovat okolí, nemá možnost mechanickým pokusem zjistit, zda se pohybuje, jak velkou rychlostí a kterým směrem a dokonce nemá možnost zjistit zda se pohybuje nebo je v klidu. </a:t>
            </a:r>
          </a:p>
          <a:p>
            <a:endParaRPr lang="cs-CZ" sz="800" dirty="0"/>
          </a:p>
          <a:p>
            <a:r>
              <a:rPr lang="cs-CZ" dirty="0"/>
              <a:t>Zobecněním úvah o inerciálních vztažných soustavách dospěli fyzikové již v 17. století k obecně platnému závěru k</a:t>
            </a:r>
          </a:p>
          <a:p>
            <a:pPr algn="ctr"/>
            <a:r>
              <a:rPr lang="cs-CZ" b="1" dirty="0"/>
              <a:t>Mechanickému principu relativity též nazývaným Galileiho princip relativity.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13064" y="411592"/>
            <a:ext cx="2787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Inerciální vztažná soustava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13064" y="780924"/>
            <a:ext cx="11718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 snímku 2 byl za vztažnou soustavu zvolen pohybující se vagon o kterém jsme předpokládali, že se pohybuje rovnoměrně a přímočaře. Taková vztažná soustava se nazývá </a:t>
            </a:r>
            <a:r>
              <a:rPr lang="cs-CZ" b="1" dirty="0"/>
              <a:t>inerciální (setrvačná) vztažná soustava</a:t>
            </a:r>
            <a:r>
              <a:rPr lang="cs-CZ" dirty="0"/>
              <a:t>.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8801" y="4664363"/>
            <a:ext cx="11074399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Zákony mechaniky jsou stejné ve všech inerciálních vztažných soustavách. Rovnice, které je vyjadřují, mají stejný tvar. Na základě mechanických pokusů není žádná inerciální vztažná soustava privilegována.</a:t>
            </a:r>
          </a:p>
        </p:txBody>
      </p:sp>
      <p:sp>
        <p:nvSpPr>
          <p:cNvPr id="6" name="Obdélník 5"/>
          <p:cNvSpPr/>
          <p:nvPr/>
        </p:nvSpPr>
        <p:spPr>
          <a:xfrm>
            <a:off x="236738" y="5480724"/>
            <a:ext cx="117185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Každá vztažná soustava, je-li vzhledem k dané inerciální soustavě v klidu nebo se pohybuje rovnoměrně přímočaře, je rovněž inerciální. Jako příklad můžeme uvést stěny vagonu, který se pohybuje po přímé trati stálou rychlostí  - viz snímek 2.</a:t>
            </a:r>
          </a:p>
          <a:p>
            <a:r>
              <a:rPr lang="cs-CZ" dirty="0"/>
              <a:t>Soustavy, v nichž neplatí 1. Newtonův pohybový zákon, se nazývají neinerciální vztažné soustavy – viz snímek 7.</a:t>
            </a:r>
          </a:p>
        </p:txBody>
      </p:sp>
    </p:spTree>
    <p:extLst>
      <p:ext uri="{BB962C8B-B14F-4D97-AF65-F5344CB8AC3E}">
        <p14:creationId xmlns:p14="http://schemas.microsoft.com/office/powerpoint/2010/main" val="3715242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443883" y="729550"/>
                <a:ext cx="11301273" cy="28653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Galileiho princip relativity (též klasický princip relativity) je fyzikální princip, který říká, že zákony mechaniky mají stejný tvar ve všech inerciálních vztažných soustavách.</a:t>
                </a:r>
              </a:p>
              <a:p>
                <a:r>
                  <a:rPr lang="cs-CZ" dirty="0"/>
                  <a:t>Na základě tohoto principu se v klasické mechanice při transformaci souřadnic (poloha a čas) mezi různými inerciálními vztažnými soustavami zachová tvar fyzikálních zákonů.</a:t>
                </a:r>
              </a:p>
              <a:p>
                <a:r>
                  <a:rPr lang="cs-CZ" dirty="0"/>
                  <a:t>V rámci klasické mechaniky vychází Galileiho princip relativity z těchto postulátů:</a:t>
                </a:r>
              </a:p>
              <a:p>
                <a:endParaRPr lang="cs-CZ" sz="800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čas je absolutní (plyne ve všech vztažných soustavách stejně),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pro skládání rychlostí platí vždy vektorový součet 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= </m:t>
                    </m:r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 dirty="0" smtClean="0">
                        <a:latin typeface="Cambria Math" panose="02040503050406030204" pitchFamily="18" charset="0"/>
                      </a:rPr>
                      <m:t> + </m:t>
                    </m:r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hmotnost tělesa je stálá a nezávisí na rychlosti.</a:t>
                </a:r>
              </a:p>
              <a:p>
                <a:endParaRPr lang="cs-CZ" sz="800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883" y="729550"/>
                <a:ext cx="11301273" cy="2865336"/>
              </a:xfrm>
              <a:prstGeom prst="rect">
                <a:avLst/>
              </a:prstGeom>
              <a:blipFill>
                <a:blip r:embed="rId2"/>
                <a:stretch>
                  <a:fillRect l="-485" t="-1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43883" y="360218"/>
            <a:ext cx="2788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Galileiho princip relativity</a:t>
            </a:r>
          </a:p>
        </p:txBody>
      </p:sp>
      <p:sp>
        <p:nvSpPr>
          <p:cNvPr id="4" name="Obdélník 3"/>
          <p:cNvSpPr/>
          <p:nvPr/>
        </p:nvSpPr>
        <p:spPr>
          <a:xfrm>
            <a:off x="443883" y="3198936"/>
            <a:ext cx="1147882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Roboto"/>
              </a:rPr>
              <a:t>Důsledky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Zákony Mechaniky:</a:t>
            </a:r>
            <a:r>
              <a:rPr lang="cs-CZ" dirty="0"/>
              <a:t> Zákony mechaniky, jako jsou Newtonovy pohybové zákony, mají stejný tvar v různých inerciálních vztažných soustavách. To znamená, že pokud se pohyb tělesa popisuje v jedné soustavě, lze stejný pohyb popsat i v jiné soustavě, která se vůči první pohybuje konstantní rychlostí. </a:t>
            </a:r>
          </a:p>
          <a:p>
            <a:pPr>
              <a:buFont typeface="+mj-lt"/>
              <a:buAutoNum type="arabicPeriod"/>
            </a:pPr>
            <a:endParaRPr lang="cs-CZ" sz="800" b="1" dirty="0">
              <a:latin typeface="Roboto"/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Galileiho Transformace: </a:t>
            </a:r>
            <a:r>
              <a:rPr lang="cs-CZ" dirty="0"/>
              <a:t>Při přechodu mezi různými inerciálními vztažnými soustavami se používají Galileiho transformace, které umožňují převod souřadnic a časových intervalů mezi těmito soustavami. </a:t>
            </a:r>
          </a:p>
          <a:p>
            <a:endParaRPr lang="cs-CZ" sz="800" u="sng" dirty="0">
              <a:latin typeface="Roboto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cs-CZ" b="1" dirty="0"/>
              <a:t>Platnost pro nízké rychlosti:</a:t>
            </a:r>
            <a:r>
              <a:rPr lang="cs-CZ" dirty="0"/>
              <a:t> Galileiho princip relativity platí především pro pohyby s rychlostmi, které jsou mnohem menší než rychlost světla. Při vysokých rychlostech, blízkých rychlosti světla, se uplatňuje </a:t>
            </a:r>
            <a:r>
              <a:rPr lang="cs-CZ" b="1" dirty="0"/>
              <a:t>Einsteinova teorie relativity</a:t>
            </a:r>
            <a:r>
              <a:rPr lang="cs-CZ" dirty="0"/>
              <a:t>, která rozšiřuje a modifikuje Galileiho princip. </a:t>
            </a:r>
          </a:p>
        </p:txBody>
      </p:sp>
    </p:spTree>
    <p:extLst>
      <p:ext uri="{BB962C8B-B14F-4D97-AF65-F5344CB8AC3E}">
        <p14:creationId xmlns:p14="http://schemas.microsoft.com/office/powerpoint/2010/main" val="399374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1646" y="225023"/>
            <a:ext cx="24102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Galileiho transformace</a:t>
            </a:r>
            <a:endParaRPr lang="cs-CZ" dirty="0"/>
          </a:p>
        </p:txBody>
      </p:sp>
      <p:pic>
        <p:nvPicPr>
          <p:cNvPr id="2050" name="Picture 2" descr="https://upload.wikimedia.org/wikipedia/commons/thumb/e/e4/Vztazna_soustava.png/250px-Vztazna_soustava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170"/>
          <a:stretch/>
        </p:blipFill>
        <p:spPr bwMode="auto">
          <a:xfrm>
            <a:off x="386391" y="773136"/>
            <a:ext cx="4527715" cy="259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86391" y="3724077"/>
                <a:ext cx="4447973" cy="657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Vztažná soustava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 se pohybuje ve směru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rychlostí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vůči soustavě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391" y="3724077"/>
                <a:ext cx="4447973" cy="657552"/>
              </a:xfrm>
              <a:prstGeom prst="rect">
                <a:avLst/>
              </a:prstGeom>
              <a:blipFill>
                <a:blip r:embed="rId4"/>
                <a:stretch>
                  <a:fillRect l="-1096" t="-3704" r="-2192" b="-138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5196395" y="225339"/>
                <a:ext cx="6717437" cy="15449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Galileiho transformace jsou transformační rovnice umožňující pomocí souřadnic 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𝑧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 </a:t>
                </a:r>
                <a:r>
                  <a:rPr lang="cs-CZ" dirty="0"/>
                  <a:t>nějaké události</a:t>
                </a:r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 v</a:t>
                </a:r>
                <a:r>
                  <a:rPr lang="cs-CZ" dirty="0"/>
                  <a:t> inerciální vztažné soustavě 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 vyjádřit souřadnice 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′ , 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′ , 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𝑧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′ , 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′ </m:t>
                    </m:r>
                  </m:oMath>
                </a14:m>
                <a:r>
                  <a:rPr lang="cs-CZ" dirty="0"/>
                  <a:t>téže události v jiné inerciální vztažné soustavě 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cs-CZ" dirty="0"/>
                  <a:t> , která se vzhledem k původní soustavě 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 pohybuje konstantní rychlostí 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6395" y="225339"/>
                <a:ext cx="6717437" cy="1544910"/>
              </a:xfrm>
              <a:prstGeom prst="rect">
                <a:avLst/>
              </a:prstGeom>
              <a:blipFill>
                <a:blip r:embed="rId5"/>
                <a:stretch>
                  <a:fillRect l="-726" t="-2372" b="-55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239304" y="1788004"/>
                <a:ext cx="6631618" cy="2630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Matematické vyjádření transformačních rovnic pro pohyb ve směru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 – viz obrázek: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Transformační rovnice platí pro čas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cs-CZ" dirty="0"/>
                  <a:t> ve chvíli, kdy počátky inerciálních soustav splývají. Tato transformace tedy považuje čas za neměnný, mění se pouze prostorové souřadnice.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9304" y="1788004"/>
                <a:ext cx="6631618" cy="2630207"/>
              </a:xfrm>
              <a:prstGeom prst="rect">
                <a:avLst/>
              </a:prstGeom>
              <a:blipFill>
                <a:blip r:embed="rId6"/>
                <a:stretch>
                  <a:fillRect l="-735" t="-1157" b="-25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386392" y="4559818"/>
            <a:ext cx="11527439" cy="73866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dirty="0">
                <a:latin typeface="+mn-lt"/>
              </a:rPr>
              <a:t>Galileiho transformace sice odpovídá našim zkušenostem, narušuje však postuláty (speciální) teorie relativity. Ukazuje se např., že vztahy opisující elektrické a magnetické jevy mají při použití Galileiho transformace v obou soustavách zcela rozdílné tvary, což odporuje prvnímu postulátu. I druhý postulát je porušen, neboť dostaneme-li při měření rychlosti světla podél osy x v soustavě S hodnotu   , bude podle výrazu pro transformaci rychlosti v soustavě S' rychlost světla    </a:t>
            </a:r>
          </a:p>
        </p:txBody>
      </p:sp>
      <p:sp>
        <p:nvSpPr>
          <p:cNvPr id="14" name="AutoShape 10" descr="{\displaystyle c}"/>
          <p:cNvSpPr>
            <a:spLocks noChangeAspect="1" noChangeArrowheads="1"/>
          </p:cNvSpPr>
          <p:nvPr/>
        </p:nvSpPr>
        <p:spPr bwMode="auto">
          <a:xfrm flipV="1">
            <a:off x="3950006" y="5935985"/>
            <a:ext cx="17013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AutoShape 11" descr="{\displaystyle c^{\prime }=c-v\neq c}"/>
          <p:cNvSpPr>
            <a:spLocks noChangeAspect="1" noChangeArrowheads="1"/>
          </p:cNvSpPr>
          <p:nvPr/>
        </p:nvSpPr>
        <p:spPr bwMode="auto">
          <a:xfrm flipV="1">
            <a:off x="9118906" y="5935985"/>
            <a:ext cx="17013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 rot="10800000" flipV="1">
            <a:off x="386391" y="5411606"/>
            <a:ext cx="1152744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dirty="0">
                <a:latin typeface="+mn-lt"/>
              </a:rPr>
              <a:t>Galileiho transformace je přijatelná pouze pro malé rychlosti ve srovnání s rychlostí světla, tzn.   . Pro velké rychlosti je však nutno použít Lorentzovu transformaci. Platnost Galileiho transformace se tedy omezuje na klasickou mechaniku, zatímco v teorii relativity se používá Lorentzova transformace. </a:t>
            </a:r>
          </a:p>
        </p:txBody>
      </p:sp>
      <p:sp>
        <p:nvSpPr>
          <p:cNvPr id="17" name="AutoShape 13" descr="{\displaystyle v\ll c}"/>
          <p:cNvSpPr>
            <a:spLocks noChangeAspect="1" noChangeArrowheads="1"/>
          </p:cNvSpPr>
          <p:nvPr/>
        </p:nvSpPr>
        <p:spPr bwMode="auto">
          <a:xfrm rot="10961743">
            <a:off x="5462149" y="4221852"/>
            <a:ext cx="7008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86391" y="5981704"/>
            <a:ext cx="114728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Galileiho transformace však svůj význam neztratila, neboť člověk se ve svém okolí běžně setkává spíše s rychlostmi malými, a pro běžnou potřebu (např. technické praxe) je Galileiho transformace postačující.</a:t>
            </a:r>
          </a:p>
        </p:txBody>
      </p:sp>
    </p:spTree>
    <p:extLst>
      <p:ext uri="{BB962C8B-B14F-4D97-AF65-F5344CB8AC3E}">
        <p14:creationId xmlns:p14="http://schemas.microsoft.com/office/powerpoint/2010/main" val="278742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0CDD1-F3AE-FAB6-9C83-BE531E7C5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F47C334-D867-2DA5-140F-8D92723B00F3}"/>
              </a:ext>
            </a:extLst>
          </p:cNvPr>
          <p:cNvSpPr txBox="1"/>
          <p:nvPr/>
        </p:nvSpPr>
        <p:spPr>
          <a:xfrm>
            <a:off x="396509" y="347297"/>
            <a:ext cx="3180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 action="ppaction://hlinkfile"/>
              </a:rPr>
              <a:t>Neinerciální vztažná soustava</a:t>
            </a:r>
            <a:endParaRPr lang="cs-CZ" b="1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E134ACA-A1D0-F2D4-3856-5C0408E5A5B5}"/>
              </a:ext>
            </a:extLst>
          </p:cNvPr>
          <p:cNvSpPr txBox="1"/>
          <p:nvPr/>
        </p:nvSpPr>
        <p:spPr>
          <a:xfrm>
            <a:off x="396509" y="2476380"/>
            <a:ext cx="11558008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>
                <a:solidFill>
                  <a:srgbClr val="202122"/>
                </a:solidFill>
                <a:latin typeface="Arial" panose="020B0604020202020204" pitchFamily="34" charset="0"/>
              </a:rPr>
              <a:t>Jako </a:t>
            </a:r>
            <a:r>
              <a:rPr lang="cs-CZ" sz="1600" b="1" dirty="0">
                <a:solidFill>
                  <a:srgbClr val="202122"/>
                </a:solidFill>
                <a:latin typeface="Arial" panose="020B0604020202020204" pitchFamily="34" charset="0"/>
              </a:rPr>
              <a:t>neinerciální vztažná soustava </a:t>
            </a:r>
            <a:r>
              <a:rPr lang="cs-CZ" sz="1600" dirty="0">
                <a:solidFill>
                  <a:srgbClr val="202122"/>
                </a:solidFill>
                <a:latin typeface="Arial" panose="020B0604020202020204" pitchFamily="34" charset="0"/>
              </a:rPr>
              <a:t>se ve fyzice označuje taková vztažná soustava, v níž </a:t>
            </a:r>
            <a:r>
              <a:rPr lang="cs-CZ" sz="1600" b="1" dirty="0">
                <a:solidFill>
                  <a:srgbClr val="202122"/>
                </a:solidFill>
                <a:latin typeface="Arial" panose="020B0604020202020204" pitchFamily="34" charset="0"/>
              </a:rPr>
              <a:t>neplatí</a:t>
            </a:r>
            <a:r>
              <a:rPr lang="cs-CZ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</a:p>
          <a:p>
            <a:endParaRPr lang="cs-CZ" sz="1600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marL="342900" indent="-342900" algn="ctr">
              <a:buAutoNum type="arabicPeriod"/>
            </a:pPr>
            <a:r>
              <a:rPr lang="cs-CZ" sz="1600" dirty="0">
                <a:solidFill>
                  <a:srgbClr val="202122"/>
                </a:solidFill>
                <a:latin typeface="Arial" panose="020B0604020202020204" pitchFamily="34" charset="0"/>
              </a:rPr>
              <a:t>První Newtonův pohybový zákon</a:t>
            </a:r>
          </a:p>
          <a:p>
            <a:pPr marL="342900" indent="-342900" algn="ctr">
              <a:buAutoNum type="arabicPeriod"/>
            </a:pPr>
            <a:r>
              <a:rPr lang="cs-CZ" sz="1600" dirty="0">
                <a:solidFill>
                  <a:srgbClr val="202122"/>
                </a:solidFill>
                <a:latin typeface="Arial" panose="020B0604020202020204" pitchFamily="34" charset="0"/>
              </a:rPr>
              <a:t> Třetí Newtonův pohybový zákon</a:t>
            </a:r>
          </a:p>
          <a:p>
            <a:pPr marL="342900" indent="-342900">
              <a:buAutoNum type="arabicPeriod"/>
            </a:pPr>
            <a:endParaRPr lang="cs-CZ" sz="1600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cs-CZ" sz="1600" dirty="0">
                <a:solidFill>
                  <a:srgbClr val="202122"/>
                </a:solidFill>
                <a:latin typeface="Arial" panose="020B0604020202020204" pitchFamily="34" charset="0"/>
              </a:rPr>
              <a:t>To znamená, že těleso, ačkoliv na ně nepůsobí žádná síla nebo výslednice sil je nulová, mění svůj pohybový stav (rychlost), tzn. pohybuje se s nenulovým zrychlením. </a:t>
            </a:r>
          </a:p>
          <a:p>
            <a:endParaRPr lang="cs-CZ" sz="1600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cs-CZ" sz="1600" dirty="0">
                <a:solidFill>
                  <a:srgbClr val="202122"/>
                </a:solidFill>
                <a:latin typeface="Arial" panose="020B0604020202020204" pitchFamily="34" charset="0"/>
              </a:rPr>
              <a:t>Druhý Newtonův pohybový zákon (zákon síly) použít lze, ale musíme vzít v úvahu kromě sil vznikajících vzájemným silovým působením těles i síly setrvačné. Změna pohybového stavu se vysvětluje setrvačnou silou, jejíž původ je mimo neinerciální vztažnou soustavu.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4000FF7-E364-D90F-4DCA-1E8662AF9469}"/>
              </a:ext>
            </a:extLst>
          </p:cNvPr>
          <p:cNvSpPr txBox="1"/>
          <p:nvPr/>
        </p:nvSpPr>
        <p:spPr>
          <a:xfrm>
            <a:off x="396509" y="846900"/>
            <a:ext cx="11558008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b="0" i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Neinerciální vztažné soustavy se vzhledem k </a:t>
            </a:r>
            <a:r>
              <a:rPr lang="cs-CZ" b="0" i="0" u="none" strike="noStrike">
                <a:effectLst/>
                <a:latin typeface="Arial" panose="020B0604020202020204" pitchFamily="34" charset="0"/>
              </a:rPr>
              <a:t>inerciálním vztažným soustavám</a:t>
            </a:r>
            <a:r>
              <a:rPr lang="cs-CZ" b="0" i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pohybují zrychleně </a:t>
            </a:r>
          </a:p>
          <a:p>
            <a:r>
              <a:rPr lang="cs-CZ" b="0" i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(s nenulovým </a:t>
            </a:r>
            <a:r>
              <a:rPr lang="cs-CZ" b="0" i="0" u="none" strike="noStrike">
                <a:effectLst/>
                <a:latin typeface="Arial" panose="020B0604020202020204" pitchFamily="34" charset="0"/>
              </a:rPr>
              <a:t>zrychlením</a:t>
            </a:r>
            <a:r>
              <a:rPr lang="cs-CZ" b="0" i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). Stejně velké zrychlení, ale opačného směru, mají </a:t>
            </a:r>
            <a:r>
              <a:rPr lang="cs-CZ" b="0" i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všechna</a:t>
            </a:r>
            <a:r>
              <a:rPr lang="cs-CZ" b="0" i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volná tělesa v neinerciální vztažné soustavě (nepůsobí-li na ně další síla).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4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Přímá spojnice 9"/>
          <p:cNvCxnSpPr/>
          <p:nvPr/>
        </p:nvCxnSpPr>
        <p:spPr>
          <a:xfrm flipV="1">
            <a:off x="541538" y="5033634"/>
            <a:ext cx="114610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4838324" y="3258099"/>
            <a:ext cx="798991" cy="79899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7458494-111B-9894-92BB-4197681BC1C1}"/>
              </a:ext>
            </a:extLst>
          </p:cNvPr>
          <p:cNvSpPr txBox="1"/>
          <p:nvPr/>
        </p:nvSpPr>
        <p:spPr>
          <a:xfrm>
            <a:off x="396508" y="347297"/>
            <a:ext cx="9377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Setrvačná síla, synonyma pro setrvačnou sílu – zdánlivá síla, nepravá síla, fiktivní </a:t>
            </a:r>
            <a:r>
              <a:rPr lang="cs-CZ" b="1" dirty="0"/>
              <a:t>síla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C9810ED-13A7-9746-F307-2BC3F1B5914D}"/>
              </a:ext>
            </a:extLst>
          </p:cNvPr>
          <p:cNvSpPr txBox="1"/>
          <p:nvPr/>
        </p:nvSpPr>
        <p:spPr>
          <a:xfrm>
            <a:off x="396508" y="5452075"/>
            <a:ext cx="3242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Kdo má pravdu?</a:t>
            </a:r>
          </a:p>
        </p:txBody>
      </p:sp>
      <p:cxnSp>
        <p:nvCxnSpPr>
          <p:cNvPr id="25" name="Přímá spojnice se šipkou 24"/>
          <p:cNvCxnSpPr/>
          <p:nvPr/>
        </p:nvCxnSpPr>
        <p:spPr>
          <a:xfrm flipH="1">
            <a:off x="4216880" y="3657576"/>
            <a:ext cx="74572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292361" y="3345962"/>
                <a:ext cx="40835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2361" y="3345962"/>
                <a:ext cx="408358" cy="2769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7" name="Skupina 26"/>
          <p:cNvGrpSpPr/>
          <p:nvPr/>
        </p:nvGrpSpPr>
        <p:grpSpPr>
          <a:xfrm>
            <a:off x="1766651" y="2320898"/>
            <a:ext cx="5841512" cy="2712736"/>
            <a:chOff x="1766651" y="2320898"/>
            <a:chExt cx="5841512" cy="2712736"/>
          </a:xfrm>
        </p:grpSpPr>
        <p:sp>
          <p:nvSpPr>
            <p:cNvPr id="2" name="TextovéPole 1"/>
            <p:cNvSpPr txBox="1"/>
            <p:nvPr/>
          </p:nvSpPr>
          <p:spPr>
            <a:xfrm>
              <a:off x="1766651" y="2388088"/>
              <a:ext cx="4918229" cy="166900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6027929" y="2320898"/>
              <a:ext cx="37286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dirty="0"/>
                <a:t>?</a:t>
              </a:r>
            </a:p>
          </p:txBody>
        </p:sp>
        <p:sp>
          <p:nvSpPr>
            <p:cNvPr id="3" name="Ovál 2"/>
            <p:cNvSpPr/>
            <p:nvPr/>
          </p:nvSpPr>
          <p:spPr>
            <a:xfrm>
              <a:off x="2530132" y="4065968"/>
              <a:ext cx="958788" cy="9587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vál 3"/>
            <p:cNvSpPr/>
            <p:nvPr/>
          </p:nvSpPr>
          <p:spPr>
            <a:xfrm>
              <a:off x="4909347" y="4074846"/>
              <a:ext cx="958788" cy="9587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vál 4"/>
            <p:cNvSpPr/>
            <p:nvPr/>
          </p:nvSpPr>
          <p:spPr>
            <a:xfrm>
              <a:off x="5255576" y="4421075"/>
              <a:ext cx="266330" cy="266330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876361" y="4421075"/>
              <a:ext cx="266330" cy="266330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2" name="Picture 8" descr="girl 2 Free Vector Download | FreeImages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15" t="24295" r="33685" b="26630"/>
            <a:stretch/>
          </p:blipFill>
          <p:spPr bwMode="auto">
            <a:xfrm>
              <a:off x="5761599" y="2911870"/>
              <a:ext cx="905523" cy="1145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5" name="Přímá spojnice se šipkou 14"/>
            <p:cNvCxnSpPr/>
            <p:nvPr/>
          </p:nvCxnSpPr>
          <p:spPr>
            <a:xfrm>
              <a:off x="6684880" y="3222589"/>
              <a:ext cx="923283" cy="0"/>
            </a:xfrm>
            <a:prstGeom prst="straightConnector1">
              <a:avLst/>
            </a:prstGeom>
            <a:ln w="76200"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/>
                <p:cNvSpPr txBox="1"/>
                <p:nvPr/>
              </p:nvSpPr>
              <p:spPr>
                <a:xfrm>
                  <a:off x="6769220" y="2727204"/>
                  <a:ext cx="75460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Síla </a:t>
                  </a:r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7" name="TextovéPole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69220" y="2727204"/>
                  <a:ext cx="754602" cy="369332"/>
                </a:xfrm>
                <a:prstGeom prst="rect">
                  <a:avLst/>
                </a:prstGeom>
                <a:blipFill>
                  <a:blip r:embed="rId4"/>
                  <a:stretch>
                    <a:fillRect l="-6452" t="-8197" b="-2459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TextovéPole 12"/>
            <p:cNvSpPr txBox="1"/>
            <p:nvPr/>
          </p:nvSpPr>
          <p:spPr>
            <a:xfrm>
              <a:off x="1766651" y="2388088"/>
              <a:ext cx="745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NIVS</a:t>
              </a:r>
              <a:endParaRPr lang="cs-CZ" dirty="0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5255576" y="5060903"/>
            <a:ext cx="6294273" cy="1129311"/>
            <a:chOff x="5255576" y="5060903"/>
            <a:chExt cx="6294273" cy="1129311"/>
          </a:xfrm>
        </p:grpSpPr>
        <p:sp>
          <p:nvSpPr>
            <p:cNvPr id="22" name="TextovéPole 21"/>
            <p:cNvSpPr txBox="1"/>
            <p:nvPr/>
          </p:nvSpPr>
          <p:spPr>
            <a:xfrm>
              <a:off x="5255576" y="5266884"/>
              <a:ext cx="629427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Kulička </a:t>
              </a:r>
              <a:r>
                <a:rPr lang="cs-CZ" dirty="0"/>
                <a:t>vzhledem k IVS (spojená se zemským povrchem) je v </a:t>
              </a:r>
              <a:r>
                <a:rPr lang="cs-CZ" dirty="0" smtClean="0"/>
                <a:t>klidu.</a:t>
              </a:r>
              <a:endParaRPr lang="cs-CZ" dirty="0"/>
            </a:p>
            <a:p>
              <a:pPr algn="ctr"/>
              <a:r>
                <a:rPr lang="cs-CZ" dirty="0"/>
                <a:t>Z</a:t>
              </a:r>
              <a:r>
                <a:rPr lang="cs-CZ" dirty="0" smtClean="0"/>
                <a:t>adní </a:t>
              </a:r>
              <a:r>
                <a:rPr lang="cs-CZ" dirty="0"/>
                <a:t>stěna vagónu se přibližuje ke </a:t>
              </a:r>
              <a:r>
                <a:rPr lang="cs-CZ" dirty="0" smtClean="0"/>
                <a:t>kuličce.</a:t>
              </a:r>
              <a:endParaRPr lang="cs-CZ" dirty="0"/>
            </a:p>
            <a:p>
              <a:pPr algn="ctr"/>
              <a:r>
                <a:rPr lang="cs-CZ" b="1" dirty="0"/>
                <a:t>N</a:t>
              </a:r>
              <a:r>
                <a:rPr lang="cs-CZ" b="1" dirty="0" smtClean="0"/>
                <a:t>a </a:t>
              </a:r>
              <a:r>
                <a:rPr lang="cs-CZ" b="1" dirty="0"/>
                <a:t>kuličku nepůsobí žádná </a:t>
              </a:r>
              <a:r>
                <a:rPr lang="cs-CZ" b="1" dirty="0" smtClean="0"/>
                <a:t>síla</a:t>
              </a:r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6100440" y="5060903"/>
              <a:ext cx="456459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cs-CZ" sz="1200" b="1" dirty="0">
                  <a:latin typeface="Roboto"/>
                </a:rPr>
                <a:t>Pohyb kuličky vzhledem k pozorovateli na nástupišti (v IVS)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732386" y="758553"/>
            <a:ext cx="8460427" cy="1480379"/>
            <a:chOff x="732386" y="758553"/>
            <a:chExt cx="8460427" cy="1480379"/>
          </a:xfrm>
        </p:grpSpPr>
        <p:sp>
          <p:nvSpPr>
            <p:cNvPr id="21" name="TextovéPole 20"/>
            <p:cNvSpPr txBox="1"/>
            <p:nvPr/>
          </p:nvSpPr>
          <p:spPr>
            <a:xfrm>
              <a:off x="732386" y="823160"/>
              <a:ext cx="8460427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/>
                <a:t>? </a:t>
              </a:r>
              <a:r>
                <a:rPr lang="cs-CZ" dirty="0"/>
                <a:t>kulička se dala do zrychleného pohybu směrem  k zadní stěně vagónu se zrychlením -</a:t>
              </a:r>
              <a:r>
                <a:rPr lang="cs-CZ" b="1" dirty="0"/>
                <a:t>a</a:t>
              </a:r>
              <a:endParaRPr lang="cs-CZ" dirty="0"/>
            </a:p>
            <a:p>
              <a:pPr algn="ctr"/>
              <a:r>
                <a:rPr lang="cs-CZ" b="1" dirty="0"/>
                <a:t>v NIVS na kuličku začala působit síla F</a:t>
              </a:r>
              <a:r>
                <a:rPr lang="cs-CZ" b="1" baseline="-25000" dirty="0"/>
                <a:t>S</a:t>
              </a:r>
              <a:endParaRPr lang="cs-CZ" dirty="0"/>
            </a:p>
            <a:p>
              <a:pPr algn="ctr"/>
              <a:r>
                <a:rPr lang="cs-CZ" b="1" dirty="0"/>
                <a:t>F</a:t>
              </a:r>
              <a:r>
                <a:rPr lang="cs-CZ" b="1" baseline="-25000" dirty="0"/>
                <a:t>S</a:t>
              </a:r>
              <a:r>
                <a:rPr lang="cs-CZ" dirty="0"/>
                <a:t> = m.(-</a:t>
              </a:r>
              <a:r>
                <a:rPr lang="cs-CZ" b="1" dirty="0"/>
                <a:t>a</a:t>
              </a:r>
              <a:r>
                <a:rPr lang="cs-CZ" dirty="0"/>
                <a:t>)</a:t>
              </a:r>
              <a:endParaRPr lang="cs-CZ" b="1" dirty="0"/>
            </a:p>
            <a:p>
              <a:pPr algn="ctr"/>
              <a:r>
                <a:rPr lang="cs-CZ" b="1" dirty="0"/>
                <a:t>F</a:t>
              </a:r>
              <a:r>
                <a:rPr lang="cs-CZ" b="1" baseline="-25000" dirty="0"/>
                <a:t>S</a:t>
              </a:r>
              <a:r>
                <a:rPr lang="cs-CZ" b="1" dirty="0"/>
                <a:t> ... SETRVAČNÁ SÍLA</a:t>
              </a:r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2365885" y="758553"/>
              <a:ext cx="44477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cs-CZ" sz="1200" b="1" dirty="0">
                  <a:latin typeface="Roboto"/>
                </a:rPr>
                <a:t>Pohyb kuličky vzhledem k pozorovateli ve vagónu (v NIVS)</a:t>
              </a:r>
            </a:p>
          </p:txBody>
        </p:sp>
      </p:grpSp>
      <p:pic>
        <p:nvPicPr>
          <p:cNvPr id="1026" name="Picture 2" descr="https://www.pohadkar.cz/public/media/Simpsonovi/popis/afe8aed5a1_11859985_o2.g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2" r="25463" b="3544"/>
          <a:stretch/>
        </p:blipFill>
        <p:spPr bwMode="auto">
          <a:xfrm>
            <a:off x="4269887" y="5105496"/>
            <a:ext cx="967932" cy="145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940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11111E-6 L 0.25039 -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B33444EB-4D59-8BFC-049F-8D15E4C54DBA}"/>
              </a:ext>
            </a:extLst>
          </p:cNvPr>
          <p:cNvSpPr txBox="1"/>
          <p:nvPr/>
        </p:nvSpPr>
        <p:spPr>
          <a:xfrm>
            <a:off x="4867523" y="916675"/>
            <a:ext cx="2456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71C1"/>
                </a:solidFill>
              </a:rPr>
              <a:t>Myšlenkový experiment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642AC7-88E3-D8AD-DD6B-FF89EC295A2C}"/>
              </a:ext>
            </a:extLst>
          </p:cNvPr>
          <p:cNvSpPr txBox="1"/>
          <p:nvPr/>
        </p:nvSpPr>
        <p:spPr>
          <a:xfrm>
            <a:off x="255767" y="270344"/>
            <a:ext cx="11680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Neinerciální vztažná soustava (NIVS) je taková soustava, která se vzhledem k nám pohybuje jinak než rovnoměrně přímočaře (to znamená se zrychlením)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A9C4EFED-91A3-CDE7-1EA8-360311C5AC97}"/>
                  </a:ext>
                </a:extLst>
              </p:cNvPr>
              <p:cNvSpPr txBox="1"/>
              <p:nvPr/>
            </p:nvSpPr>
            <p:spPr>
              <a:xfrm>
                <a:off x="255767" y="1286007"/>
                <a:ext cx="116804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Pozorování pohybu izolovaného tělesa (kuličky) ve vagonu, který se pohybuje po přímé trati pohybem rovnoměrně zrychleným 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konstanta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A9C4EFED-91A3-CDE7-1EA8-360311C5AC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767" y="1286007"/>
                <a:ext cx="11680466" cy="646331"/>
              </a:xfrm>
              <a:prstGeom prst="rect">
                <a:avLst/>
              </a:prstGeom>
              <a:blipFill>
                <a:blip r:embed="rId2"/>
                <a:stretch>
                  <a:fillRect l="-470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Obrázek 9">
            <a:extLst>
              <a:ext uri="{FF2B5EF4-FFF2-40B4-BE49-F238E27FC236}">
                <a16:creationId xmlns:a16="http://schemas.microsoft.com/office/drawing/2014/main" id="{47C590F1-C7F0-38D1-99AE-CA46659F885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321" t="16642" b="3680"/>
          <a:stretch/>
        </p:blipFill>
        <p:spPr>
          <a:xfrm>
            <a:off x="7747267" y="2469405"/>
            <a:ext cx="2889757" cy="288000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2F32E24-72FD-AC96-2C0D-DD575085CE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642" r="50678" b="3680"/>
          <a:stretch/>
        </p:blipFill>
        <p:spPr>
          <a:xfrm>
            <a:off x="831221" y="2409246"/>
            <a:ext cx="2812394" cy="2880000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2CB59157-85AA-B04E-2976-64CC26601290}"/>
              </a:ext>
            </a:extLst>
          </p:cNvPr>
          <p:cNvSpPr txBox="1"/>
          <p:nvPr/>
        </p:nvSpPr>
        <p:spPr>
          <a:xfrm>
            <a:off x="253567" y="1946185"/>
            <a:ext cx="3967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Pohyb kuličky vzhledem k pozorovateli na nástupišti</a:t>
            </a:r>
          </a:p>
          <a:p>
            <a:pPr algn="ctr"/>
            <a:r>
              <a:rPr lang="cs-CZ" sz="1400" dirty="0"/>
              <a:t>(v IVS)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D19E030-8E38-332B-1CA6-D5ED5BFA1D4E}"/>
              </a:ext>
            </a:extLst>
          </p:cNvPr>
          <p:cNvSpPr txBox="1"/>
          <p:nvPr/>
        </p:nvSpPr>
        <p:spPr>
          <a:xfrm>
            <a:off x="7319176" y="1973641"/>
            <a:ext cx="374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Pohyb kuličky vzhledem k pozorovateli ve vagonu</a:t>
            </a:r>
          </a:p>
          <a:p>
            <a:pPr algn="ctr"/>
            <a:r>
              <a:rPr lang="cs-CZ" sz="1400" dirty="0"/>
              <a:t>(v NIVS)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0889CE6-E62A-4F68-7562-464853C8E082}"/>
              </a:ext>
            </a:extLst>
          </p:cNvPr>
          <p:cNvSpPr txBox="1"/>
          <p:nvPr/>
        </p:nvSpPr>
        <p:spPr>
          <a:xfrm>
            <a:off x="182006" y="5405640"/>
            <a:ext cx="559064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/>
            <a:r>
              <a:rPr lang="cs-CZ" sz="1400" b="0" i="0" dirty="0">
                <a:solidFill>
                  <a:srgbClr val="212121"/>
                </a:solidFill>
                <a:effectLst/>
                <a:latin typeface="Open Sans" panose="020B0606030504020204" pitchFamily="34" charset="0"/>
              </a:rPr>
              <a:t>kulička vzhledem k IVS (spojená se zemským povrchem) je v klidu</a:t>
            </a:r>
          </a:p>
          <a:p>
            <a:pPr algn="ctr" rtl="0"/>
            <a:r>
              <a:rPr lang="cs-CZ" sz="1400" b="0" i="0" dirty="0">
                <a:solidFill>
                  <a:srgbClr val="212121"/>
                </a:solidFill>
                <a:effectLst/>
                <a:latin typeface="Open Sans" panose="020B0606030504020204" pitchFamily="34" charset="0"/>
              </a:rPr>
              <a:t>zadní stěna vagónu se přibližuje ke kuličce</a:t>
            </a:r>
          </a:p>
          <a:p>
            <a:pPr algn="ctr" rtl="0">
              <a:spcBef>
                <a:spcPts val="1200"/>
              </a:spcBef>
            </a:pPr>
            <a:r>
              <a:rPr lang="cs-CZ" sz="1400" b="1" i="0" dirty="0">
                <a:solidFill>
                  <a:srgbClr val="212121"/>
                </a:solidFill>
                <a:effectLst/>
                <a:latin typeface="Open Sans" panose="020B0606030504020204" pitchFamily="34" charset="0"/>
              </a:rPr>
              <a:t>na kuličku nepůsobí žádná síla</a:t>
            </a:r>
            <a:endParaRPr lang="cs-CZ" sz="1400" b="0" i="0" dirty="0">
              <a:solidFill>
                <a:srgbClr val="212121"/>
              </a:solidFill>
              <a:effectLst/>
              <a:latin typeface="Open Sans" panose="020B0606030504020204" pitchFamily="34" charset="0"/>
            </a:endParaRP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C42B8D8-45CA-6628-6DE6-62E482AFC660}"/>
              </a:ext>
            </a:extLst>
          </p:cNvPr>
          <p:cNvSpPr txBox="1"/>
          <p:nvPr/>
        </p:nvSpPr>
        <p:spPr>
          <a:xfrm>
            <a:off x="6811723" y="5405640"/>
            <a:ext cx="476084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/>
            <a:r>
              <a:rPr lang="cs-CZ" sz="1400" b="0" i="0" dirty="0">
                <a:solidFill>
                  <a:srgbClr val="212121"/>
                </a:solidFill>
                <a:effectLst/>
                <a:latin typeface="Open Sans" panose="020B0606030504020204" pitchFamily="34" charset="0"/>
              </a:rPr>
              <a:t>kulička se dala do zrychleného pohybu směrem  k zadní stěně vagónu se zrychlením -</a:t>
            </a:r>
            <a:r>
              <a:rPr lang="cs-CZ" sz="1400" b="1" i="0" dirty="0">
                <a:solidFill>
                  <a:srgbClr val="212121"/>
                </a:solidFill>
                <a:effectLst/>
                <a:latin typeface="Open Sans" panose="020B0606030504020204" pitchFamily="34" charset="0"/>
              </a:rPr>
              <a:t>a</a:t>
            </a:r>
            <a:endParaRPr lang="cs-CZ" sz="1400" b="0" i="0" dirty="0">
              <a:solidFill>
                <a:srgbClr val="212121"/>
              </a:solidFill>
              <a:effectLst/>
              <a:latin typeface="Open Sans" panose="020B0606030504020204" pitchFamily="34" charset="0"/>
            </a:endParaRPr>
          </a:p>
          <a:p>
            <a:pPr algn="ctr" rtl="0">
              <a:spcBef>
                <a:spcPts val="1200"/>
              </a:spcBef>
            </a:pPr>
            <a:r>
              <a:rPr lang="cs-CZ" sz="1400" b="1" i="0" dirty="0">
                <a:solidFill>
                  <a:srgbClr val="212121"/>
                </a:solidFill>
                <a:effectLst/>
                <a:latin typeface="Open Sans" panose="020B0606030504020204" pitchFamily="34" charset="0"/>
              </a:rPr>
              <a:t>v NIVS na kuličku začala působit síla F</a:t>
            </a:r>
            <a:r>
              <a:rPr lang="cs-CZ" sz="1400" b="1" i="0" baseline="-25000" dirty="0">
                <a:solidFill>
                  <a:srgbClr val="212121"/>
                </a:solidFill>
                <a:effectLst/>
                <a:latin typeface="Open Sans" panose="020B0606030504020204" pitchFamily="34" charset="0"/>
              </a:rPr>
              <a:t>S</a:t>
            </a:r>
            <a:endParaRPr lang="cs-CZ" sz="1400" b="0" i="0" dirty="0">
              <a:solidFill>
                <a:srgbClr val="212121"/>
              </a:solidFill>
              <a:effectLst/>
              <a:latin typeface="Open Sans" panose="020B0606030504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131350AB-A371-B859-C245-99DE0BD9A6C9}"/>
                  </a:ext>
                </a:extLst>
              </p:cNvPr>
              <p:cNvSpPr txBox="1"/>
              <p:nvPr/>
            </p:nvSpPr>
            <p:spPr>
              <a:xfrm>
                <a:off x="6448508" y="4461716"/>
                <a:ext cx="1298759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sub>
                      </m:sSub>
                      <m:r>
                        <a:rPr lang="cs-CZ" sz="1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cs-CZ" sz="1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. (−</m:t>
                      </m:r>
                      <m:r>
                        <a:rPr lang="cs-CZ" sz="1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cs-CZ" sz="1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sz="1400" b="1" dirty="0"/>
              </a:p>
              <a:p>
                <a:endParaRPr lang="cs-CZ" sz="800" dirty="0"/>
              </a:p>
              <a:p>
                <a:pPr algn="ctr"/>
                <a:r>
                  <a:rPr lang="cs-CZ" sz="1400" dirty="0"/>
                  <a:t>Setrvačná síla</a:t>
                </a:r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131350AB-A371-B859-C245-99DE0BD9A6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508" y="4461716"/>
                <a:ext cx="1298759" cy="646331"/>
              </a:xfrm>
              <a:prstGeom prst="rect">
                <a:avLst/>
              </a:prstGeom>
              <a:blipFill>
                <a:blip r:embed="rId4"/>
                <a:stretch>
                  <a:fillRect b="-849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712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76E716B-F6A9-9733-06B3-3D8D2F20D41F}"/>
                  </a:ext>
                </a:extLst>
              </p:cNvPr>
              <p:cNvSpPr txBox="1"/>
              <p:nvPr/>
            </p:nvSpPr>
            <p:spPr>
              <a:xfrm>
                <a:off x="539262" y="281354"/>
                <a:ext cx="11324492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Shrnutí myšlenkového pokusu:</a:t>
                </a:r>
              </a:p>
              <a:p>
                <a:pPr algn="ctr"/>
                <a:endParaRPr lang="cs-CZ" b="1" dirty="0"/>
              </a:p>
              <a:p>
                <a:r>
                  <a:rPr lang="cs-CZ" dirty="0"/>
                  <a:t>V </a:t>
                </a:r>
                <a:r>
                  <a:rPr lang="cs-CZ" b="1" dirty="0"/>
                  <a:t>neinerciálních vztažných soustavách nezůstává</a:t>
                </a:r>
                <a:r>
                  <a:rPr lang="cs-CZ" dirty="0"/>
                  <a:t> izolované těleso </a:t>
                </a:r>
                <a:r>
                  <a:rPr lang="cs-CZ" b="1" dirty="0"/>
                  <a:t>v klidu </a:t>
                </a:r>
                <a:r>
                  <a:rPr lang="cs-CZ" dirty="0"/>
                  <a:t>nebo </a:t>
                </a:r>
                <a:r>
                  <a:rPr lang="cs-CZ" b="1" dirty="0"/>
                  <a:t>rovnoměrném přímočarém pohybu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Na těleso v neinerciálních vztažných soustavách působí tzv. </a:t>
                </a:r>
                <a:r>
                  <a:rPr lang="cs-CZ" b="1" dirty="0"/>
                  <a:t>setrvačné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(−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vznikající jako důsledek zrychleného (zpomaleného) pohybu soustavy.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76E716B-F6A9-9733-06B3-3D8D2F20D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262" y="281354"/>
                <a:ext cx="11324492" cy="1477328"/>
              </a:xfrm>
              <a:prstGeom prst="rect">
                <a:avLst/>
              </a:prstGeom>
              <a:blipFill>
                <a:blip r:embed="rId2"/>
                <a:stretch>
                  <a:fillRect l="-431" t="-2066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70AE1A6D-60E5-D27F-4FD9-3E246C2CE3D7}"/>
              </a:ext>
            </a:extLst>
          </p:cNvPr>
          <p:cNvSpPr txBox="1"/>
          <p:nvPr/>
        </p:nvSpPr>
        <p:spPr>
          <a:xfrm>
            <a:off x="539262" y="2133600"/>
            <a:ext cx="108790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Důsledek:</a:t>
            </a:r>
          </a:p>
          <a:p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Setrvačná síla nemá původ ve vzájemném silovém působení těles, má původ v </a:t>
            </a:r>
            <a:r>
              <a:rPr lang="cs-CZ" b="1" dirty="0"/>
              <a:t>neinerciální vztažné soustavě</a:t>
            </a:r>
            <a:r>
              <a:rPr lang="cs-CZ" dirty="0"/>
              <a:t>, proto k této síle neexistuje </a:t>
            </a:r>
            <a:r>
              <a:rPr lang="cs-CZ" b="1" dirty="0"/>
              <a:t>reakce</a:t>
            </a:r>
            <a:r>
              <a:rPr lang="cs-CZ" dirty="0"/>
              <a:t>.</a:t>
            </a:r>
          </a:p>
          <a:p>
            <a:endParaRPr lang="cs-CZ" dirty="0"/>
          </a:p>
          <a:p>
            <a:pPr marL="342900" indent="-342900">
              <a:buFont typeface="+mj-lt"/>
              <a:buAutoNum type="arabicPeriod" startAt="2"/>
            </a:pPr>
            <a:r>
              <a:rPr lang="cs-CZ" dirty="0"/>
              <a:t>V neinerciální vztažné soustavě </a:t>
            </a:r>
            <a:r>
              <a:rPr lang="cs-CZ" b="1" dirty="0"/>
              <a:t>neplatí první a třetí Newtonův pohybový zákon</a:t>
            </a:r>
            <a:r>
              <a:rPr lang="cs-CZ" dirty="0"/>
              <a:t>. Platí pouze druhý Newtonův pohybový zákon za podmínky, že setrvačné síly zahrneme do výpočtu.</a:t>
            </a:r>
          </a:p>
          <a:p>
            <a:endParaRPr lang="cs-CZ" dirty="0"/>
          </a:p>
          <a:p>
            <a:pPr marL="342900" indent="-342900">
              <a:buFont typeface="+mj-lt"/>
              <a:buAutoNum type="arabicPeriod" startAt="3"/>
            </a:pPr>
            <a:r>
              <a:rPr lang="cs-CZ" dirty="0"/>
              <a:t>Setrvačné síly existují pouze v neinerciálních vztažných soustavách.  V inerciální vztažných soustavách setrvačné síly neexistují.</a:t>
            </a:r>
          </a:p>
        </p:txBody>
      </p:sp>
    </p:spTree>
    <p:extLst>
      <p:ext uri="{BB962C8B-B14F-4D97-AF65-F5344CB8AC3E}">
        <p14:creationId xmlns:p14="http://schemas.microsoft.com/office/powerpoint/2010/main" val="201571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61BBFA-7DD2-9990-1984-8FF1D847C8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441" y="0"/>
            <a:ext cx="10003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31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BC53E24-0D68-33E9-9596-9026793CF7C4}"/>
              </a:ext>
            </a:extLst>
          </p:cNvPr>
          <p:cNvSpPr txBox="1"/>
          <p:nvPr/>
        </p:nvSpPr>
        <p:spPr>
          <a:xfrm>
            <a:off x="4688619" y="193610"/>
            <a:ext cx="28147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Setrvačná odstředivá síla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72861" y="878255"/>
                <a:ext cx="5779363" cy="2611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Cestující v autobuse, který projíždí kruhovou zatáčkou působí </a:t>
                </a:r>
                <a:r>
                  <a:rPr lang="cs-CZ" b="1" dirty="0"/>
                  <a:t>setrvačná odstředivá síla</a:t>
                </a:r>
                <a:r>
                  <a:rPr lang="cs-CZ" dirty="0"/>
                  <a:t>, která tlačí cestujícího k vnější straně zatáčky. Vztažná soustava cestující – autobus  je </a:t>
                </a:r>
                <a:r>
                  <a:rPr lang="cs-CZ" b="1" dirty="0"/>
                  <a:t>neinerciální vztažná soustava</a:t>
                </a:r>
                <a:r>
                  <a:rPr lang="cs-CZ" dirty="0"/>
                  <a:t> a síla působící na cestujícího je fiktivní. Její původ je ve snaze těla cestujícího pokračovat pohybem přímočarým.</a:t>
                </a:r>
              </a:p>
              <a:p>
                <a:r>
                  <a:rPr lang="cs-CZ" dirty="0"/>
                  <a:t>I když tato síla není skutečná, ale fiktivní, nazýváme jí silou</a:t>
                </a:r>
              </a:p>
              <a:p>
                <a:pPr algn="ctr"/>
                <a:r>
                  <a:rPr lang="cs-CZ" dirty="0"/>
                  <a:t>ODSTŘEDIVOU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861" y="878255"/>
                <a:ext cx="5779363" cy="2611997"/>
              </a:xfrm>
              <a:prstGeom prst="rect">
                <a:avLst/>
              </a:prstGeom>
              <a:blipFill>
                <a:blip r:embed="rId2"/>
                <a:stretch>
                  <a:fillRect l="-844" t="-1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613864" y="878255"/>
                <a:ext cx="5060520" cy="28310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Vlastnosti odstředivé síly</a:t>
                </a:r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Je to síla setrvačná, která existuje pouze v neinerciální vztažné soustavě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sz="800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Směr odstředivé setrvačné síly je ve směru poloměru, ven ze středu kruhové trajektorie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sz="800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Pro velikost setrvačné odstředivé síly platí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3864" y="878255"/>
                <a:ext cx="5060520" cy="2831031"/>
              </a:xfrm>
              <a:prstGeom prst="rect">
                <a:avLst/>
              </a:prstGeom>
              <a:blipFill>
                <a:blip r:embed="rId3"/>
                <a:stretch>
                  <a:fillRect l="-1084" t="-10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9854DE61-BF21-24EC-FC97-3C1A7D9A787F}"/>
              </a:ext>
            </a:extLst>
          </p:cNvPr>
          <p:cNvSpPr txBox="1"/>
          <p:nvPr/>
        </p:nvSpPr>
        <p:spPr>
          <a:xfrm>
            <a:off x="372861" y="3809137"/>
            <a:ext cx="769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Úloha</a:t>
            </a:r>
          </a:p>
        </p:txBody>
      </p:sp>
      <p:cxnSp>
        <p:nvCxnSpPr>
          <p:cNvPr id="9" name="Přímá spojnice 8"/>
          <p:cNvCxnSpPr/>
          <p:nvPr/>
        </p:nvCxnSpPr>
        <p:spPr>
          <a:xfrm>
            <a:off x="443884" y="3747713"/>
            <a:ext cx="114078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72861" y="4158520"/>
                <a:ext cx="5188998" cy="2154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Cyklista jedoucí po přímé betonové dráze rychlostí 27 km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vjede do zatáčky o poloměru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. Jaký náklon musí cyklista mít, aby bezpečně projel zatáčkou?</a:t>
                </a:r>
              </a:p>
              <a:p>
                <a:r>
                  <a:rPr lang="cs-CZ" dirty="0"/>
                  <a:t>Tření a odpor vzduchu zanedbejte.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=27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=7,5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861" y="4158520"/>
                <a:ext cx="5188998" cy="2154436"/>
              </a:xfrm>
              <a:prstGeom prst="rect">
                <a:avLst/>
              </a:prstGeom>
              <a:blipFill>
                <a:blip r:embed="rId4"/>
                <a:stretch>
                  <a:fillRect l="-940" t="-1412" r="-1645" b="-2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Obrázek 11">
            <a:extLst>
              <a:ext uri="{FF2B5EF4-FFF2-40B4-BE49-F238E27FC236}">
                <a16:creationId xmlns:a16="http://schemas.microsoft.com/office/drawing/2014/main" id="{E8EE69A8-9457-788F-433B-3D9692AADE5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789" t="40663" r="36407" b="10595"/>
          <a:stretch/>
        </p:blipFill>
        <p:spPr>
          <a:xfrm>
            <a:off x="5632881" y="4254755"/>
            <a:ext cx="1961965" cy="1961966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E8EE69A8-9457-788F-433B-3D9692AADE5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17" t="54070" r="70578" b="4268"/>
          <a:stretch/>
        </p:blipFill>
        <p:spPr>
          <a:xfrm>
            <a:off x="7958955" y="3883302"/>
            <a:ext cx="3413341" cy="2231045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E8EE69A8-9457-788F-433B-3D9692AADE5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9147" t="35149" b="53382"/>
          <a:stretch/>
        </p:blipFill>
        <p:spPr>
          <a:xfrm>
            <a:off x="8131945" y="6149859"/>
            <a:ext cx="3316336" cy="52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2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BCD5305-F39E-A28E-7060-2C65450349C9}"/>
              </a:ext>
            </a:extLst>
          </p:cNvPr>
          <p:cNvSpPr txBox="1"/>
          <p:nvPr/>
        </p:nvSpPr>
        <p:spPr>
          <a:xfrm>
            <a:off x="299404" y="453154"/>
            <a:ext cx="114987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  <a:p>
            <a:endParaRPr lang="cs-CZ" dirty="0"/>
          </a:p>
          <a:p>
            <a:r>
              <a:rPr lang="cs-CZ" dirty="0"/>
              <a:t>Předpokládejme, že vztažná soustava spojená s povrchem Země je inerciální.</a:t>
            </a:r>
          </a:p>
          <a:p>
            <a:r>
              <a:rPr lang="cs-CZ" dirty="0"/>
              <a:t>Uvažujme tři železniční vozy:</a:t>
            </a:r>
          </a:p>
          <a:p>
            <a:endParaRPr lang="cs-CZ" dirty="0"/>
          </a:p>
          <a:p>
            <a:r>
              <a:rPr lang="cs-CZ" dirty="0"/>
              <a:t>První jede stálou rychlostí po přímé trati.</a:t>
            </a:r>
          </a:p>
          <a:p>
            <a:r>
              <a:rPr lang="cs-CZ" dirty="0"/>
              <a:t>Druhý se rozjíždí po přímé trati rovnoměrně zrychleně.</a:t>
            </a:r>
          </a:p>
          <a:p>
            <a:r>
              <a:rPr lang="cs-CZ" dirty="0"/>
              <a:t>Třetí projíždí zatáčkou rovnoměrným pohybem po kružnici.</a:t>
            </a:r>
          </a:p>
          <a:p>
            <a:endParaRPr lang="cs-CZ" dirty="0"/>
          </a:p>
          <a:p>
            <a:r>
              <a:rPr lang="cs-CZ" b="1" dirty="0"/>
              <a:t>S kterými z těchto vozů můžeme spojit inerciální vztažnou soustavu?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8656735-70FD-B8A6-7116-1DF766DB0772}"/>
              </a:ext>
            </a:extLst>
          </p:cNvPr>
          <p:cNvSpPr txBox="1"/>
          <p:nvPr/>
        </p:nvSpPr>
        <p:spPr>
          <a:xfrm>
            <a:off x="7177282" y="2889119"/>
            <a:ext cx="1408014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Jen s prvním.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D2535E5-6B25-B960-DCCA-4E892FA1A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1489" y="3457048"/>
            <a:ext cx="5329020" cy="1800741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152C6D4C-BBBF-C13F-37B8-BB7A8BDB027B}"/>
              </a:ext>
            </a:extLst>
          </p:cNvPr>
          <p:cNvSpPr txBox="1"/>
          <p:nvPr/>
        </p:nvSpPr>
        <p:spPr>
          <a:xfrm>
            <a:off x="2980505" y="5285215"/>
            <a:ext cx="61365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Ověření iracionálnosti vztažné soustavy spojené s železničním vagonem</a:t>
            </a:r>
          </a:p>
        </p:txBody>
      </p:sp>
    </p:spTree>
    <p:extLst>
      <p:ext uri="{BB962C8B-B14F-4D97-AF65-F5344CB8AC3E}">
        <p14:creationId xmlns:p14="http://schemas.microsoft.com/office/powerpoint/2010/main" val="26299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6032" y="173879"/>
            <a:ext cx="1149400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33"/>
                </a:solidFill>
                <a:latin typeface="Arial" panose="020B0604020202020204" pitchFamily="34" charset="0"/>
              </a:rPr>
              <a:t>Galileiho princip relativity</a:t>
            </a:r>
          </a:p>
          <a:p>
            <a:endParaRPr lang="cs-CZ" sz="800" dirty="0">
              <a:solidFill>
                <a:srgbClr val="000033"/>
              </a:solidFill>
              <a:latin typeface="Arial" panose="020B0604020202020204" pitchFamily="34" charset="0"/>
            </a:endParaRPr>
          </a:p>
          <a:p>
            <a:r>
              <a:rPr lang="cs-CZ" dirty="0"/>
              <a:t>Galileiho princip relativity (též klasický princip relativity) je fyzikální princip, který říká, že zákony mechaniky mají stejný tvar ve všech inerciálních vztažných soustavách.</a:t>
            </a:r>
          </a:p>
          <a:p>
            <a:r>
              <a:rPr lang="cs-CZ" dirty="0"/>
              <a:t>Na základě tohoto principu se v klasické mechanice při transformaci souřadnic (poloha a čas) mezi různými inerciálními vztažnými soustavami zachová tvar fyzikálních zákonů.</a:t>
            </a:r>
          </a:p>
          <a:p>
            <a:r>
              <a:rPr lang="cs-CZ" dirty="0"/>
              <a:t>V rámci klasické mechaniky vychází Galileiho princip relativity z těchto postulátů:</a:t>
            </a:r>
          </a:p>
          <a:p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čas je absolutní (plyne ve všech vztažných soustavách stejně),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pro skládání rychlostí platí vždy vektorový součet v = v1 + v2,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hmotnost tělesa je stálá a nezávisí na rychlosti.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2144" y="3209633"/>
            <a:ext cx="11687896" cy="87907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17400" tIns="31740" rIns="0" bIns="1587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solidFill>
                  <a:srgbClr val="000033"/>
                </a:solidFill>
              </a:rPr>
              <a:t>Galileiho transformace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>
                <a:latin typeface="+mn-lt"/>
              </a:rPr>
              <a:t>Transformace (Galileiho transformace) z jedné vztažné soustavy (souřadnice x, y, z, čas t) do druhé soustavy (souřadnice x' , y' , z' , čas t' ), která se vzhledem k první pohybuje stálou rychlostí v přímočaře ve směru osy x: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598779" y="4139026"/>
                <a:ext cx="2808514" cy="16296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sz="2400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´=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sz="2400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cs-CZ" sz="2400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8779" y="4139026"/>
                <a:ext cx="2808514" cy="162967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bdélník 5"/>
          <p:cNvSpPr/>
          <p:nvPr/>
        </p:nvSpPr>
        <p:spPr>
          <a:xfrm>
            <a:off x="256032" y="5682483"/>
            <a:ext cx="114940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Galileiho princip relativity vyhovuje pohybům s rychlostí velmi nízkou v porovnání s rychlostí světla, tj. dějům klasické mechaniky. Důsledky tohoto principu, např. možnost neomezeného růstu rychlosti, však odporují experimentům s pohyby, jejichž rychlost se blíží rychlosti světla. Pro takové děje je nutno použít Einsteinův princip relativity.</a:t>
            </a:r>
          </a:p>
        </p:txBody>
      </p:sp>
    </p:spTree>
    <p:extLst>
      <p:ext uri="{BB962C8B-B14F-4D97-AF65-F5344CB8AC3E}">
        <p14:creationId xmlns:p14="http://schemas.microsoft.com/office/powerpoint/2010/main" val="194639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t="8244"/>
          <a:stretch/>
        </p:blipFill>
        <p:spPr>
          <a:xfrm>
            <a:off x="1285407" y="1127465"/>
            <a:ext cx="9354856" cy="542813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29305" y="630315"/>
            <a:ext cx="2618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Lorentzova transformace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230210" y="142043"/>
            <a:ext cx="3731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Mechanika z pohledu teorie relativity</a:t>
            </a:r>
          </a:p>
        </p:txBody>
      </p:sp>
    </p:spTree>
    <p:extLst>
      <p:ext uri="{BB962C8B-B14F-4D97-AF65-F5344CB8AC3E}">
        <p14:creationId xmlns:p14="http://schemas.microsoft.com/office/powerpoint/2010/main" val="352226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75520" y="4046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Skládání rychlostí 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75520" y="692697"/>
            <a:ext cx="86409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Představme si, že jedeme ve vlaku, který se pohybuje rychlostí 80 km hod </a:t>
            </a:r>
            <a:r>
              <a:rPr lang="cs-CZ" baseline="30000" dirty="0"/>
              <a:t>-1 </a:t>
            </a:r>
            <a:r>
              <a:rPr lang="cs-CZ" dirty="0"/>
              <a:t>. Pokud nebudeme sedět na sedadle, ale projdeme se v uličce ve směru jízdy rychlostí 5 km hod</a:t>
            </a:r>
            <a:r>
              <a:rPr lang="cs-CZ" baseline="30000" dirty="0"/>
              <a:t>-1</a:t>
            </a:r>
            <a:r>
              <a:rPr lang="cs-CZ" dirty="0"/>
              <a:t>. Pokud se nás kamarád zeptá jakou rychlostí se v daném okamžiku pohybujeme, bez váhání  mu řekneme že </a:t>
            </a:r>
            <a:r>
              <a:rPr lang="cs-CZ" b="1" dirty="0"/>
              <a:t>80 + 5 = 85 km hod </a:t>
            </a:r>
            <a:r>
              <a:rPr lang="cs-CZ" b="1" baseline="30000" dirty="0"/>
              <a:t>-1</a:t>
            </a:r>
            <a:r>
              <a:rPr lang="cs-CZ" dirty="0"/>
              <a:t>.  Taková je naše zkušenost vypozorovaná z dění kolem nás.</a:t>
            </a:r>
          </a:p>
          <a:p>
            <a:r>
              <a:rPr lang="cs-CZ" dirty="0"/>
              <a:t>Nyní si představme, že jsme v raketě, která se vůči Zemi pohybuje rychlostí </a:t>
            </a:r>
            <a:r>
              <a:rPr lang="cs-CZ" b="1" dirty="0"/>
              <a:t>0,7c .</a:t>
            </a:r>
            <a:r>
              <a:rPr lang="cs-CZ" dirty="0"/>
              <a:t> </a:t>
            </a:r>
          </a:p>
          <a:p>
            <a:r>
              <a:rPr lang="cs-CZ" dirty="0"/>
              <a:t>V určitém okamžiku  posvítíme baterkou ve směru letu rakety. Jakou rychlostí se bude šířit světlo z baterky vůči Zemi?</a:t>
            </a:r>
          </a:p>
          <a:p>
            <a:r>
              <a:rPr lang="cs-CZ" dirty="0"/>
              <a:t>Pozemská zkušenost nám říká „sečti obě rychlosti“. Tedy c + 0,7c ! Ale to je v rozporu  s druhým postulátem STR, podle něhož se světlo šíří vzhledem k libovolné inerciální soustavě konstantní rychlostí  </a:t>
            </a:r>
            <a:r>
              <a:rPr lang="cs-CZ" b="1" dirty="0"/>
              <a:t>c</a:t>
            </a:r>
            <a:r>
              <a:rPr lang="cs-CZ" dirty="0"/>
              <a:t>. Prostý součet selhává!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75520" y="4397048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grpSp>
        <p:nvGrpSpPr>
          <p:cNvPr id="18" name="Skupina 17"/>
          <p:cNvGrpSpPr/>
          <p:nvPr/>
        </p:nvGrpSpPr>
        <p:grpSpPr>
          <a:xfrm>
            <a:off x="2207569" y="3861049"/>
            <a:ext cx="7776864" cy="2838565"/>
            <a:chOff x="683569" y="3861048"/>
            <a:chExt cx="7776864" cy="2838565"/>
          </a:xfrm>
        </p:grpSpPr>
        <p:pic>
          <p:nvPicPr>
            <p:cNvPr id="1028" name="Picture 4" descr="https://omalovanky.luksoft.cz/1280/kosmicka_raketa.jpg"/>
            <p:cNvPicPr>
              <a:picLocks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02" t="5824" r="10815" b="6195"/>
            <a:stretch/>
          </p:blipFill>
          <p:spPr bwMode="auto">
            <a:xfrm rot="5400000">
              <a:off x="3445784" y="1098833"/>
              <a:ext cx="2252433" cy="7776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5652120" y="4014936"/>
              <a:ext cx="255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/>
                <a:t>Rychlost rakety je 0,7c</a:t>
              </a:r>
              <a:endParaRPr lang="cs-CZ" sz="1400" baseline="30000" dirty="0"/>
            </a:p>
          </p:txBody>
        </p:sp>
        <p:pic>
          <p:nvPicPr>
            <p:cNvPr id="1032" name="Picture 8" descr="Svítilna Ledlenser P6R Core QC | 4Camping.cz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47864" y="4797152"/>
              <a:ext cx="1488279" cy="507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0" name="Přímá spojnice 9"/>
            <p:cNvCxnSpPr/>
            <p:nvPr/>
          </p:nvCxnSpPr>
          <p:spPr>
            <a:xfrm flipV="1">
              <a:off x="4716016" y="4797152"/>
              <a:ext cx="648072" cy="190113"/>
            </a:xfrm>
            <a:prstGeom prst="line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4716016" y="5050690"/>
              <a:ext cx="648072" cy="0"/>
            </a:xfrm>
            <a:prstGeom prst="line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4716016" y="5139945"/>
              <a:ext cx="648072" cy="89255"/>
            </a:xfrm>
            <a:prstGeom prst="line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ál 15"/>
            <p:cNvSpPr/>
            <p:nvPr/>
          </p:nvSpPr>
          <p:spPr>
            <a:xfrm>
              <a:off x="4716016" y="5877272"/>
              <a:ext cx="822341" cy="822341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6395183" y="6169618"/>
            <a:ext cx="59694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dirty="0"/>
              <a:t>Země</a:t>
            </a:r>
          </a:p>
        </p:txBody>
      </p:sp>
    </p:spTree>
    <p:extLst>
      <p:ext uri="{BB962C8B-B14F-4D97-AF65-F5344CB8AC3E}">
        <p14:creationId xmlns:p14="http://schemas.microsoft.com/office/powerpoint/2010/main" val="61416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5117" y="345905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Skládání rychlostí  z pohledu STR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75520" y="980728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Albert Einstein odvodil pro skládání rychlostí obecnější relativistický zákon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051884" y="1340769"/>
                <a:ext cx="2088232" cy="12217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𝒖</m:t>
                              </m:r>
                            </m:e>
                            <m:sup>
                              <m: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´</m:t>
                              </m:r>
                            </m:sup>
                          </m:sSup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𝒗</m:t>
                          </m:r>
                        </m:num>
                        <m:den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sz="240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1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𝒖</m:t>
                                  </m:r>
                                </m:e>
                                <m:sup>
                                  <m:r>
                                    <a:rPr lang="cs-CZ" sz="2400" b="1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´</m:t>
                                  </m:r>
                                </m:sup>
                              </m:sSup>
                              <m: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𝒗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sz="240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1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𝒄</m:t>
                                  </m:r>
                                </m:e>
                                <m:sup>
                                  <m:r>
                                    <a:rPr lang="cs-CZ" sz="2400" b="1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</m:oMath>
                  </m:oMathPara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1884" y="1340769"/>
                <a:ext cx="2088232" cy="122174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775520" y="2564905"/>
                <a:ext cx="86409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𝒖</m:t>
                    </m:r>
                    <m:r>
                      <a:rPr lang="cs-CZ" b="1" i="1">
                        <a:latin typeface="Cambria Math"/>
                      </a:rPr>
                      <m:t>´</m:t>
                    </m:r>
                  </m:oMath>
                </a14:m>
                <a:r>
                  <a:rPr lang="cs-CZ" dirty="0"/>
                  <a:t> je rychlost vztažné soustavy  </a:t>
                </a:r>
                <a:r>
                  <a:rPr lang="cs-CZ" b="1" dirty="0"/>
                  <a:t>K´</a:t>
                </a:r>
                <a:r>
                  <a:rPr lang="cs-CZ" dirty="0"/>
                  <a:t> vůči vztažné soustavě </a:t>
                </a:r>
                <a:r>
                  <a:rPr lang="cs-CZ" b="1" dirty="0"/>
                  <a:t>K</a:t>
                </a:r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𝒗</m:t>
                    </m:r>
                  </m:oMath>
                </a14:m>
                <a:r>
                  <a:rPr lang="cs-CZ" dirty="0"/>
                  <a:t> je rychlost nějakého objektu vůči soustavě </a:t>
                </a:r>
                <a:r>
                  <a:rPr lang="cs-CZ" b="1" dirty="0"/>
                  <a:t>K´</a:t>
                </a:r>
                <a:r>
                  <a:rPr lang="cs-CZ" dirty="0"/>
                  <a:t>, a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𝒖</m:t>
                    </m:r>
                  </m:oMath>
                </a14:m>
                <a:r>
                  <a:rPr lang="cs-CZ" dirty="0"/>
                  <a:t> je rychlost naměřená pozorovatelem v soustavě </a:t>
                </a:r>
                <a:r>
                  <a:rPr lang="cs-CZ" b="1" dirty="0"/>
                  <a:t>K</a:t>
                </a:r>
                <a:r>
                  <a:rPr lang="cs-CZ" dirty="0"/>
                  <a:t>.</a:t>
                </a:r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2564905"/>
                <a:ext cx="8640960" cy="646331"/>
              </a:xfrm>
              <a:prstGeom prst="rect">
                <a:avLst/>
              </a:prstGeom>
              <a:blipFill>
                <a:blip r:embed="rId3"/>
                <a:stretch>
                  <a:fillRect l="-564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775520" y="3284984"/>
                <a:ext cx="86409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tohoto vztahu je vůči Zemi rychlost světla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𝒖</m:t>
                    </m:r>
                  </m:oMath>
                </a14:m>
                <a:r>
                  <a:rPr lang="cs-CZ" dirty="0"/>
                  <a:t> vyslaného z baterky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3284984"/>
                <a:ext cx="8640960" cy="369332"/>
              </a:xfrm>
              <a:prstGeom prst="rect">
                <a:avLst/>
              </a:prstGeom>
              <a:blipFill>
                <a:blip r:embed="rId4"/>
                <a:stretch>
                  <a:fillRect l="-564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187788" y="3717033"/>
                <a:ext cx="3816424" cy="932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𝑢</m:t>
                      </m:r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𝑢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´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𝑢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´</m:t>
                                  </m:r>
                                </m:sup>
                              </m:sSup>
                              <m:r>
                                <a:rPr lang="cs-CZ" i="1">
                                  <a:latin typeface="Cambria Math"/>
                                </a:rPr>
                                <m:t>𝑣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𝑐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0,7.</m:t>
                          </m:r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0,7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𝑐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.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𝑐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𝑐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1,7</m:t>
                          </m:r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1,7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7788" y="3717033"/>
                <a:ext cx="3816424" cy="93237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4042439" y="4797152"/>
            <a:ext cx="4107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 to je ve shodě s druhým postulátem STR</a:t>
            </a:r>
          </a:p>
        </p:txBody>
      </p:sp>
      <p:pic>
        <p:nvPicPr>
          <p:cNvPr id="11" name="Picture 4" descr="https://omalovanky.luksoft.cz/1280/kosmicka_raketa.jpg"/>
          <p:cNvPicPr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2" t="5824" r="10815" b="6195"/>
          <a:stretch/>
        </p:blipFill>
        <p:spPr bwMode="auto">
          <a:xfrm rot="5400000">
            <a:off x="5369850" y="3867120"/>
            <a:ext cx="1020255" cy="4032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7826186" y="5517232"/>
            <a:ext cx="1326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Rychlost rakety je 0,7c</a:t>
            </a:r>
            <a:endParaRPr lang="cs-CZ" sz="1400" baseline="30000" dirty="0"/>
          </a:p>
        </p:txBody>
      </p:sp>
      <p:pic>
        <p:nvPicPr>
          <p:cNvPr id="13" name="Picture 8" descr="Svítilna Ledlenser P6R Core QC | 4Camping.cz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45239" y="5797231"/>
            <a:ext cx="771700" cy="22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13"/>
          <p:cNvCxnSpPr/>
          <p:nvPr/>
        </p:nvCxnSpPr>
        <p:spPr>
          <a:xfrm flipV="1">
            <a:off x="5954652" y="5797232"/>
            <a:ext cx="336037" cy="86113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954652" y="5912072"/>
            <a:ext cx="336037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954652" y="5952502"/>
            <a:ext cx="336037" cy="40429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ál 16"/>
          <p:cNvSpPr/>
          <p:nvPr/>
        </p:nvSpPr>
        <p:spPr>
          <a:xfrm>
            <a:off x="5954652" y="6286479"/>
            <a:ext cx="426399" cy="37248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43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75520" y="476672"/>
            <a:ext cx="124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775520" y="1196752"/>
                <a:ext cx="8640960" cy="1821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 se pohybuje vzhledem k soustavě K´ rychlostí 0,6 c ve směru osy x´. Rychlostí  0,6 c  a ve stejném směru se pohybuje  soustava K´ vzhledem k soustavě K. Určete rychlost tělesa vzhledem k soustavě K.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𝑢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´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=0,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a:rPr lang="cs-CZ" i="1">
                          <a:latin typeface="Cambria Math"/>
                        </a:rPr>
                        <m:t>𝑐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𝑣</m:t>
                      </m:r>
                      <m:r>
                        <a:rPr lang="cs-CZ" i="1">
                          <a:latin typeface="Cambria Math"/>
                        </a:rPr>
                        <m:t>=0,6 </m:t>
                      </m:r>
                      <m:r>
                        <a:rPr lang="cs-CZ" i="1">
                          <a:latin typeface="Cambria Math"/>
                        </a:rPr>
                        <m:t>𝑐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𝑢</m:t>
                      </m:r>
                      <m:r>
                        <a:rPr lang="cs-CZ" i="1">
                          <a:latin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1196752"/>
                <a:ext cx="8640960" cy="1821140"/>
              </a:xfrm>
              <a:prstGeom prst="rect">
                <a:avLst/>
              </a:prstGeom>
              <a:blipFill>
                <a:blip r:embed="rId2"/>
                <a:stretch>
                  <a:fillRect l="-564" t="-1672" r="-5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V="1">
            <a:off x="1775520" y="2924944"/>
            <a:ext cx="8640960" cy="360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855640" y="3573017"/>
                <a:ext cx="6192688" cy="932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𝑢</m:t>
                      </m:r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𝑢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´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𝑢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´</m:t>
                                  </m:r>
                                </m:sup>
                              </m:sSup>
                              <m:r>
                                <a:rPr lang="cs-CZ" i="1">
                                  <a:latin typeface="Cambria Math"/>
                                </a:rPr>
                                <m:t>𝑣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𝑐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0,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cs-CZ" i="1">
                              <a:latin typeface="Cambria Math"/>
                            </a:rPr>
                            <m:t>.</m:t>
                          </m:r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  <m:r>
                            <a:rPr lang="cs-CZ" i="1">
                              <a:latin typeface="Cambria Math"/>
                            </a:rPr>
                            <m:t>+0,6</m:t>
                          </m:r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0,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𝑐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.0,6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𝑐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𝑐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1,2</m:t>
                          </m:r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1+0,06</m:t>
                          </m:r>
                          <m:r>
                            <a:rPr lang="cs-CZ" i="1" baseline="3000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≅</m:t>
                      </m:r>
                      <m:r>
                        <a:rPr lang="cs-CZ" b="1" i="1">
                          <a:latin typeface="Cambria Math"/>
                        </a:rPr>
                        <m:t>𝟎</m:t>
                      </m:r>
                      <m:r>
                        <a:rPr lang="cs-CZ" b="1" i="1">
                          <a:latin typeface="Cambria Math"/>
                        </a:rPr>
                        <m:t>,</m:t>
                      </m:r>
                      <m:r>
                        <a:rPr lang="cs-CZ" b="1" i="1">
                          <a:latin typeface="Cambria Math" panose="02040503050406030204" pitchFamily="18" charset="0"/>
                        </a:rPr>
                        <m:t>𝟖𝟖</m:t>
                      </m:r>
                      <m:r>
                        <a:rPr lang="cs-CZ" b="1" i="1">
                          <a:latin typeface="Cambria Math"/>
                        </a:rPr>
                        <m:t> </m:t>
                      </m:r>
                      <m:r>
                        <a:rPr lang="cs-CZ" b="1" i="1">
                          <a:latin typeface="Cambria Math"/>
                        </a:rPr>
                        <m:t>𝒄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5640" y="3573017"/>
                <a:ext cx="6192688" cy="93237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2819636" y="4869160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Těleso se vzhledem k soustavě K pohybuje rychlostí přibližně 0,88 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775520" y="5589240"/>
            <a:ext cx="86409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Poznámka:</a:t>
            </a:r>
          </a:p>
          <a:p>
            <a:r>
              <a:rPr lang="cs-CZ" sz="1400" dirty="0"/>
              <a:t>Kdybychom použili prostý součet rychlostí, tak jak jsme zvyklý , dostali bychom výsledek 1,2c. Chyba, které se tím dopouštíme bude tím menší, čím menší budou rychlosti pohybujících se soustav a těles, viz následující příklad.</a:t>
            </a:r>
          </a:p>
        </p:txBody>
      </p:sp>
    </p:spTree>
    <p:extLst>
      <p:ext uri="{BB962C8B-B14F-4D97-AF65-F5344CB8AC3E}">
        <p14:creationId xmlns:p14="http://schemas.microsoft.com/office/powerpoint/2010/main" val="211698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7078" y="413062"/>
            <a:ext cx="108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77077" y="908720"/>
                <a:ext cx="11235193" cy="148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 se pohybuje vzhledem k soustavě </a:t>
                </a:r>
                <a:r>
                  <a:rPr lang="cs-CZ" b="1" dirty="0"/>
                  <a:t>K´</a:t>
                </a:r>
                <a:r>
                  <a:rPr lang="cs-CZ" dirty="0"/>
                  <a:t> rychlostí </a:t>
                </a:r>
                <a:r>
                  <a:rPr lang="cs-CZ" b="1" dirty="0"/>
                  <a:t>100 km hod</a:t>
                </a:r>
                <a:r>
                  <a:rPr lang="cs-CZ" b="1" baseline="30000" dirty="0"/>
                  <a:t>-1</a:t>
                </a:r>
                <a:r>
                  <a:rPr lang="cs-CZ" b="1" dirty="0"/>
                  <a:t> </a:t>
                </a:r>
                <a:r>
                  <a:rPr lang="cs-CZ" dirty="0"/>
                  <a:t>ve směru osy x´. Rychlostí  </a:t>
                </a:r>
                <a:r>
                  <a:rPr lang="cs-CZ" b="1" dirty="0"/>
                  <a:t>150 km hod</a:t>
                </a:r>
                <a:r>
                  <a:rPr lang="cs-CZ" b="1" baseline="30000" dirty="0"/>
                  <a:t>-1</a:t>
                </a:r>
                <a:r>
                  <a:rPr lang="cs-CZ" b="1" dirty="0"/>
                  <a:t>  </a:t>
                </a:r>
                <a:r>
                  <a:rPr lang="cs-CZ" dirty="0"/>
                  <a:t>a ve stejném směru se pohybuje  soustava K´ vzhledem k soustavě </a:t>
                </a:r>
                <a:r>
                  <a:rPr lang="cs-CZ" b="1" dirty="0"/>
                  <a:t>K</a:t>
                </a:r>
                <a:r>
                  <a:rPr lang="cs-CZ" dirty="0"/>
                  <a:t>. Určete rychlost tělesa vzhledem k soustavě </a:t>
                </a:r>
                <a:r>
                  <a:rPr lang="cs-CZ" b="1" dirty="0"/>
                  <a:t>K</a:t>
                </a:r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𝑢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´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=150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/>
                        </a:rPr>
                        <m:t>km</m:t>
                      </m:r>
                      <m:r>
                        <a:rPr lang="cs-CZ" i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i="0">
                              <a:latin typeface="Cambria Math"/>
                            </a:rPr>
                            <m:t>hod</m:t>
                          </m:r>
                        </m:e>
                        <m:sup>
                          <m:r>
                            <a:rPr lang="cs-CZ" i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≅41,7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 i="0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i="0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i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 , </m:t>
                      </m:r>
                      <m:r>
                        <a:rPr lang="cs-CZ" i="1">
                          <a:latin typeface="Cambria Math"/>
                        </a:rPr>
                        <m:t>𝑣</m:t>
                      </m:r>
                      <m:r>
                        <a:rPr lang="cs-CZ" i="1">
                          <a:latin typeface="Cambria Math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/>
                        </a:rPr>
                        <m:t>km</m:t>
                      </m:r>
                      <m:r>
                        <a:rPr lang="cs-CZ" i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i="0">
                              <a:latin typeface="Cambria Math"/>
                            </a:rPr>
                            <m:t>hod</m:t>
                          </m:r>
                        </m:e>
                        <m:sup>
                          <m:r>
                            <a:rPr lang="cs-CZ" i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≅27,8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 i="0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i="0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i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𝑐</m:t>
                      </m:r>
                      <m:r>
                        <a:rPr lang="cs-CZ" i="1">
                          <a:latin typeface="Cambria Math"/>
                        </a:rPr>
                        <m:t>=3.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8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/>
                        </a:rPr>
                        <m:t>m</m:t>
                      </m:r>
                      <m:r>
                        <a:rPr lang="cs-CZ" i="0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i="0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i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,</m:t>
                      </m:r>
                      <m:r>
                        <a:rPr lang="cs-CZ" i="1">
                          <a:latin typeface="Cambria Math"/>
                        </a:rPr>
                        <m:t>𝑢</m:t>
                      </m:r>
                      <m:r>
                        <a:rPr lang="cs-CZ" i="1">
                          <a:latin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077" y="908720"/>
                <a:ext cx="11235193" cy="1488549"/>
              </a:xfrm>
              <a:prstGeom prst="rect">
                <a:avLst/>
              </a:prstGeom>
              <a:blipFill>
                <a:blip r:embed="rId2"/>
                <a:stretch>
                  <a:fillRect l="-434" t="-20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>
            <a:cxnSpLocks/>
          </p:cNvCxnSpPr>
          <p:nvPr/>
        </p:nvCxnSpPr>
        <p:spPr>
          <a:xfrm flipV="1">
            <a:off x="477077" y="2523595"/>
            <a:ext cx="111636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847528" y="2849534"/>
                <a:ext cx="8568952" cy="1585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 smtClean="0">
                          <a:latin typeface="Cambria Math"/>
                        </a:rPr>
                        <m:t>𝑢</m:t>
                      </m:r>
                      <m:r>
                        <a:rPr lang="cs-CZ" sz="160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600" i="1">
                                  <a:latin typeface="Cambria Math"/>
                                </a:rPr>
                                <m:t>𝑢</m:t>
                              </m:r>
                            </m:e>
                            <m:sup>
                              <m:r>
                                <a:rPr lang="cs-CZ" sz="1600" i="1">
                                  <a:latin typeface="Cambria Math"/>
                                </a:rPr>
                                <m:t>´</m:t>
                              </m:r>
                            </m:sup>
                          </m:sSup>
                          <m:r>
                            <a:rPr lang="cs-CZ" sz="1600" i="1">
                              <a:latin typeface="Cambria Math"/>
                            </a:rPr>
                            <m:t>+</m:t>
                          </m:r>
                          <m:r>
                            <a:rPr lang="cs-CZ" sz="1600" i="1">
                              <a:latin typeface="Cambria Math"/>
                            </a:rPr>
                            <m:t>𝑣</m:t>
                          </m:r>
                        </m:num>
                        <m:den>
                          <m:r>
                            <a:rPr lang="cs-CZ" sz="1600" i="1"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sz="16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1600" i="1">
                                      <a:latin typeface="Cambria Math"/>
                                    </a:rPr>
                                    <m:t>𝑢</m:t>
                                  </m:r>
                                </m:e>
                                <m:sup>
                                  <m:r>
                                    <a:rPr lang="cs-CZ" sz="1600" i="1">
                                      <a:latin typeface="Cambria Math"/>
                                    </a:rPr>
                                    <m:t>´</m:t>
                                  </m:r>
                                </m:sup>
                              </m:sSup>
                              <m:r>
                                <a:rPr lang="cs-CZ" sz="1600" i="1">
                                  <a:latin typeface="Cambria Math"/>
                                </a:rPr>
                                <m:t>𝑣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1600" i="1">
                                      <a:latin typeface="Cambria Math"/>
                                    </a:rPr>
                                    <m:t>𝑐</m:t>
                                  </m:r>
                                </m:e>
                                <m:sup>
                                  <m:r>
                                    <a:rPr lang="cs-CZ" sz="16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cs-CZ" sz="16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i="1">
                              <a:latin typeface="Cambria Math"/>
                            </a:rPr>
                            <m:t>41,7+27,8</m:t>
                          </m:r>
                        </m:num>
                        <m:den>
                          <m:r>
                            <a:rPr lang="cs-CZ" sz="1600" i="1"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sz="16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600" i="1">
                                  <a:latin typeface="Cambria Math"/>
                                </a:rPr>
                                <m:t>41,7 . 27,8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1600" i="1">
                                          <a:latin typeface="Cambria Math"/>
                                        </a:rPr>
                                        <m:t>3.</m:t>
                                      </m:r>
                                      <m:sSup>
                                        <m:sSupPr>
                                          <m:ctrlPr>
                                            <a:rPr lang="cs-CZ" sz="16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cs-CZ" sz="1600" i="1">
                                              <a:latin typeface="Cambria Math"/>
                                            </a:rPr>
                                            <m:t>10</m:t>
                                          </m:r>
                                        </m:e>
                                        <m:sup>
                                          <m:r>
                                            <a:rPr lang="cs-CZ" sz="1600" i="1">
                                              <a:latin typeface="Cambria Math"/>
                                            </a:rPr>
                                            <m:t>8</m:t>
                                          </m:r>
                                        </m:sup>
                                      </m:sSup>
                                    </m:e>
                                  </m:d>
                                </m:e>
                                <m:sup>
                                  <m:r>
                                    <a:rPr lang="cs-CZ" sz="16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cs-CZ" sz="1600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600" i="0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 sz="1600" i="0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600" i="0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sz="1600" i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16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600" i="1" dirty="0">
                  <a:latin typeface="Cambria Math"/>
                </a:endParaRPr>
              </a:p>
              <a:p>
                <a:endParaRPr lang="cs-CZ" sz="1600" i="1" dirty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i="1">
                              <a:latin typeface="Cambria Math"/>
                            </a:rPr>
                            <m:t>69,5</m:t>
                          </m:r>
                        </m:num>
                        <m:den>
                          <m:r>
                            <a:rPr lang="cs-CZ" sz="1600" i="1">
                              <a:latin typeface="Cambria Math"/>
                            </a:rPr>
                            <m:t>1+10433,24.</m:t>
                          </m:r>
                          <m:sSup>
                            <m:sSupPr>
                              <m:ctrlPr>
                                <a:rPr lang="cs-CZ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600" i="1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sz="1600" i="1">
                                  <a:latin typeface="Cambria Math"/>
                                </a:rPr>
                                <m:t>−16</m:t>
                              </m:r>
                            </m:sup>
                          </m:sSup>
                        </m:den>
                      </m:f>
                      <m:r>
                        <a:rPr lang="cs-CZ" sz="1600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600" i="0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 sz="1600" i="0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600" i="0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sz="1600" i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1600" i="1">
                          <a:latin typeface="Cambria Math"/>
                          <a:ea typeface="Cambria Math"/>
                        </a:rPr>
                        <m:t>≅</m:t>
                      </m:r>
                      <m:f>
                        <m:f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i="1">
                              <a:latin typeface="Cambria Math"/>
                            </a:rPr>
                            <m:t>69,5</m:t>
                          </m:r>
                        </m:num>
                        <m:den>
                          <m:r>
                            <a:rPr lang="cs-CZ" sz="1600" i="1">
                              <a:latin typeface="Cambria Math"/>
                            </a:rPr>
                            <m:t>1+</m:t>
                          </m:r>
                          <m:sSup>
                            <m:sSupPr>
                              <m:ctrlPr>
                                <a:rPr lang="cs-CZ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600" i="1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sz="1600" i="1">
                                  <a:latin typeface="Cambria Math"/>
                                </a:rPr>
                                <m:t>−12</m:t>
                              </m:r>
                            </m:sup>
                          </m:sSup>
                        </m:den>
                      </m:f>
                      <m:r>
                        <a:rPr lang="cs-CZ" sz="1600" i="1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600" i="0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 sz="1600" i="0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600" i="0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sz="1600" i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600" i="1">
                              <a:latin typeface="Cambria Math"/>
                              <a:ea typeface="Cambria Math"/>
                            </a:rPr>
                            <m:t>69,5</m:t>
                          </m:r>
                        </m:num>
                        <m:den>
                          <m:r>
                            <a:rPr lang="cs-CZ" sz="1600" i="1">
                              <a:latin typeface="Cambria Math"/>
                              <a:ea typeface="Cambria Math"/>
                            </a:rPr>
                            <m:t>1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/>
                            </a:rPr>
                            <m:t>,000000000001</m:t>
                          </m:r>
                        </m:den>
                      </m:f>
                      <m:r>
                        <m:rPr>
                          <m:sty m:val="p"/>
                        </m:rPr>
                        <a:rPr lang="cs-CZ" sz="1600" i="0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 sz="1600" i="0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600" i="0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sz="1600" i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sz="1600" i="1">
                          <a:latin typeface="Cambria Math"/>
                          <a:ea typeface="Cambria Math"/>
                        </a:rPr>
                        <m:t>69,5 </m:t>
                      </m:r>
                      <m:r>
                        <m:rPr>
                          <m:sty m:val="p"/>
                        </m:rPr>
                        <a:rPr lang="cs-CZ" sz="1600" i="0">
                          <a:latin typeface="Cambria Math"/>
                          <a:ea typeface="Cambria Math"/>
                        </a:rPr>
                        <m:t>m</m:t>
                      </m:r>
                      <m:r>
                        <a:rPr lang="cs-CZ" sz="1600" i="0">
                          <a:latin typeface="Cambria Math"/>
                          <a:ea typeface="Cambria Math"/>
                        </a:rPr>
                        <m:t>.</m:t>
                      </m:r>
                      <m:sSup>
                        <m:sSupPr>
                          <m:ctrlPr>
                            <a:rPr lang="cs-CZ" sz="16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600" i="0">
                              <a:latin typeface="Cambria Math"/>
                              <a:ea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sz="1600" i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6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2849534"/>
                <a:ext cx="8568952" cy="158504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2516820" y="5013176"/>
                <a:ext cx="7158361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Těleso se vzhledem k soustavě K pohybuje rychlostí přibližně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ea typeface="Cambria Math"/>
                      </a:rPr>
                      <m:t>𝟔𝟗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𝟓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1" i="0">
                        <a:latin typeface="Cambria Math"/>
                        <a:ea typeface="Cambria Math"/>
                      </a:rPr>
                      <m:t>𝐦</m:t>
                    </m:r>
                    <m:r>
                      <a:rPr lang="cs-CZ" b="1" i="0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0">
                            <a:latin typeface="Cambria Math"/>
                            <a:ea typeface="Cambria Math"/>
                          </a:rPr>
                          <m:t>𝐬</m:t>
                        </m:r>
                      </m:e>
                      <m:sup>
                        <m:r>
                          <a:rPr lang="cs-CZ" b="1" i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0">
                            <a:latin typeface="Cambria Math"/>
                            <a:ea typeface="Cambria Math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6820" y="5013176"/>
                <a:ext cx="7158361" cy="375552"/>
              </a:xfrm>
              <a:prstGeom prst="rect">
                <a:avLst/>
              </a:prstGeom>
              <a:blipFill>
                <a:blip r:embed="rId4"/>
                <a:stretch>
                  <a:fillRect l="-767" t="-6452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477077" y="5788022"/>
            <a:ext cx="9939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Poznámka:</a:t>
            </a:r>
          </a:p>
          <a:p>
            <a:r>
              <a:rPr lang="cs-CZ" sz="1400" dirty="0"/>
              <a:t>Pro rychlostech  podstatně menších než je rychlost světla se dopouštíme velmi malé chyby při použití pouhého součtu těchto rychlostí</a:t>
            </a:r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2DCDC2AF-1BA7-3F7E-B356-65DE74984440}"/>
              </a:ext>
            </a:extLst>
          </p:cNvPr>
          <p:cNvCxnSpPr>
            <a:cxnSpLocks/>
          </p:cNvCxnSpPr>
          <p:nvPr/>
        </p:nvCxnSpPr>
        <p:spPr>
          <a:xfrm flipV="1">
            <a:off x="477077" y="5640506"/>
            <a:ext cx="111636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687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91092" y="3044280"/>
            <a:ext cx="16098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44094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677017B-383B-AC1F-F79D-B3DD43E121C2}"/>
              </a:ext>
            </a:extLst>
          </p:cNvPr>
          <p:cNvSpPr txBox="1"/>
          <p:nvPr/>
        </p:nvSpPr>
        <p:spPr>
          <a:xfrm>
            <a:off x="331922" y="337022"/>
            <a:ext cx="6633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Newtonovy zákony - inerciální a neinerciální  vztažná soustava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9DB376E-8E02-1891-C74A-A64F4C4E18D8}"/>
              </a:ext>
            </a:extLst>
          </p:cNvPr>
          <p:cNvSpPr txBox="1"/>
          <p:nvPr/>
        </p:nvSpPr>
        <p:spPr>
          <a:xfrm>
            <a:off x="317715" y="898902"/>
            <a:ext cx="113835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Vztažná  soustava, ve které izolované těleso (izolovaný hmotný bod) setrvává v klidu nebo v rovnoměrném přímočarém pohybu, se nazývá </a:t>
            </a:r>
            <a:r>
              <a:rPr lang="cs-CZ" b="1" dirty="0"/>
              <a:t>inerciální soustava</a:t>
            </a:r>
            <a:r>
              <a:rPr lang="cs-CZ" dirty="0"/>
              <a:t>.</a:t>
            </a:r>
          </a:p>
          <a:p>
            <a:r>
              <a:rPr lang="cs-CZ" dirty="0"/>
              <a:t>Latinské slovo </a:t>
            </a:r>
            <a:r>
              <a:rPr lang="cs-CZ" b="1" dirty="0" err="1"/>
              <a:t>inertia</a:t>
            </a:r>
            <a:r>
              <a:rPr lang="cs-CZ" b="1" dirty="0"/>
              <a:t>  </a:t>
            </a:r>
            <a:r>
              <a:rPr lang="cs-CZ" dirty="0"/>
              <a:t>(čteme </a:t>
            </a:r>
            <a:r>
              <a:rPr lang="cs-CZ" dirty="0" err="1"/>
              <a:t>inercia</a:t>
            </a:r>
            <a:r>
              <a:rPr lang="cs-CZ" dirty="0"/>
              <a:t>) znamená </a:t>
            </a:r>
            <a:r>
              <a:rPr lang="cs-CZ" b="1" dirty="0"/>
              <a:t>setrvačnost</a:t>
            </a:r>
            <a:r>
              <a:rPr lang="cs-CZ" dirty="0"/>
              <a:t>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FC23A61-9F62-2DE6-D2C6-F188E845BD22}"/>
              </a:ext>
            </a:extLst>
          </p:cNvPr>
          <p:cNvSpPr txBox="1"/>
          <p:nvPr/>
        </p:nvSpPr>
        <p:spPr>
          <a:xfrm>
            <a:off x="3534905" y="2014780"/>
            <a:ext cx="5122190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 inerciální vztažné soustavě platí zákon setrvačnosti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C616CB2-1C1B-316D-8004-271947D95A3F}"/>
              </a:ext>
            </a:extLst>
          </p:cNvPr>
          <p:cNvSpPr txBox="1"/>
          <p:nvPr/>
        </p:nvSpPr>
        <p:spPr>
          <a:xfrm>
            <a:off x="317715" y="2503175"/>
            <a:ext cx="11321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inerciální vztažné soustavě může být těleso (hmotný bod) uvedeno z klidu do pohybu nebo naopak, z pohybu do klidu, či jakkoliv změněn jeho pohybový stav, jen </a:t>
            </a:r>
            <a:r>
              <a:rPr lang="cs-CZ" b="1" dirty="0"/>
              <a:t>silovým</a:t>
            </a:r>
            <a:r>
              <a:rPr lang="cs-CZ" dirty="0"/>
              <a:t> </a:t>
            </a:r>
            <a:r>
              <a:rPr lang="cs-CZ" b="1" dirty="0"/>
              <a:t>působením jiných těles</a:t>
            </a:r>
            <a:r>
              <a:rPr lang="cs-CZ" dirty="0"/>
              <a:t>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65E1D32-F921-5DF5-6C5A-AF19962E43AF}"/>
              </a:ext>
            </a:extLst>
          </p:cNvPr>
          <p:cNvSpPr txBox="1"/>
          <p:nvPr/>
        </p:nvSpPr>
        <p:spPr>
          <a:xfrm>
            <a:off x="317715" y="3324386"/>
            <a:ext cx="11383504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Každá vztažná soustava, která je vzhledem k dané inerciální soustavě v klidu nebo rovnoměrném přímočarém pohybu, je rovněž inerciální.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78AC443-733B-CEC0-7A42-9B04F40E2422}"/>
              </a:ext>
            </a:extLst>
          </p:cNvPr>
          <p:cNvSpPr txBox="1"/>
          <p:nvPr/>
        </p:nvSpPr>
        <p:spPr>
          <a:xfrm>
            <a:off x="331922" y="4282328"/>
            <a:ext cx="3107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Neinerciální vztažná soustava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BA6DD791-AA09-63CB-1FB9-952CBAA7163A}"/>
              </a:ext>
            </a:extLst>
          </p:cNvPr>
          <p:cNvSpPr txBox="1"/>
          <p:nvPr/>
        </p:nvSpPr>
        <p:spPr>
          <a:xfrm>
            <a:off x="317715" y="4651660"/>
            <a:ext cx="113215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Neinerciální vztažná soustava je vztažná soustava, která se vzhledem k inerciální vztažné soustavě pohybuje zrychleně nebo zpomaleně nebo se otáčí. Je to tedy soustava, která se vzhledem k soustavě inerciální pohybuje se zrychlením.</a:t>
            </a:r>
            <a:endParaRPr lang="cs-CZ" sz="800" dirty="0"/>
          </a:p>
          <a:p>
            <a:r>
              <a:rPr lang="cs-CZ" dirty="0"/>
              <a:t>Příkladem neinerciální vztažné soustavy může být kabina startujícího letadla, vagon zastavujícího vlaku, auto projíždějící zatáčkou. Nejjednodušší neinerciální vztažnou soustavu tvoří soustava, která se vzhledem k soustavě inerciální pohybuje  přímočaře a rovnoměrně zrychleně, tj. </a:t>
            </a:r>
            <a:r>
              <a:rPr lang="cs-CZ" b="1" dirty="0"/>
              <a:t>s konstantním zrychlením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24959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B454415-66FD-FA8D-1116-8A0168013BA7}"/>
                  </a:ext>
                </a:extLst>
              </p:cNvPr>
              <p:cNvSpPr txBox="1"/>
              <p:nvPr/>
            </p:nvSpPr>
            <p:spPr>
              <a:xfrm>
                <a:off x="294468" y="69418"/>
                <a:ext cx="1140675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Sledujme pohyb izolovaného tělesa ve vztažné soustavě spojené s železničním vozem, který jede bez otřesů po přímé, vodorovné trati. Model izolovaného tělesa tvoří koule o hmotnosti m na dokonale hladké podlaze vagonu. Předpokládejme, že vůz se rozjíždí z klidu se stálým zrychlením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sz="1600" dirty="0"/>
                  <a:t>. Sledujme pohyb koule z hlediska dvou pozorovatelů: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B454415-66FD-FA8D-1116-8A0168013B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468" y="69418"/>
                <a:ext cx="11406752" cy="830997"/>
              </a:xfrm>
              <a:prstGeom prst="rect">
                <a:avLst/>
              </a:prstGeom>
              <a:blipFill>
                <a:blip r:embed="rId2"/>
                <a:stretch>
                  <a:fillRect l="-267" t="-2190" b="-80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E2CB8203-9949-DD94-9075-D01E22CD8E00}"/>
              </a:ext>
            </a:extLst>
          </p:cNvPr>
          <p:cNvSpPr txBox="1"/>
          <p:nvPr/>
        </p:nvSpPr>
        <p:spPr>
          <a:xfrm>
            <a:off x="294468" y="900415"/>
            <a:ext cx="54579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První pozorovatel stojící vedle kolejiště, mimo pohybující se vagon, který vysvětlí pohyb koule vzhledem k povrchu Země, tj. </a:t>
            </a:r>
            <a:r>
              <a:rPr lang="cs-CZ" sz="1600" b="1" dirty="0"/>
              <a:t>vzhledem k inerciální vztažné soustavě.</a:t>
            </a:r>
            <a:endParaRPr lang="cs-CZ" sz="1600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78E7F06-F43B-E19D-AEB3-769BB8DC248C}"/>
              </a:ext>
            </a:extLst>
          </p:cNvPr>
          <p:cNvSpPr txBox="1"/>
          <p:nvPr/>
        </p:nvSpPr>
        <p:spPr>
          <a:xfrm>
            <a:off x="6439547" y="900415"/>
            <a:ext cx="50911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Druhý pozorovatel nacházející se uvnitř vagonu, se kterým se pohybuje, vysvětlí pohyb koule </a:t>
            </a:r>
            <a:r>
              <a:rPr lang="cs-CZ" sz="1600" b="1" dirty="0"/>
              <a:t>vzhledem k neinerciální vztažné soustavě </a:t>
            </a:r>
            <a:r>
              <a:rPr lang="cs-CZ" sz="1600" dirty="0"/>
              <a:t>spojené s pohybujícím se vagonem.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F07C0C6-C661-3424-8CA4-067D07D71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6" r="54826" b="10162"/>
          <a:stretch/>
        </p:blipFill>
        <p:spPr>
          <a:xfrm>
            <a:off x="169090" y="2108472"/>
            <a:ext cx="2599415" cy="324000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73808C24-AAB8-3F37-686F-EF5A5FA961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01" r="3607" b="10154"/>
          <a:stretch/>
        </p:blipFill>
        <p:spPr>
          <a:xfrm>
            <a:off x="6439550" y="2206606"/>
            <a:ext cx="2425232" cy="324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07FF5D05-1E26-FC05-7429-2C969411203D}"/>
                  </a:ext>
                </a:extLst>
              </p:cNvPr>
              <p:cNvSpPr txBox="1"/>
              <p:nvPr/>
            </p:nvSpPr>
            <p:spPr>
              <a:xfrm>
                <a:off x="2987731" y="1810669"/>
                <a:ext cx="2727601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Koule zůstává podle zákona setrvačnosti vzhledem k Zemi v klidu, zatímco vůz se pohybuje se zrychlením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sz="1600" dirty="0"/>
                  <a:t>. Se stejným zrychlením se přibližuje zadní stěna vozu ke kouli. Teprve až zadní stěna vozu narazí na kouli, uvede jí do zrychleného pohybu silou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sz="1600" b="1" dirty="0"/>
                  <a:t>. </a:t>
                </a:r>
                <a:r>
                  <a:rPr lang="cs-CZ" sz="1600" dirty="0"/>
                  <a:t>Stejně velkou silou současně působí koule na stěnu vozu.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07FF5D05-1E26-FC05-7429-2C96941120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731" y="1810669"/>
                <a:ext cx="2727601" cy="3046988"/>
              </a:xfrm>
              <a:prstGeom prst="rect">
                <a:avLst/>
              </a:prstGeom>
              <a:blipFill>
                <a:blip r:embed="rId4"/>
                <a:stretch>
                  <a:fillRect l="-1116" t="-600" b="-16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>
            <a:extLst>
              <a:ext uri="{FF2B5EF4-FFF2-40B4-BE49-F238E27FC236}">
                <a16:creationId xmlns:a16="http://schemas.microsoft.com/office/drawing/2014/main" id="{916645C2-775C-C32D-2C08-BE37027B18A9}"/>
              </a:ext>
            </a:extLst>
          </p:cNvPr>
          <p:cNvSpPr txBox="1"/>
          <p:nvPr/>
        </p:nvSpPr>
        <p:spPr>
          <a:xfrm>
            <a:off x="436536" y="6034944"/>
            <a:ext cx="5540644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 inerciální vztažné soustavě platí všechny tři Newtonovy pohybové zákony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A64CF72-92AF-B099-53B5-D34D357D307F}"/>
                  </a:ext>
                </a:extLst>
              </p:cNvPr>
              <p:cNvSpPr txBox="1"/>
              <p:nvPr/>
            </p:nvSpPr>
            <p:spPr>
              <a:xfrm>
                <a:off x="8985143" y="1749101"/>
                <a:ext cx="2853341" cy="42780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Koule se začne pohybovat vzhledem k podlaze vozu se zrychlením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–</m:t>
                    </m:r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600" dirty="0"/>
                  <a:t>k zadní stěně vozu, tj. se zrychlením opačného směru, než je zrychlení vozu. Zrychlení koule však není vyvoláno silovým působením jiného tělesa, ale přisuzujeme ho síle, která vzniká v důsledku zrychleného pohybu vztažné soustavy. Nazýváme jí </a:t>
                </a:r>
                <a:r>
                  <a:rPr lang="cs-CZ" sz="1600" b="1" dirty="0"/>
                  <a:t>setrvačná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𝒔</m:t>
                        </m:r>
                      </m:sub>
                    </m:sSub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sz="1600" dirty="0"/>
                  <a:t>.</a:t>
                </a:r>
              </a:p>
              <a:p>
                <a:r>
                  <a:rPr lang="cs-CZ" sz="1600" dirty="0"/>
                  <a:t>Setrvačná síla vzniká jen v neinerciální vztažné soustavě. Nemá původ ve vzájemném silovém působení těles, tedy neexistuje ani reakce k této síle.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A64CF72-92AF-B099-53B5-D34D357D30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85143" y="1749101"/>
                <a:ext cx="2853341" cy="4278094"/>
              </a:xfrm>
              <a:prstGeom prst="rect">
                <a:avLst/>
              </a:prstGeom>
              <a:blipFill>
                <a:blip r:embed="rId5"/>
                <a:stretch>
                  <a:fillRect l="-1282" t="-427" r="-2350" b="-8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>
            <a:extLst>
              <a:ext uri="{FF2B5EF4-FFF2-40B4-BE49-F238E27FC236}">
                <a16:creationId xmlns:a16="http://schemas.microsoft.com/office/drawing/2014/main" id="{57DD1801-826E-9CF9-8A06-A5B9E2919B34}"/>
              </a:ext>
            </a:extLst>
          </p:cNvPr>
          <p:cNvSpPr txBox="1"/>
          <p:nvPr/>
        </p:nvSpPr>
        <p:spPr>
          <a:xfrm>
            <a:off x="7452464" y="6034944"/>
            <a:ext cx="438602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/>
            </a:lvl1pPr>
          </a:lstStyle>
          <a:p>
            <a:r>
              <a:rPr lang="cs-CZ" dirty="0"/>
              <a:t>V neinerciální vztažné soustavě neplatí zákon setrvačnosti ani zákon akce a reakce</a:t>
            </a:r>
          </a:p>
        </p:txBody>
      </p:sp>
    </p:spTree>
    <p:extLst>
      <p:ext uri="{BB962C8B-B14F-4D97-AF65-F5344CB8AC3E}">
        <p14:creationId xmlns:p14="http://schemas.microsoft.com/office/powerpoint/2010/main" val="9083164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/>
          <p:nvPr/>
        </p:nvGrpSpPr>
        <p:grpSpPr>
          <a:xfrm>
            <a:off x="1766651" y="2388088"/>
            <a:ext cx="5841512" cy="2645546"/>
            <a:chOff x="1766651" y="2388088"/>
            <a:chExt cx="5841512" cy="2645546"/>
          </a:xfrm>
        </p:grpSpPr>
        <p:sp>
          <p:nvSpPr>
            <p:cNvPr id="2" name="TextovéPole 1"/>
            <p:cNvSpPr txBox="1"/>
            <p:nvPr/>
          </p:nvSpPr>
          <p:spPr>
            <a:xfrm>
              <a:off x="1766651" y="2388088"/>
              <a:ext cx="4918229" cy="166900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3" name="Ovál 2"/>
            <p:cNvSpPr/>
            <p:nvPr/>
          </p:nvSpPr>
          <p:spPr>
            <a:xfrm>
              <a:off x="2530132" y="4065968"/>
              <a:ext cx="958788" cy="9587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vál 3"/>
            <p:cNvSpPr/>
            <p:nvPr/>
          </p:nvSpPr>
          <p:spPr>
            <a:xfrm>
              <a:off x="4909347" y="4074846"/>
              <a:ext cx="958788" cy="95878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vál 4"/>
            <p:cNvSpPr/>
            <p:nvPr/>
          </p:nvSpPr>
          <p:spPr>
            <a:xfrm>
              <a:off x="5255576" y="4421075"/>
              <a:ext cx="266330" cy="266330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876361" y="4421075"/>
              <a:ext cx="266330" cy="266330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2" name="Picture 8" descr="girl 2 Free Vector Download | FreeImages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15" t="24295" r="33685" b="26630"/>
            <a:stretch/>
          </p:blipFill>
          <p:spPr bwMode="auto">
            <a:xfrm>
              <a:off x="5761599" y="2911870"/>
              <a:ext cx="905523" cy="1145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5" name="Přímá spojnice se šipkou 14"/>
            <p:cNvCxnSpPr/>
            <p:nvPr/>
          </p:nvCxnSpPr>
          <p:spPr>
            <a:xfrm>
              <a:off x="6684880" y="3222589"/>
              <a:ext cx="923283" cy="0"/>
            </a:xfrm>
            <a:prstGeom prst="straightConnector1">
              <a:avLst/>
            </a:prstGeom>
            <a:ln w="76200"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/>
                <p:cNvSpPr txBox="1"/>
                <p:nvPr/>
              </p:nvSpPr>
              <p:spPr>
                <a:xfrm>
                  <a:off x="6769220" y="2727204"/>
                  <a:ext cx="75460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Síla </a:t>
                  </a:r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7" name="TextovéPole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69220" y="2727204"/>
                  <a:ext cx="754602" cy="369332"/>
                </a:xfrm>
                <a:prstGeom prst="rect">
                  <a:avLst/>
                </a:prstGeom>
                <a:blipFill>
                  <a:blip r:embed="rId3"/>
                  <a:stretch>
                    <a:fillRect l="-6452" t="-8197" b="-2459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0" name="Přímá spojnice 9"/>
          <p:cNvCxnSpPr/>
          <p:nvPr/>
        </p:nvCxnSpPr>
        <p:spPr>
          <a:xfrm flipV="1">
            <a:off x="541538" y="5033634"/>
            <a:ext cx="114610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4838324" y="3258099"/>
            <a:ext cx="798991" cy="79899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9010827" y="2373261"/>
            <a:ext cx="3728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?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5761599" y="1009828"/>
            <a:ext cx="401270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? </a:t>
            </a:r>
            <a:r>
              <a:rPr lang="cs-CZ" dirty="0"/>
              <a:t>… na tu kouli musela zapůsobit nějaká síla, protože se pohybovala k zadní části vagonu !</a:t>
            </a:r>
          </a:p>
        </p:txBody>
      </p:sp>
      <p:pic>
        <p:nvPicPr>
          <p:cNvPr id="1036" name="Picture 12" descr="Green question mark with thinking asking stick man 3d isolated on ..."/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1" t="7409" r="11768" b="5727"/>
          <a:stretch/>
        </p:blipFill>
        <p:spPr bwMode="auto">
          <a:xfrm>
            <a:off x="5335465" y="5226615"/>
            <a:ext cx="1313896" cy="137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6853561" y="5344357"/>
            <a:ext cx="4971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 kouli žádná síla nepůsobila a proto setrvačností zůstala na místě, pohyboval se vagon. </a:t>
            </a:r>
          </a:p>
          <a:p>
            <a:r>
              <a:rPr lang="cs-CZ" dirty="0"/>
              <a:t>Síla, kterou si myslíš je fiktivní,</a:t>
            </a:r>
          </a:p>
        </p:txBody>
      </p:sp>
      <p:cxnSp>
        <p:nvCxnSpPr>
          <p:cNvPr id="25" name="Přímá spojnice se šipkou 24"/>
          <p:cNvCxnSpPr/>
          <p:nvPr/>
        </p:nvCxnSpPr>
        <p:spPr>
          <a:xfrm flipH="1">
            <a:off x="5637315" y="3684215"/>
            <a:ext cx="74572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462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2.22222E-6 L 0.24973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1735</Words>
  <Application>Microsoft Office PowerPoint</Application>
  <PresentationFormat>Širokoúhlá obrazovka</PresentationFormat>
  <Paragraphs>240</Paragraphs>
  <Slides>23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Open Sans</vt:lpstr>
      <vt:lpstr>Roboto</vt:lpstr>
      <vt:lpstr>Wingdings</vt:lpstr>
      <vt:lpstr>Motiv Office</vt:lpstr>
      <vt:lpstr>Mechanika – dynamika Fyz32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Mechanika – dynamika (32)</dc:title>
  <dc:creator>Karel Sixl</dc:creator>
  <cp:lastModifiedBy>KAREL SIXL</cp:lastModifiedBy>
  <cp:revision>96</cp:revision>
  <dcterms:created xsi:type="dcterms:W3CDTF">2024-07-21T08:44:44Z</dcterms:created>
  <dcterms:modified xsi:type="dcterms:W3CDTF">2025-12-05T07:43:46Z</dcterms:modified>
</cp:coreProperties>
</file>