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60" r:id="rId6"/>
    <p:sldId id="261" r:id="rId7"/>
    <p:sldId id="262" r:id="rId8"/>
    <p:sldId id="267" r:id="rId9"/>
    <p:sldId id="264" r:id="rId10"/>
    <p:sldId id="265" r:id="rId11"/>
    <p:sldId id="266" r:id="rId12"/>
    <p:sldId id="268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3956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0130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655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905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5674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0791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565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877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576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897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970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DEA96-B0A3-461E-B7B6-3668A9371DC1}" type="datetimeFigureOut">
              <a:rPr lang="cs-CZ" smtClean="0"/>
              <a:t>29.03.2026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4DA6C-65FA-480E-AE6A-8AF1A6DB7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9642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vascak.cz/data/android/physicsatschool/template.php?s=opt_zrcadlo&amp;l=c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080892" y="2060848"/>
            <a:ext cx="4030216" cy="1224136"/>
          </a:xfrm>
        </p:spPr>
        <p:txBody>
          <a:bodyPr>
            <a:normAutofit/>
          </a:bodyPr>
          <a:lstStyle/>
          <a:p>
            <a:r>
              <a:rPr lang="cs-CZ" dirty="0"/>
              <a:t>Rovinné zrcadlo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99756" y="4365104"/>
            <a:ext cx="4392488" cy="864096"/>
          </a:xfrm>
        </p:spPr>
        <p:txBody>
          <a:bodyPr>
            <a:normAutofit/>
          </a:bodyPr>
          <a:lstStyle/>
          <a:p>
            <a:r>
              <a:rPr lang="cs-CZ" sz="1800" dirty="0">
                <a:solidFill>
                  <a:schemeClr val="tx1"/>
                </a:solidFill>
              </a:rPr>
              <a:t>Konstrukce obrazu bodu v rovinném zrcadle</a:t>
            </a:r>
          </a:p>
          <a:p>
            <a:r>
              <a:rPr lang="cs-CZ" sz="1800" dirty="0">
                <a:solidFill>
                  <a:schemeClr val="tx1"/>
                </a:solidFill>
              </a:rPr>
              <a:t>Zobrazení rovinným zrcadlem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39416" y="580526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29. 3. 2026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BBCA79A-93C0-5EAA-D15E-0999386985EA}"/>
              </a:ext>
            </a:extLst>
          </p:cNvPr>
          <p:cNvSpPr txBox="1"/>
          <p:nvPr/>
        </p:nvSpPr>
        <p:spPr>
          <a:xfrm>
            <a:off x="5196458" y="3117158"/>
            <a:ext cx="17990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/>
              <a:t>Fyz</a:t>
            </a:r>
            <a:r>
              <a:rPr lang="cs-CZ" sz="4000" dirty="0"/>
              <a:t> 112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CDF719F-B2EB-EFDA-22A1-DE0A971D9C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620688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04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7962" y="321625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Zobrazení odrazem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39416" y="764704"/>
            <a:ext cx="1080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Jestliže se při optickém zobrazení uplatňuje jen odraz, mluvíme o </a:t>
            </a:r>
            <a:r>
              <a:rPr lang="cs-CZ" b="1" dirty="0"/>
              <a:t>zobrazení odrazem</a:t>
            </a:r>
            <a:r>
              <a:rPr lang="cs-CZ" dirty="0"/>
              <a:t>. </a:t>
            </a:r>
          </a:p>
          <a:p>
            <a:r>
              <a:rPr lang="cs-CZ" dirty="0"/>
              <a:t>Nejjednodušší je zobrazení odrazem na lesklé ploše – </a:t>
            </a:r>
            <a:r>
              <a:rPr lang="cs-CZ" b="1" dirty="0"/>
              <a:t>rovinném zrcadle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67408" y="6243277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Konstrukce obrazu bodu v rovinném zrcadle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39416" y="1628800"/>
            <a:ext cx="10801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bodu </a:t>
            </a:r>
            <a:r>
              <a:rPr lang="cs-CZ" b="1" dirty="0"/>
              <a:t>A</a:t>
            </a:r>
            <a:r>
              <a:rPr lang="cs-CZ" dirty="0"/>
              <a:t> vycházejí rozbíhavé světelné paprsky, které se po dopadu na plochu zrcadla odrážejí také </a:t>
            </a:r>
            <a:r>
              <a:rPr lang="cs-CZ" b="1" dirty="0"/>
              <a:t>rozbíhavě</a:t>
            </a:r>
            <a:r>
              <a:rPr lang="cs-CZ" dirty="0"/>
              <a:t>. Při zobrazení rovinným zrcadlem vzniká </a:t>
            </a:r>
            <a:r>
              <a:rPr lang="cs-CZ" b="1" dirty="0"/>
              <a:t>zdánlivý obraz</a:t>
            </a:r>
            <a:r>
              <a:rPr lang="cs-CZ" dirty="0"/>
              <a:t>. </a:t>
            </a:r>
          </a:p>
          <a:p>
            <a:r>
              <a:rPr lang="cs-CZ" dirty="0"/>
              <a:t>Při pohledu okem, vidíme tento obraz v průsečíku </a:t>
            </a:r>
            <a:r>
              <a:rPr lang="cs-CZ" b="1" dirty="0"/>
              <a:t>A´</a:t>
            </a:r>
            <a:r>
              <a:rPr lang="cs-CZ" dirty="0"/>
              <a:t> zpětně prodloužených paprsků v prostoru za zrcadlem.</a:t>
            </a:r>
          </a:p>
          <a:p>
            <a:r>
              <a:rPr lang="cs-CZ" dirty="0"/>
              <a:t>Vzdálenost obrazu </a:t>
            </a:r>
            <a:r>
              <a:rPr lang="cs-CZ" b="1" dirty="0"/>
              <a:t>A´ </a:t>
            </a:r>
            <a:r>
              <a:rPr lang="cs-CZ" dirty="0"/>
              <a:t>za zrcadlem je stejná jako vzdálenost předmětu </a:t>
            </a:r>
            <a:r>
              <a:rPr lang="cs-CZ" b="1" dirty="0"/>
              <a:t>A</a:t>
            </a:r>
            <a:r>
              <a:rPr lang="cs-CZ" dirty="0"/>
              <a:t> před zrcadlem.</a:t>
            </a:r>
          </a:p>
          <a:p>
            <a:pPr algn="ctr"/>
            <a:r>
              <a:rPr lang="cs-CZ" b="1" dirty="0"/>
              <a:t>a = a´</a:t>
            </a:r>
          </a:p>
        </p:txBody>
      </p:sp>
      <p:pic>
        <p:nvPicPr>
          <p:cNvPr id="8" name="Picture 2" descr="Zrcadlo – Wikiped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3501009"/>
            <a:ext cx="3024336" cy="310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66BE193B-F5AC-E790-B3A7-18B08748E3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3059752"/>
            <a:ext cx="4283867" cy="306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200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332351-6669-172E-3A79-48B4BBDC894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535" t="6854" r="25065"/>
          <a:stretch>
            <a:fillRect/>
          </a:stretch>
        </p:blipFill>
        <p:spPr>
          <a:xfrm>
            <a:off x="500830" y="1749287"/>
            <a:ext cx="4680520" cy="4893163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ADC25E5F-F9E6-F4FD-563F-26E51F352589}"/>
              </a:ext>
            </a:extLst>
          </p:cNvPr>
          <p:cNvSpPr txBox="1"/>
          <p:nvPr/>
        </p:nvSpPr>
        <p:spPr>
          <a:xfrm>
            <a:off x="5596496" y="1798995"/>
            <a:ext cx="578397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Obraz je zdánlivý – nelze jej zachytit na stínítku</a:t>
            </a:r>
          </a:p>
          <a:p>
            <a:pPr marL="342900" indent="-342900">
              <a:buFont typeface="+mj-lt"/>
              <a:buAutoNum type="arabicPeriod"/>
            </a:pPr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Obraz je vzpřímený</a:t>
            </a:r>
          </a:p>
          <a:p>
            <a:pPr marL="342900" indent="-342900">
              <a:buFont typeface="+mj-lt"/>
              <a:buAutoNum type="arabicPeriod"/>
            </a:pPr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Obraz je stejně velký jako předmět</a:t>
            </a:r>
          </a:p>
          <a:p>
            <a:pPr marL="342900" indent="-342900">
              <a:buFont typeface="+mj-lt"/>
              <a:buAutoNum type="arabicPeriod"/>
            </a:pPr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Vzdálenost obrazu od zrcadla je stejná jako vzdálenost předmětu od zrcadla –je souměrný podle roviny zrcadla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CB516E8-A639-AC3C-7E08-177500344EA4}"/>
              </a:ext>
            </a:extLst>
          </p:cNvPr>
          <p:cNvSpPr txBox="1"/>
          <p:nvPr/>
        </p:nvSpPr>
        <p:spPr>
          <a:xfrm>
            <a:off x="479376" y="215550"/>
            <a:ext cx="1137726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Schéma znázorňuje vznik obrazu v rovinném zrcadle. Předmět (červený útvar vlevo) se nachází před zrcadlem. Jednotlivé body předmětu vysílají světelné paprsky, které se od zrcadla odrážejí podle zákona odrazu (úhel dopadu se rovná úhlu odrazu).</a:t>
            </a:r>
          </a:p>
          <a:p>
            <a:pPr>
              <a:buNone/>
            </a:pPr>
            <a:r>
              <a:rPr lang="cs-CZ" dirty="0"/>
              <a:t>Odražené paprsky vstupují do oka pozorovatele (dole vlevo). Oko je interpretuje jako paprsky přicházející z bodů za zrcadlem – vzniká tedy </a:t>
            </a:r>
            <a:r>
              <a:rPr lang="cs-CZ" b="1" dirty="0"/>
              <a:t>zdánlivý (virtuální) obraz</a:t>
            </a:r>
            <a:r>
              <a:rPr lang="cs-CZ" dirty="0"/>
              <a:t> předmětu (červený útvar vpravo).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C2DB02E-46BF-D6E0-FF2D-E6721021E731}"/>
              </a:ext>
            </a:extLst>
          </p:cNvPr>
          <p:cNvSpPr txBox="1"/>
          <p:nvPr/>
        </p:nvSpPr>
        <p:spPr>
          <a:xfrm>
            <a:off x="5596496" y="3846745"/>
            <a:ext cx="6094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Proč se zdá, že je stranově převrácený</a:t>
            </a:r>
          </a:p>
          <a:p>
            <a:pPr>
              <a:buNone/>
            </a:pPr>
            <a:r>
              <a:rPr lang="cs-CZ" dirty="0"/>
              <a:t>Když se díváš do zrcadla, představ si, že se otočíš čelem k sobě.</a:t>
            </a:r>
            <a:br>
              <a:rPr lang="cs-CZ" dirty="0"/>
            </a:br>
            <a:r>
              <a:rPr lang="cs-CZ" dirty="0"/>
              <a:t>Při tomto otočení si ale </a:t>
            </a:r>
            <a:r>
              <a:rPr lang="cs-CZ" b="1" dirty="0"/>
              <a:t>sám vyměníš levou a pravou stranu</a:t>
            </a:r>
            <a:r>
              <a:rPr lang="cs-CZ" dirty="0"/>
              <a:t>, a proto to působí jako „zrcadlové převrácení“.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1789E8D7-7B9E-A9BC-427C-70AECEEFE888}"/>
              </a:ext>
            </a:extLst>
          </p:cNvPr>
          <p:cNvSpPr txBox="1"/>
          <p:nvPr/>
        </p:nvSpPr>
        <p:spPr>
          <a:xfrm>
            <a:off x="5602252" y="5141771"/>
            <a:ext cx="60946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Jednoduchý příklad</a:t>
            </a:r>
          </a:p>
          <a:p>
            <a:pPr>
              <a:buNone/>
            </a:pPr>
            <a:r>
              <a:rPr lang="cs-CZ" dirty="0"/>
              <a:t>Zvedneš pravou ruku: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zrcadle vidíš postavu, která „zvedá levou“ </a:t>
            </a:r>
          </a:p>
          <a:p>
            <a:pPr>
              <a:buNone/>
            </a:pPr>
            <a:r>
              <a:rPr lang="cs-CZ" dirty="0"/>
              <a:t>👉 Ve skutečnosti ale: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obraz zvedá </a:t>
            </a:r>
            <a:r>
              <a:rPr lang="cs-CZ" b="1" dirty="0"/>
              <a:t>svou pravou ruku</a:t>
            </a:r>
            <a:r>
              <a:rPr lang="cs-CZ" dirty="0"/>
              <a:t>, jen je otočený čelem k tobě</a:t>
            </a:r>
          </a:p>
        </p:txBody>
      </p:sp>
    </p:spTree>
    <p:extLst>
      <p:ext uri="{BB962C8B-B14F-4D97-AF65-F5344CB8AC3E}">
        <p14:creationId xmlns:p14="http://schemas.microsoft.com/office/powerpoint/2010/main" val="3532011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C9F25F1B-6447-304C-332C-515ACC426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668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51384" y="702164"/>
            <a:ext cx="11161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Jak vysoké musí být rovinné zrcadlo zavěšené svisle na stěnu, aby žena vysoká 160 cm stojící 1 m od zrcadla viděla v zrcadle celou svoji postavu? Její oči jsou ve svislé vzdálenosti 10 cm od temene hlavy.</a:t>
            </a:r>
          </a:p>
          <a:p>
            <a:r>
              <a:rPr lang="cs-CZ" dirty="0"/>
              <a:t>V jaké výšce od podlahy musí být dolní okraj zrcadla?</a:t>
            </a:r>
          </a:p>
          <a:p>
            <a:r>
              <a:rPr lang="cs-CZ" dirty="0"/>
              <a:t>Bude třeba změnit velikost zrcadla, aby žena viděla celou svoji postavu z větší vzdálenosti?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70821" y="273359"/>
            <a:ext cx="90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pic>
        <p:nvPicPr>
          <p:cNvPr id="3074" name="Picture 2" descr="Obrázek k zadání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4"/>
          <a:stretch/>
        </p:blipFill>
        <p:spPr bwMode="auto">
          <a:xfrm>
            <a:off x="911424" y="2708920"/>
            <a:ext cx="4150090" cy="304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735960" y="2924944"/>
            <a:ext cx="6048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Zápis</a:t>
            </a:r>
          </a:p>
          <a:p>
            <a:r>
              <a:rPr lang="cs-CZ" dirty="0"/>
              <a:t>Výška ženy  …………………………………………………..  160 cm = 1,6 m</a:t>
            </a:r>
          </a:p>
          <a:p>
            <a:r>
              <a:rPr lang="cs-CZ" dirty="0"/>
              <a:t>Vzdálenost ženy od zrcadla ……………………………. 100 cm = 1 m</a:t>
            </a:r>
          </a:p>
          <a:p>
            <a:r>
              <a:rPr lang="cs-CZ" dirty="0"/>
              <a:t>Vzdálenost očí od temene hlavy ………………………. 10 cm = 0,1 m                                        Výška zrcadla x …………………………………………………………. </a:t>
            </a:r>
            <a:r>
              <a:rPr lang="cs-CZ" dirty="0" err="1"/>
              <a:t>x</a:t>
            </a:r>
            <a:r>
              <a:rPr lang="cs-CZ" dirty="0"/>
              <a:t> = ?</a:t>
            </a:r>
          </a:p>
          <a:p>
            <a:r>
              <a:rPr lang="cs-CZ" dirty="0"/>
              <a:t>Vzdálenost dolního okraje zrcadla od podlahy ………….. y = ?</a:t>
            </a:r>
          </a:p>
        </p:txBody>
      </p:sp>
    </p:spTree>
    <p:extLst>
      <p:ext uri="{BB962C8B-B14F-4D97-AF65-F5344CB8AC3E}">
        <p14:creationId xmlns:p14="http://schemas.microsoft.com/office/powerpoint/2010/main" val="3503568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9376" y="620688"/>
            <a:ext cx="11377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Díky tomu, že známe vlastnosti obrazu vytvořeného rovinným zrcadlem, můžeme nakreslit, jak bude vypadat obraz ženy. Do obrázku si přidáme krajní body A </a:t>
            </a:r>
            <a:r>
              <a:rPr lang="cs-CZ" dirty="0" err="1"/>
              <a:t>a</a:t>
            </a:r>
            <a:r>
              <a:rPr lang="cs-CZ" dirty="0"/>
              <a:t> B, které se zobrazí na A' a B'.</a:t>
            </a:r>
          </a:p>
          <a:p>
            <a:r>
              <a:rPr lang="cs-CZ" dirty="0"/>
              <a:t>Nakreslete paprsek jdoucí bodem A </a:t>
            </a:r>
            <a:r>
              <a:rPr lang="cs-CZ" dirty="0" err="1"/>
              <a:t>a</a:t>
            </a:r>
            <a:r>
              <a:rPr lang="cs-CZ" dirty="0"/>
              <a:t> paprsek jdoucí bodem B tak, aby se paprsky odrazily do očí ženy.</a:t>
            </a:r>
          </a:p>
        </p:txBody>
      </p:sp>
      <p:pic>
        <p:nvPicPr>
          <p:cNvPr id="4098" name="Picture 2" descr="Obrázek k nápovědě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02"/>
          <a:stretch/>
        </p:blipFill>
        <p:spPr bwMode="auto">
          <a:xfrm>
            <a:off x="3420265" y="2420889"/>
            <a:ext cx="5351470" cy="317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061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07368" y="548680"/>
            <a:ext cx="113772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Nakreslíme paprsek jdoucí bodem A tak, aby po odrazu od zrcadla dopadl do očí ženy. Když protáhneme odražený paprsek za zrcadlo, tak projde bodem A'. Oči potom vidí bod A'.</a:t>
            </a:r>
          </a:p>
          <a:p>
            <a:r>
              <a:rPr lang="cs-CZ" dirty="0"/>
              <a:t>Hledáme zrcadlo o nejmenší možné výšce (ve kterém uvidíme bod A' i B'), proto potřebujeme, aby se paprsek jdoucí bodem A odrážel od horního okraje zrcadla.</a:t>
            </a:r>
          </a:p>
          <a:p>
            <a:r>
              <a:rPr lang="cs-CZ" dirty="0"/>
              <a:t>Podobně budeme postupovat pro paprsek jdoucí bodem B. Chceme, aby se tento paprsek odrážel od dolního okraje zrcadla</a:t>
            </a:r>
          </a:p>
        </p:txBody>
      </p:sp>
      <p:pic>
        <p:nvPicPr>
          <p:cNvPr id="5122" name="Picture 2" descr="Paprsky jdoucí body A a B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83"/>
          <a:stretch/>
        </p:blipFill>
        <p:spPr bwMode="auto">
          <a:xfrm>
            <a:off x="3719736" y="2303006"/>
            <a:ext cx="3852428" cy="228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07368" y="5013177"/>
            <a:ext cx="11377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altLang="cs-CZ" dirty="0"/>
              <a:t>Zákon odrazu nám říká, že úhel dopadu se rovná úhlu odrazu (toho jsme využili při kreslení odražených paprsků). Na obrázku dopadá paprsek z temena hlavy na zrcadlo pod úhlem </a:t>
            </a:r>
            <a:r>
              <a:rPr lang="cs-CZ" altLang="cs-CZ" b="1" dirty="0"/>
              <a:t>α</a:t>
            </a:r>
            <a:r>
              <a:rPr lang="cs-CZ" altLang="cs-CZ" dirty="0"/>
              <a:t> a odráží se do očí také pod úhlem </a:t>
            </a:r>
            <a:r>
              <a:rPr lang="cs-CZ" altLang="cs-CZ" b="1" dirty="0"/>
              <a:t>α</a:t>
            </a:r>
            <a:r>
              <a:rPr lang="cs-CZ" altLang="cs-CZ" dirty="0"/>
              <a:t>. Když paprsek dopadá na zrcadlo pod úhlem </a:t>
            </a:r>
            <a:r>
              <a:rPr lang="cs-CZ" altLang="cs-CZ" b="1" dirty="0"/>
              <a:t>β</a:t>
            </a:r>
            <a:r>
              <a:rPr lang="cs-CZ" altLang="cs-CZ" dirty="0"/>
              <a:t>, tak se odráží pod úhlem </a:t>
            </a:r>
            <a:r>
              <a:rPr lang="cs-CZ" altLang="cs-CZ" b="1" dirty="0"/>
              <a:t>β</a:t>
            </a:r>
            <a:r>
              <a:rPr lang="cs-CZ" alt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9409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1"/>
          <p:cNvSpPr>
            <a:spLocks noChangeArrowheads="1"/>
          </p:cNvSpPr>
          <p:nvPr/>
        </p:nvSpPr>
        <p:spPr bwMode="auto">
          <a:xfrm>
            <a:off x="1703512" y="127188"/>
            <a:ext cx="8640960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cs-CZ" altLang="cs-CZ" dirty="0">
                <a:latin typeface="+mn-lt"/>
                <a:cs typeface="+mn-cs"/>
              </a:rPr>
              <a:t>Uvědomíme si: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cs-CZ" altLang="cs-CZ" dirty="0">
                <a:latin typeface="+mn-lt"/>
                <a:cs typeface="+mn-cs"/>
              </a:rPr>
              <a:t>kolmice dopadu pro paprsek jdoucí bodem A půlí </a:t>
            </a:r>
            <a:r>
              <a:rPr lang="cs-CZ" altLang="cs-CZ" b="1" dirty="0">
                <a:latin typeface="+mn-lt"/>
                <a:cs typeface="+mn-cs"/>
              </a:rPr>
              <a:t>o</a:t>
            </a:r>
            <a:r>
              <a:rPr lang="cs-CZ" altLang="cs-CZ" dirty="0">
                <a:latin typeface="+mn-lt"/>
                <a:cs typeface="+mn-cs"/>
              </a:rPr>
              <a:t>.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cs-CZ" altLang="cs-CZ" dirty="0">
                <a:latin typeface="+mn-lt"/>
                <a:cs typeface="+mn-cs"/>
              </a:rPr>
              <a:t>kolmice dopadu pro paprsek procházejícím bodem B půlí </a:t>
            </a:r>
            <a:r>
              <a:rPr lang="cs-CZ" altLang="cs-CZ" b="1" dirty="0">
                <a:latin typeface="+mn-lt"/>
                <a:cs typeface="+mn-cs"/>
              </a:rPr>
              <a:t>h−o</a:t>
            </a:r>
            <a:r>
              <a:rPr lang="cs-CZ" altLang="cs-CZ" dirty="0">
                <a:latin typeface="+mn-lt"/>
                <a:cs typeface="+mn-cs"/>
              </a:rPr>
              <a:t>.</a:t>
            </a:r>
          </a:p>
        </p:txBody>
      </p:sp>
      <p:grpSp>
        <p:nvGrpSpPr>
          <p:cNvPr id="60" name="Skupina 59"/>
          <p:cNvGrpSpPr/>
          <p:nvPr/>
        </p:nvGrpSpPr>
        <p:grpSpPr>
          <a:xfrm>
            <a:off x="2135560" y="1115452"/>
            <a:ext cx="7344816" cy="5625916"/>
            <a:chOff x="611560" y="1115452"/>
            <a:chExt cx="7344816" cy="5625916"/>
          </a:xfrm>
        </p:grpSpPr>
        <p:grpSp>
          <p:nvGrpSpPr>
            <p:cNvPr id="56" name="Skupina 55"/>
            <p:cNvGrpSpPr/>
            <p:nvPr/>
          </p:nvGrpSpPr>
          <p:grpSpPr>
            <a:xfrm>
              <a:off x="611560" y="1115452"/>
              <a:ext cx="7344816" cy="5625916"/>
              <a:chOff x="611560" y="548680"/>
              <a:chExt cx="7344816" cy="5625916"/>
            </a:xfrm>
          </p:grpSpPr>
          <p:cxnSp>
            <p:nvCxnSpPr>
              <p:cNvPr id="4" name="Přímá spojnice se šipkou 3"/>
              <p:cNvCxnSpPr/>
              <p:nvPr/>
            </p:nvCxnSpPr>
            <p:spPr>
              <a:xfrm>
                <a:off x="1691680" y="1268760"/>
                <a:ext cx="0" cy="4392488"/>
              </a:xfrm>
              <a:prstGeom prst="straightConnector1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" name="TextovéPole 4"/>
              <p:cNvSpPr txBox="1"/>
              <p:nvPr/>
            </p:nvSpPr>
            <p:spPr>
              <a:xfrm>
                <a:off x="611560" y="3316342"/>
                <a:ext cx="10801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h=160cm</a:t>
                </a:r>
              </a:p>
            </p:txBody>
          </p:sp>
          <p:cxnSp>
            <p:nvCxnSpPr>
              <p:cNvPr id="7" name="Přímá spojnice se šipkou 6"/>
              <p:cNvCxnSpPr/>
              <p:nvPr/>
            </p:nvCxnSpPr>
            <p:spPr>
              <a:xfrm>
                <a:off x="2411760" y="1268760"/>
                <a:ext cx="0" cy="720080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se šipkou 9"/>
              <p:cNvCxnSpPr/>
              <p:nvPr/>
            </p:nvCxnSpPr>
            <p:spPr>
              <a:xfrm>
                <a:off x="2411760" y="1988840"/>
                <a:ext cx="0" cy="3672408"/>
              </a:xfrm>
              <a:prstGeom prst="straightConnector1">
                <a:avLst/>
              </a:prstGeom>
              <a:ln w="28575">
                <a:solidFill>
                  <a:srgbClr val="92D050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1" name="Obrázek 1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05017" y="1858285"/>
                <a:ext cx="483890" cy="261109"/>
              </a:xfrm>
              <a:prstGeom prst="rect">
                <a:avLst/>
              </a:prstGeom>
            </p:spPr>
          </p:pic>
          <p:cxnSp>
            <p:nvCxnSpPr>
              <p:cNvPr id="14" name="Přímá spojnice 13"/>
              <p:cNvCxnSpPr/>
              <p:nvPr/>
            </p:nvCxnSpPr>
            <p:spPr>
              <a:xfrm>
                <a:off x="5364088" y="548680"/>
                <a:ext cx="0" cy="5112568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15"/>
              <p:cNvCxnSpPr/>
              <p:nvPr/>
            </p:nvCxnSpPr>
            <p:spPr>
              <a:xfrm>
                <a:off x="1151620" y="5661248"/>
                <a:ext cx="41404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TextovéPole 17"/>
              <p:cNvSpPr txBox="1"/>
              <p:nvPr/>
            </p:nvSpPr>
            <p:spPr>
              <a:xfrm>
                <a:off x="5508104" y="548680"/>
                <a:ext cx="10801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Stěna se zrcadlem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728375" y="5805264"/>
                <a:ext cx="9869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Podlaha</a:t>
                </a:r>
              </a:p>
            </p:txBody>
          </p:sp>
          <p:cxnSp>
            <p:nvCxnSpPr>
              <p:cNvPr id="21" name="Přímá spojnice 20"/>
              <p:cNvCxnSpPr/>
              <p:nvPr/>
            </p:nvCxnSpPr>
            <p:spPr>
              <a:xfrm flipV="1">
                <a:off x="2411760" y="3786909"/>
                <a:ext cx="2908385" cy="2131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Přímá spojnice 23"/>
              <p:cNvCxnSpPr/>
              <p:nvPr/>
            </p:nvCxnSpPr>
            <p:spPr>
              <a:xfrm>
                <a:off x="2411760" y="1988839"/>
                <a:ext cx="2880320" cy="17980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nice 25"/>
              <p:cNvCxnSpPr/>
              <p:nvPr/>
            </p:nvCxnSpPr>
            <p:spPr>
              <a:xfrm flipV="1">
                <a:off x="2411760" y="3786909"/>
                <a:ext cx="2880320" cy="18743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2411760" y="1628800"/>
                <a:ext cx="2880320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>
                <a:off x="2411760" y="1268760"/>
                <a:ext cx="288032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nice 33"/>
              <p:cNvCxnSpPr/>
              <p:nvPr/>
            </p:nvCxnSpPr>
            <p:spPr>
              <a:xfrm flipV="1">
                <a:off x="2411760" y="1628800"/>
                <a:ext cx="2880320" cy="36003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5" name="Obrázek 3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3688" y="1268760"/>
                <a:ext cx="570238" cy="263897"/>
              </a:xfrm>
              <a:prstGeom prst="rect">
                <a:avLst/>
              </a:prstGeom>
            </p:spPr>
          </p:pic>
          <p:pic>
            <p:nvPicPr>
              <p:cNvPr id="36" name="Obrázek 3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1784266" y="5162698"/>
                <a:ext cx="525391" cy="498550"/>
              </a:xfrm>
              <a:prstGeom prst="rect">
                <a:avLst/>
              </a:prstGeom>
            </p:spPr>
          </p:pic>
          <p:sp>
            <p:nvSpPr>
              <p:cNvPr id="37" name="TextovéPole 36"/>
              <p:cNvSpPr txBox="1"/>
              <p:nvPr/>
            </p:nvSpPr>
            <p:spPr>
              <a:xfrm>
                <a:off x="2569936" y="1434842"/>
                <a:ext cx="10659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O=10 cm</a:t>
                </a:r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2503995" y="3595081"/>
                <a:ext cx="139404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h-o = 150 cm</a:t>
                </a:r>
              </a:p>
            </p:txBody>
          </p:sp>
          <p:sp>
            <p:nvSpPr>
              <p:cNvPr id="39" name="TextovéPole 38"/>
              <p:cNvSpPr txBox="1"/>
              <p:nvPr/>
            </p:nvSpPr>
            <p:spPr>
              <a:xfrm>
                <a:off x="3554874" y="1329554"/>
                <a:ext cx="2970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dirty="0"/>
                  <a:t>α</a:t>
                </a:r>
                <a:endParaRPr lang="cs-CZ" dirty="0"/>
              </a:p>
            </p:txBody>
          </p:sp>
          <p:sp>
            <p:nvSpPr>
              <p:cNvPr id="40" name="TextovéPole 39"/>
              <p:cNvSpPr txBox="1"/>
              <p:nvPr/>
            </p:nvSpPr>
            <p:spPr>
              <a:xfrm>
                <a:off x="3554874" y="1538320"/>
                <a:ext cx="2970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dirty="0"/>
                  <a:t>α</a:t>
                </a:r>
                <a:endParaRPr lang="cs-CZ" dirty="0"/>
              </a:p>
            </p:txBody>
          </p:sp>
          <p:sp>
            <p:nvSpPr>
              <p:cNvPr id="42" name="TextovéPole 41"/>
              <p:cNvSpPr txBox="1"/>
              <p:nvPr/>
            </p:nvSpPr>
            <p:spPr>
              <a:xfrm>
                <a:off x="3970046" y="3285065"/>
                <a:ext cx="3600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dirty="0"/>
                  <a:t>β</a:t>
                </a:r>
                <a:endParaRPr lang="cs-CZ" dirty="0"/>
              </a:p>
            </p:txBody>
          </p:sp>
          <p:sp>
            <p:nvSpPr>
              <p:cNvPr id="43" name="TextovéPole 42"/>
              <p:cNvSpPr txBox="1"/>
              <p:nvPr/>
            </p:nvSpPr>
            <p:spPr>
              <a:xfrm>
                <a:off x="3970046" y="3914305"/>
                <a:ext cx="3600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dirty="0"/>
                  <a:t>β</a:t>
                </a:r>
                <a:endParaRPr lang="cs-CZ" dirty="0"/>
              </a:p>
            </p:txBody>
          </p:sp>
          <p:cxnSp>
            <p:nvCxnSpPr>
              <p:cNvPr id="45" name="Přímá spojnice 44"/>
              <p:cNvCxnSpPr/>
              <p:nvPr/>
            </p:nvCxnSpPr>
            <p:spPr>
              <a:xfrm>
                <a:off x="5292080" y="1628800"/>
                <a:ext cx="0" cy="2158109"/>
              </a:xfrm>
              <a:prstGeom prst="line">
                <a:avLst/>
              </a:prstGeom>
              <a:ln w="1016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6" name="TextovéPole 45"/>
                  <p:cNvSpPr txBox="1"/>
                  <p:nvPr/>
                </p:nvSpPr>
                <p:spPr>
                  <a:xfrm>
                    <a:off x="2596067" y="4448325"/>
                    <a:ext cx="916854" cy="32028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sz="1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1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  <m:r>
                                <a:rPr lang="cs-CZ" sz="1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cs-CZ" sz="11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num>
                            <m:den>
                              <m:r>
                                <a:rPr lang="cs-CZ" sz="1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1100" i="1">
                              <a:latin typeface="Cambria Math" panose="02040503050406030204" pitchFamily="18" charset="0"/>
                            </a:rPr>
                            <m:t>=75 </m:t>
                          </m:r>
                          <m:r>
                            <a:rPr lang="cs-CZ" sz="1100" i="1">
                              <a:latin typeface="Cambria Math" panose="02040503050406030204" pitchFamily="18" charset="0"/>
                            </a:rPr>
                            <m:t>𝑐𝑚</m:t>
                          </m:r>
                        </m:oMath>
                      </m:oMathPara>
                    </a14:m>
                    <a:endParaRPr lang="cs-CZ" sz="1100" dirty="0"/>
                  </a:p>
                </p:txBody>
              </p:sp>
            </mc:Choice>
            <mc:Fallback xmlns="">
              <p:sp>
                <p:nvSpPr>
                  <p:cNvPr id="46" name="TextovéPole 4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596067" y="4448325"/>
                    <a:ext cx="916854" cy="320280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l="-4000" t="-1923" r="-2000" b="-15385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TextovéPole 46"/>
                  <p:cNvSpPr txBox="1"/>
                  <p:nvPr/>
                </p:nvSpPr>
                <p:spPr>
                  <a:xfrm>
                    <a:off x="2571883" y="2640851"/>
                    <a:ext cx="916854" cy="32028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sz="1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1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  <m:r>
                                <a:rPr lang="cs-CZ" sz="1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cs-CZ" sz="11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num>
                            <m:den>
                              <m:r>
                                <a:rPr lang="cs-CZ" sz="1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1100" i="1">
                              <a:latin typeface="Cambria Math" panose="02040503050406030204" pitchFamily="18" charset="0"/>
                            </a:rPr>
                            <m:t>=75 </m:t>
                          </m:r>
                          <m:r>
                            <a:rPr lang="cs-CZ" sz="1100" i="1">
                              <a:latin typeface="Cambria Math" panose="02040503050406030204" pitchFamily="18" charset="0"/>
                            </a:rPr>
                            <m:t>𝑐𝑚</m:t>
                          </m:r>
                        </m:oMath>
                      </m:oMathPara>
                    </a14:m>
                    <a:endParaRPr lang="cs-CZ" sz="1100" dirty="0"/>
                  </a:p>
                </p:txBody>
              </p:sp>
            </mc:Choice>
            <mc:Fallback xmlns="">
              <p:sp>
                <p:nvSpPr>
                  <p:cNvPr id="47" name="TextovéPole 4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571883" y="2640851"/>
                    <a:ext cx="916854" cy="320280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l="-4000" r="-2000" b="-13208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9" name="Přímá spojnice se šipkou 48"/>
              <p:cNvCxnSpPr/>
              <p:nvPr/>
            </p:nvCxnSpPr>
            <p:spPr>
              <a:xfrm>
                <a:off x="5508104" y="1628800"/>
                <a:ext cx="0" cy="2150947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Přímá spojnice se šipkou 50"/>
              <p:cNvCxnSpPr/>
              <p:nvPr/>
            </p:nvCxnSpPr>
            <p:spPr>
              <a:xfrm>
                <a:off x="5508104" y="3779747"/>
                <a:ext cx="0" cy="1881501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TextovéPole 51"/>
              <p:cNvSpPr txBox="1"/>
              <p:nvPr/>
            </p:nvSpPr>
            <p:spPr>
              <a:xfrm>
                <a:off x="5688124" y="2533578"/>
                <a:ext cx="1800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x – výška zrcadla</a:t>
                </a:r>
              </a:p>
            </p:txBody>
          </p:sp>
          <p:sp>
            <p:nvSpPr>
              <p:cNvPr id="53" name="TextovéPole 52"/>
              <p:cNvSpPr txBox="1"/>
              <p:nvPr/>
            </p:nvSpPr>
            <p:spPr>
              <a:xfrm>
                <a:off x="5688124" y="4797648"/>
                <a:ext cx="22682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y – výška od podlahy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4" name="TextovéPole 53"/>
                  <p:cNvSpPr txBox="1"/>
                  <p:nvPr/>
                </p:nvSpPr>
                <p:spPr>
                  <a:xfrm>
                    <a:off x="2346625" y="1300249"/>
                    <a:ext cx="385124" cy="32855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sz="9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9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num>
                            <m:den>
                              <m:r>
                                <a:rPr lang="cs-CZ" sz="9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sz="900" dirty="0"/>
                  </a:p>
                </p:txBody>
              </p:sp>
            </mc:Choice>
            <mc:Fallback xmlns="">
              <p:sp>
                <p:nvSpPr>
                  <p:cNvPr id="54" name="TextovéPole 5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346625" y="1300249"/>
                    <a:ext cx="385124" cy="328551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5" name="TextovéPole 54"/>
                  <p:cNvSpPr txBox="1"/>
                  <p:nvPr/>
                </p:nvSpPr>
                <p:spPr>
                  <a:xfrm>
                    <a:off x="2354200" y="1628800"/>
                    <a:ext cx="385124" cy="32855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sz="9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9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num>
                            <m:den>
                              <m:r>
                                <a:rPr lang="cs-CZ" sz="9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oMath>
                      </m:oMathPara>
                    </a14:m>
                    <a:endParaRPr lang="cs-CZ" sz="900" dirty="0"/>
                  </a:p>
                </p:txBody>
              </p:sp>
            </mc:Choice>
            <mc:Fallback xmlns="">
              <p:sp>
                <p:nvSpPr>
                  <p:cNvPr id="55" name="TextovéPole 5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354200" y="1628800"/>
                    <a:ext cx="385124" cy="328551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58" name="TextovéPole 57"/>
            <p:cNvSpPr txBox="1"/>
            <p:nvPr/>
          </p:nvSpPr>
          <p:spPr>
            <a:xfrm>
              <a:off x="2236027" y="1484784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2288575" y="6235182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3917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3"/>
              <p:cNvSpPr>
                <a:spLocks noChangeArrowheads="1"/>
              </p:cNvSpPr>
              <p:nvPr/>
            </p:nvSpPr>
            <p:spPr bwMode="auto">
              <a:xfrm>
                <a:off x="1449661" y="4331121"/>
                <a:ext cx="3825363" cy="2237536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Číselné řešení:</a:t>
                </a: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h = 160 cm = 1,6 m</a:t>
                </a: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o = 10 cm = 0,1 m</a:t>
                </a: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Po dosazení dostáváme:</a:t>
                </a:r>
              </a:p>
              <a:p>
                <a:pPr eaLnBrk="0" hangingPunct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altLang="cs-CZ" i="1">
                          <a:latin typeface="Cambria Math"/>
                          <a:cs typeface="+mn-cs"/>
                        </a:rPr>
                        <m:t>𝑥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lang="cs-CZ" altLang="cs-CZ" i="1"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lang="cs-CZ" altLang="cs-CZ" i="1">
                              <a:latin typeface="Cambria Math"/>
                              <a:cs typeface="+mn-cs"/>
                            </a:rPr>
                            <m:t>1,6</m:t>
                          </m:r>
                        </m:num>
                        <m:den>
                          <m:r>
                            <a:rPr lang="cs-CZ" altLang="cs-CZ" i="1">
                              <a:latin typeface="Cambria Math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lang="cs-CZ" altLang="cs-CZ" i="1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=0,8 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=80 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𝑐𝑚</m:t>
                      </m:r>
                    </m:oMath>
                  </m:oMathPara>
                </a14:m>
                <a:endParaRPr lang="cs-CZ" altLang="cs-CZ" dirty="0">
                  <a:latin typeface="+mn-lt"/>
                  <a:cs typeface="+mn-cs"/>
                </a:endParaRPr>
              </a:p>
              <a:p>
                <a:pPr eaLnBrk="0" hangingPunct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altLang="cs-CZ" i="1">
                          <a:latin typeface="Cambria Math"/>
                          <a:cs typeface="+mn-cs"/>
                        </a:rPr>
                        <m:t>𝑦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lang="cs-CZ" altLang="cs-CZ" i="1"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lang="cs-CZ" altLang="cs-CZ" i="1">
                              <a:latin typeface="Cambria Math"/>
                              <a:cs typeface="+mn-cs"/>
                            </a:rPr>
                            <m:t>1,6−0,1</m:t>
                          </m:r>
                        </m:num>
                        <m:den>
                          <m:r>
                            <a:rPr lang="cs-CZ" altLang="cs-CZ" i="1">
                              <a:latin typeface="Cambria Math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lang="cs-CZ" altLang="cs-CZ" i="1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=0,75 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=75 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𝑐𝑚</m:t>
                      </m:r>
                    </m:oMath>
                  </m:oMathPara>
                </a14:m>
                <a:endParaRPr lang="cs-CZ" altLang="cs-CZ" dirty="0">
                  <a:latin typeface="+mn-lt"/>
                  <a:cs typeface="+mn-cs"/>
                </a:endParaRPr>
              </a:p>
            </p:txBody>
          </p:sp>
        </mc:Choice>
        <mc:Fallback>
          <p:sp>
            <p:nvSpPr>
              <p:cNvPr id="3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449661" y="4331121"/>
                <a:ext cx="3825363" cy="2237536"/>
              </a:xfrm>
              <a:prstGeom prst="rect">
                <a:avLst/>
              </a:prstGeom>
              <a:blipFill>
                <a:blip r:embed="rId2"/>
                <a:stretch>
                  <a:fillRect l="-1435" t="-815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5879153" y="4602123"/>
            <a:ext cx="56083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Odpověď:</a:t>
            </a:r>
          </a:p>
          <a:p>
            <a:r>
              <a:rPr lang="cs-CZ" dirty="0"/>
              <a:t>Zrcadlo musí být vysoké </a:t>
            </a:r>
            <a:r>
              <a:rPr lang="cs-CZ" b="1" dirty="0"/>
              <a:t>80 cm</a:t>
            </a:r>
            <a:r>
              <a:rPr lang="cs-CZ" dirty="0"/>
              <a:t> a jeho dolní okraj musí být ve výšce </a:t>
            </a:r>
            <a:r>
              <a:rPr lang="cs-CZ" b="1" dirty="0"/>
              <a:t>75 cm </a:t>
            </a:r>
            <a:r>
              <a:rPr lang="cs-CZ" dirty="0"/>
              <a:t>od podlahy. Pokud se žena postaví do jiné vzdálenosti od zrcadla, velikost zrcadla nebude třeba měnit.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844480" y="1196752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6023991" y="465597"/>
                <a:ext cx="5428811" cy="36335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cs-CZ" altLang="cs-CZ" dirty="0"/>
                  <a:t>Z obrázku vidíme, že pro výšku zrcadla bude platit:</a:t>
                </a:r>
              </a:p>
              <a:p>
                <a:pPr lvl="0"/>
                <a:endParaRPr lang="cs-CZ" altLang="cs-CZ" dirty="0"/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i="1">
                          <a:latin typeface="Cambria Math"/>
                        </a:rPr>
                        <m:t>𝑥</m:t>
                      </m:r>
                      <m:r>
                        <a:rPr lang="cs-CZ" alt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alt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altLang="cs-CZ" i="1">
                              <a:latin typeface="Cambria Math"/>
                            </a:rPr>
                            <m:t>𝑜</m:t>
                          </m:r>
                        </m:num>
                        <m:den>
                          <m:r>
                            <a:rPr lang="cs-CZ" altLang="cs-CZ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altLang="cs-CZ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alt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altLang="cs-CZ" i="1">
                              <a:latin typeface="Cambria Math"/>
                            </a:rPr>
                            <m:t>h</m:t>
                          </m:r>
                          <m:r>
                            <a:rPr lang="cs-CZ" altLang="cs-CZ" i="1">
                              <a:latin typeface="Cambria Math"/>
                            </a:rPr>
                            <m:t>−</m:t>
                          </m:r>
                          <m:r>
                            <a:rPr lang="cs-CZ" altLang="cs-CZ" i="1">
                              <a:latin typeface="Cambria Math"/>
                            </a:rPr>
                            <m:t>𝑜</m:t>
                          </m:r>
                        </m:num>
                        <m:den>
                          <m:r>
                            <a:rPr lang="cs-CZ" altLang="cs-CZ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alt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alt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altLang="cs-CZ" i="1">
                              <a:latin typeface="Cambria Math"/>
                            </a:rPr>
                            <m:t>h</m:t>
                          </m:r>
                        </m:num>
                        <m:den>
                          <m:r>
                            <a:rPr lang="cs-CZ" altLang="cs-CZ" i="1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altLang="cs-CZ" dirty="0"/>
              </a:p>
              <a:p>
                <a:pPr lvl="0"/>
                <a:endParaRPr lang="cs-CZ" altLang="cs-CZ" dirty="0"/>
              </a:p>
              <a:p>
                <a:pPr lvl="0"/>
                <a:r>
                  <a:rPr lang="cs-CZ" altLang="cs-CZ" dirty="0"/>
                  <a:t>Z tohoto vztahu vyplývá, že velikost zrcadla nezávisí na vzdálenosti ženy od zrcadla</a:t>
                </a:r>
              </a:p>
              <a:p>
                <a:pPr lvl="0"/>
                <a:endParaRPr lang="cs-CZ" altLang="cs-CZ" dirty="0"/>
              </a:p>
              <a:p>
                <a:pPr lvl="0"/>
                <a:r>
                  <a:rPr lang="cs-CZ" altLang="cs-CZ" dirty="0"/>
                  <a:t>Z obrázku také určíme vzdálenost dolního okraje zrcadla od podlahy:</a:t>
                </a:r>
              </a:p>
              <a:p>
                <a:pPr lvl="0"/>
                <a:endParaRPr lang="cs-CZ" altLang="cs-CZ" dirty="0">
                  <a:latin typeface="Cambria Math" panose="02040503050406030204" pitchFamily="18" charset="0"/>
                </a:endParaRP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i="1">
                          <a:latin typeface="Cambria Math"/>
                        </a:rPr>
                        <m:t>𝑦</m:t>
                      </m:r>
                      <m:r>
                        <a:rPr lang="cs-CZ" alt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alt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altLang="cs-CZ" i="1">
                              <a:latin typeface="Cambria Math"/>
                            </a:rPr>
                            <m:t>h</m:t>
                          </m:r>
                          <m:r>
                            <a:rPr lang="cs-CZ" altLang="cs-CZ" i="1">
                              <a:latin typeface="Cambria Math"/>
                            </a:rPr>
                            <m:t>−</m:t>
                          </m:r>
                          <m:r>
                            <a:rPr lang="cs-CZ" altLang="cs-CZ" i="1">
                              <a:latin typeface="Cambria Math"/>
                            </a:rPr>
                            <m:t>𝑜</m:t>
                          </m:r>
                        </m:num>
                        <m:den>
                          <m:r>
                            <a:rPr lang="cs-CZ" altLang="cs-CZ" i="1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alt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3991" y="465597"/>
                <a:ext cx="5428811" cy="3633559"/>
              </a:xfrm>
              <a:prstGeom prst="rect">
                <a:avLst/>
              </a:prstGeom>
              <a:blipFill>
                <a:blip r:embed="rId3"/>
                <a:stretch>
                  <a:fillRect l="-898" t="-839" r="-5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5" name="Skupina 44"/>
          <p:cNvGrpSpPr/>
          <p:nvPr/>
        </p:nvGrpSpPr>
        <p:grpSpPr>
          <a:xfrm>
            <a:off x="1774922" y="188640"/>
            <a:ext cx="3961038" cy="3995932"/>
            <a:chOff x="250922" y="188640"/>
            <a:chExt cx="3961038" cy="3995932"/>
          </a:xfrm>
        </p:grpSpPr>
        <p:grpSp>
          <p:nvGrpSpPr>
            <p:cNvPr id="8" name="Skupina 7"/>
            <p:cNvGrpSpPr/>
            <p:nvPr/>
          </p:nvGrpSpPr>
          <p:grpSpPr>
            <a:xfrm>
              <a:off x="250922" y="188640"/>
              <a:ext cx="3961038" cy="3995932"/>
              <a:chOff x="611560" y="1115452"/>
              <a:chExt cx="6334891" cy="5657001"/>
            </a:xfrm>
          </p:grpSpPr>
          <p:grpSp>
            <p:nvGrpSpPr>
              <p:cNvPr id="9" name="Skupina 8"/>
              <p:cNvGrpSpPr/>
              <p:nvPr/>
            </p:nvGrpSpPr>
            <p:grpSpPr>
              <a:xfrm>
                <a:off x="611560" y="1115452"/>
                <a:ext cx="6334891" cy="5657001"/>
                <a:chOff x="611560" y="548680"/>
                <a:chExt cx="6334891" cy="5657001"/>
              </a:xfrm>
            </p:grpSpPr>
            <p:cxnSp>
              <p:nvCxnSpPr>
                <p:cNvPr id="12" name="Přímá spojnice se šipkou 11"/>
                <p:cNvCxnSpPr/>
                <p:nvPr/>
              </p:nvCxnSpPr>
              <p:spPr>
                <a:xfrm>
                  <a:off x="1691680" y="1268760"/>
                  <a:ext cx="0" cy="4392488"/>
                </a:xfrm>
                <a:prstGeom prst="straightConnector1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" name="TextovéPole 12"/>
                <p:cNvSpPr txBox="1"/>
                <p:nvPr/>
              </p:nvSpPr>
              <p:spPr>
                <a:xfrm>
                  <a:off x="611560" y="3316341"/>
                  <a:ext cx="1193457" cy="3050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800" dirty="0"/>
                    <a:t>h=160cm</a:t>
                  </a:r>
                </a:p>
              </p:txBody>
            </p:sp>
            <p:cxnSp>
              <p:nvCxnSpPr>
                <p:cNvPr id="14" name="Přímá spojnice se šipkou 13"/>
                <p:cNvCxnSpPr/>
                <p:nvPr/>
              </p:nvCxnSpPr>
              <p:spPr>
                <a:xfrm>
                  <a:off x="2411760" y="1268760"/>
                  <a:ext cx="0" cy="720080"/>
                </a:xfrm>
                <a:prstGeom prst="straightConnector1">
                  <a:avLst/>
                </a:prstGeom>
                <a:ln w="28575">
                  <a:solidFill>
                    <a:srgbClr val="FF0000"/>
                  </a:solidFill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nice se šipkou 14"/>
                <p:cNvCxnSpPr/>
                <p:nvPr/>
              </p:nvCxnSpPr>
              <p:spPr>
                <a:xfrm>
                  <a:off x="2411760" y="1988840"/>
                  <a:ext cx="0" cy="3672408"/>
                </a:xfrm>
                <a:prstGeom prst="straightConnector1">
                  <a:avLst/>
                </a:prstGeom>
                <a:ln w="28575">
                  <a:solidFill>
                    <a:srgbClr val="92D050"/>
                  </a:solidFill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16" name="Obrázek 15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805017" y="1858285"/>
                  <a:ext cx="483890" cy="261109"/>
                </a:xfrm>
                <a:prstGeom prst="rect">
                  <a:avLst/>
                </a:prstGeom>
              </p:spPr>
            </p:pic>
            <p:cxnSp>
              <p:nvCxnSpPr>
                <p:cNvPr id="17" name="Přímá spojnice 16"/>
                <p:cNvCxnSpPr/>
                <p:nvPr/>
              </p:nvCxnSpPr>
              <p:spPr>
                <a:xfrm>
                  <a:off x="5364088" y="548680"/>
                  <a:ext cx="0" cy="5112568"/>
                </a:xfrm>
                <a:prstGeom prst="line">
                  <a:avLst/>
                </a:prstGeom>
                <a:ln w="762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Přímá spojnice 17"/>
                <p:cNvCxnSpPr/>
                <p:nvPr/>
              </p:nvCxnSpPr>
              <p:spPr>
                <a:xfrm>
                  <a:off x="1151620" y="5661248"/>
                  <a:ext cx="414046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" name="TextovéPole 18"/>
                <p:cNvSpPr txBox="1"/>
                <p:nvPr/>
              </p:nvSpPr>
              <p:spPr>
                <a:xfrm>
                  <a:off x="5508105" y="548680"/>
                  <a:ext cx="1261060" cy="4792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800" dirty="0"/>
                    <a:t>Stěna se zrcadlem</a:t>
                  </a:r>
                </a:p>
              </p:txBody>
            </p:sp>
            <p:sp>
              <p:nvSpPr>
                <p:cNvPr id="20" name="TextovéPole 19"/>
                <p:cNvSpPr txBox="1"/>
                <p:nvPr/>
              </p:nvSpPr>
              <p:spPr>
                <a:xfrm>
                  <a:off x="2952300" y="5900679"/>
                  <a:ext cx="1601709" cy="3050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800" dirty="0"/>
                    <a:t>Podlaha</a:t>
                  </a:r>
                </a:p>
              </p:txBody>
            </p:sp>
            <p:cxnSp>
              <p:nvCxnSpPr>
                <p:cNvPr id="21" name="Přímá spojnice 20"/>
                <p:cNvCxnSpPr/>
                <p:nvPr/>
              </p:nvCxnSpPr>
              <p:spPr>
                <a:xfrm flipV="1">
                  <a:off x="2411760" y="3786909"/>
                  <a:ext cx="2908385" cy="2131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Přímá spojnice 21"/>
                <p:cNvCxnSpPr/>
                <p:nvPr/>
              </p:nvCxnSpPr>
              <p:spPr>
                <a:xfrm>
                  <a:off x="2411760" y="1988839"/>
                  <a:ext cx="2880320" cy="179807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Přímá spojnice 22"/>
                <p:cNvCxnSpPr/>
                <p:nvPr/>
              </p:nvCxnSpPr>
              <p:spPr>
                <a:xfrm flipV="1">
                  <a:off x="2411760" y="3786909"/>
                  <a:ext cx="2880320" cy="1874339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Přímá spojnice 23"/>
                <p:cNvCxnSpPr/>
                <p:nvPr/>
              </p:nvCxnSpPr>
              <p:spPr>
                <a:xfrm>
                  <a:off x="2411760" y="1628800"/>
                  <a:ext cx="2880320" cy="0"/>
                </a:xfrm>
                <a:prstGeom prst="line">
                  <a:avLst/>
                </a:prstGeom>
                <a:ln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Přímá spojnice 24"/>
                <p:cNvCxnSpPr/>
                <p:nvPr/>
              </p:nvCxnSpPr>
              <p:spPr>
                <a:xfrm>
                  <a:off x="2411760" y="1268760"/>
                  <a:ext cx="2880320" cy="36004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Přímá spojnice 25"/>
                <p:cNvCxnSpPr/>
                <p:nvPr/>
              </p:nvCxnSpPr>
              <p:spPr>
                <a:xfrm flipV="1">
                  <a:off x="2411760" y="1628800"/>
                  <a:ext cx="2880320" cy="360039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27" name="Obrázek 26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63688" y="1268760"/>
                  <a:ext cx="570238" cy="263897"/>
                </a:xfrm>
                <a:prstGeom prst="rect">
                  <a:avLst/>
                </a:prstGeom>
              </p:spPr>
            </p:pic>
            <p:pic>
              <p:nvPicPr>
                <p:cNvPr id="28" name="Obrázek 27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1784266" y="5162698"/>
                  <a:ext cx="525391" cy="498550"/>
                </a:xfrm>
                <a:prstGeom prst="rect">
                  <a:avLst/>
                </a:prstGeom>
              </p:spPr>
            </p:pic>
            <p:sp>
              <p:nvSpPr>
                <p:cNvPr id="29" name="TextovéPole 28"/>
                <p:cNvSpPr txBox="1"/>
                <p:nvPr/>
              </p:nvSpPr>
              <p:spPr>
                <a:xfrm>
                  <a:off x="2866377" y="1364208"/>
                  <a:ext cx="1238790" cy="3050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800" dirty="0"/>
                    <a:t>O=10 cm</a:t>
                  </a:r>
                </a:p>
              </p:txBody>
            </p:sp>
            <p:sp>
              <p:nvSpPr>
                <p:cNvPr id="30" name="TextovéPole 29"/>
                <p:cNvSpPr txBox="1"/>
                <p:nvPr/>
              </p:nvSpPr>
              <p:spPr>
                <a:xfrm>
                  <a:off x="2503993" y="3504969"/>
                  <a:ext cx="1711109" cy="3050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800" dirty="0"/>
                    <a:t>h-o = 150 cm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3970047" y="3285066"/>
                  <a:ext cx="360038" cy="3050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l-GR" sz="800" dirty="0"/>
                    <a:t>β</a:t>
                  </a:r>
                  <a:endParaRPr lang="cs-CZ" sz="800" dirty="0"/>
                </a:p>
              </p:txBody>
            </p:sp>
            <p:sp>
              <p:nvSpPr>
                <p:cNvPr id="34" name="TextovéPole 33"/>
                <p:cNvSpPr txBox="1"/>
                <p:nvPr/>
              </p:nvSpPr>
              <p:spPr>
                <a:xfrm>
                  <a:off x="3970047" y="3914305"/>
                  <a:ext cx="360038" cy="30500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l-GR" sz="800" dirty="0"/>
                    <a:t>β</a:t>
                  </a:r>
                  <a:endParaRPr lang="cs-CZ" sz="800" dirty="0"/>
                </a:p>
              </p:txBody>
            </p:sp>
            <p:cxnSp>
              <p:nvCxnSpPr>
                <p:cNvPr id="35" name="Přímá spojnice 34"/>
                <p:cNvCxnSpPr/>
                <p:nvPr/>
              </p:nvCxnSpPr>
              <p:spPr>
                <a:xfrm>
                  <a:off x="5292080" y="1628800"/>
                  <a:ext cx="0" cy="2158109"/>
                </a:xfrm>
                <a:prstGeom prst="line">
                  <a:avLst/>
                </a:prstGeom>
                <a:ln w="1016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6" name="TextovéPole 35"/>
                    <p:cNvSpPr txBox="1"/>
                    <p:nvPr/>
                  </p:nvSpPr>
                  <p:spPr>
                    <a:xfrm>
                      <a:off x="2596067" y="4448326"/>
                      <a:ext cx="1062801" cy="329692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cs-CZ" sz="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num>
                              <m:den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cs-CZ" sz="800" i="1">
                                <a:latin typeface="Cambria Math" panose="02040503050406030204" pitchFamily="18" charset="0"/>
                              </a:rPr>
                              <m:t>=75 </m:t>
                            </m:r>
                            <m:r>
                              <a:rPr lang="cs-CZ" sz="800" i="1">
                                <a:latin typeface="Cambria Math" panose="02040503050406030204" pitchFamily="18" charset="0"/>
                              </a:rPr>
                              <m:t>𝑐𝑚</m:t>
                            </m:r>
                          </m:oMath>
                        </m:oMathPara>
                      </a14:m>
                      <a:endParaRPr lang="cs-CZ" sz="800" dirty="0"/>
                    </a:p>
                  </p:txBody>
                </p:sp>
              </mc:Choice>
              <mc:Fallback xmlns="">
                <p:sp>
                  <p:nvSpPr>
                    <p:cNvPr id="36" name="TextovéPole 35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596067" y="4448326"/>
                      <a:ext cx="1062801" cy="329692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l="-4587" t="-5263" r="-1835" b="-1578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cs-CZ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7" name="TextovéPole 36"/>
                    <p:cNvSpPr txBox="1"/>
                    <p:nvPr/>
                  </p:nvSpPr>
                  <p:spPr>
                    <a:xfrm>
                      <a:off x="2571884" y="2640850"/>
                      <a:ext cx="1062801" cy="329692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0" tIns="0" rIns="0" bIns="0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cs-CZ" sz="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num>
                              <m:den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cs-CZ" sz="800" i="1">
                                <a:latin typeface="Cambria Math" panose="02040503050406030204" pitchFamily="18" charset="0"/>
                              </a:rPr>
                              <m:t>=75 </m:t>
                            </m:r>
                            <m:r>
                              <a:rPr lang="cs-CZ" sz="800" i="1">
                                <a:latin typeface="Cambria Math" panose="02040503050406030204" pitchFamily="18" charset="0"/>
                              </a:rPr>
                              <m:t>𝑐𝑚</m:t>
                            </m:r>
                          </m:oMath>
                        </m:oMathPara>
                      </a14:m>
                      <a:endParaRPr lang="cs-CZ" sz="800" dirty="0"/>
                    </a:p>
                  </p:txBody>
                </p:sp>
              </mc:Choice>
              <mc:Fallback xmlns="">
                <p:sp>
                  <p:nvSpPr>
                    <p:cNvPr id="37" name="TextovéPole 36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571884" y="2640850"/>
                      <a:ext cx="1062801" cy="329692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l="-3670" t="-2564" r="-2752" b="-12821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cs-CZ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cxnSp>
              <p:nvCxnSpPr>
                <p:cNvPr id="38" name="Přímá spojnice se šipkou 37"/>
                <p:cNvCxnSpPr/>
                <p:nvPr/>
              </p:nvCxnSpPr>
              <p:spPr>
                <a:xfrm>
                  <a:off x="5508104" y="1628800"/>
                  <a:ext cx="0" cy="2150947"/>
                </a:xfrm>
                <a:prstGeom prst="straightConnector1">
                  <a:avLst/>
                </a:prstGeom>
                <a:ln w="38100">
                  <a:solidFill>
                    <a:schemeClr val="tx1"/>
                  </a:solidFill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Přímá spojnice se šipkou 38"/>
                <p:cNvCxnSpPr/>
                <p:nvPr/>
              </p:nvCxnSpPr>
              <p:spPr>
                <a:xfrm>
                  <a:off x="5508104" y="3779747"/>
                  <a:ext cx="0" cy="1881501"/>
                </a:xfrm>
                <a:prstGeom prst="straightConnector1">
                  <a:avLst/>
                </a:prstGeom>
                <a:ln w="38100">
                  <a:solidFill>
                    <a:schemeClr val="tx1"/>
                  </a:solidFill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0" name="TextovéPole 39"/>
                <p:cNvSpPr txBox="1"/>
                <p:nvPr/>
              </p:nvSpPr>
              <p:spPr>
                <a:xfrm>
                  <a:off x="5688126" y="2533578"/>
                  <a:ext cx="1042301" cy="4792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800" dirty="0"/>
                    <a:t>x – výška </a:t>
                  </a:r>
                </a:p>
                <a:p>
                  <a:r>
                    <a:rPr lang="cs-CZ" sz="800" dirty="0"/>
                    <a:t>zrcadla</a:t>
                  </a:r>
                </a:p>
              </p:txBody>
            </p:sp>
            <p:sp>
              <p:nvSpPr>
                <p:cNvPr id="41" name="TextovéPole 40"/>
                <p:cNvSpPr txBox="1"/>
                <p:nvPr/>
              </p:nvSpPr>
              <p:spPr>
                <a:xfrm>
                  <a:off x="5753526" y="4463464"/>
                  <a:ext cx="1192925" cy="4792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800" dirty="0"/>
                    <a:t>y – výška </a:t>
                  </a:r>
                </a:p>
                <a:p>
                  <a:r>
                    <a:rPr lang="cs-CZ" sz="800" dirty="0"/>
                    <a:t>od podlahy</a:t>
                  </a:r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2" name="TextovéPole 41"/>
                    <p:cNvSpPr txBox="1"/>
                    <p:nvPr/>
                  </p:nvSpPr>
                  <p:spPr>
                    <a:xfrm>
                      <a:off x="2436309" y="1172524"/>
                      <a:ext cx="385124" cy="42790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cs-CZ" sz="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num>
                              <m:den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oMath>
                        </m:oMathPara>
                      </a14:m>
                      <a:endParaRPr lang="cs-CZ" sz="800" dirty="0"/>
                    </a:p>
                  </p:txBody>
                </p:sp>
              </mc:Choice>
              <mc:Fallback xmlns="">
                <p:sp>
                  <p:nvSpPr>
                    <p:cNvPr id="42" name="TextovéPole 41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436309" y="1172524"/>
                      <a:ext cx="385124" cy="427909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cs-CZ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3" name="TextovéPole 42"/>
                    <p:cNvSpPr txBox="1"/>
                    <p:nvPr/>
                  </p:nvSpPr>
                  <p:spPr>
                    <a:xfrm>
                      <a:off x="2436309" y="1596596"/>
                      <a:ext cx="385124" cy="42790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cs-CZ" sz="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num>
                              <m:den>
                                <m:r>
                                  <a:rPr lang="cs-CZ" sz="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oMath>
                        </m:oMathPara>
                      </a14:m>
                      <a:endParaRPr lang="cs-CZ" sz="800" dirty="0"/>
                    </a:p>
                  </p:txBody>
                </p:sp>
              </mc:Choice>
              <mc:Fallback xmlns="">
                <p:sp>
                  <p:nvSpPr>
                    <p:cNvPr id="43" name="TextovéPole 4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436309" y="1596596"/>
                      <a:ext cx="385124" cy="427909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cs-CZ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10" name="TextovéPole 9"/>
              <p:cNvSpPr txBox="1"/>
              <p:nvPr/>
            </p:nvSpPr>
            <p:spPr>
              <a:xfrm>
                <a:off x="2147904" y="1258016"/>
                <a:ext cx="412588" cy="522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</a:t>
                </a: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2108246" y="6235183"/>
                <a:ext cx="360039" cy="522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</a:t>
                </a:r>
              </a:p>
            </p:txBody>
          </p:sp>
        </p:grpSp>
        <p:sp>
          <p:nvSpPr>
            <p:cNvPr id="44" name="TextovéPole 43"/>
            <p:cNvSpPr txBox="1"/>
            <p:nvPr/>
          </p:nvSpPr>
          <p:spPr>
            <a:xfrm>
              <a:off x="2339752" y="783176"/>
              <a:ext cx="3245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800" dirty="0"/>
                <a:t>α</a:t>
              </a:r>
              <a:endParaRPr lang="cs-CZ" sz="800" dirty="0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2347108" y="889396"/>
              <a:ext cx="3245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800" dirty="0"/>
                <a:t>α</a:t>
              </a:r>
              <a:endParaRPr lang="cs-CZ" sz="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76694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95400" y="548680"/>
            <a:ext cx="110892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Zkuste si rozmyslet, jak by se situace změnila, kdyby před zrcadlem stál chlapec o výšce 120 cm, který by měl na hlavě vysoký klobouk (výška klobouku nad temenem hlavy je 40 cm). Oči chlapce jsou ve svislé vzdálenosti 10 cm od temene hlavy.</a:t>
            </a:r>
          </a:p>
          <a:p>
            <a:endParaRPr lang="cs-CZ" dirty="0"/>
          </a:p>
          <a:p>
            <a:r>
              <a:rPr lang="cs-CZ" dirty="0"/>
              <a:t>Nakreslete si obrázek.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1"/>
              <p:cNvSpPr>
                <a:spLocks noChangeArrowheads="1"/>
              </p:cNvSpPr>
              <p:nvPr/>
            </p:nvSpPr>
            <p:spPr bwMode="auto">
              <a:xfrm>
                <a:off x="695400" y="2138373"/>
                <a:ext cx="9721081" cy="38690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r>
                  <a:rPr lang="cs-CZ" altLang="cs-CZ" dirty="0">
                    <a:latin typeface="+mn-lt"/>
                    <a:cs typeface="+mn-cs"/>
                  </a:rPr>
                  <a:t>Ze zadání úlohy:</a:t>
                </a: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h=  1,2 m + 0,4 m= 1,6 m,</a:t>
                </a: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o=  0,4 m + 0,1 m =  0,5 m.</a:t>
                </a: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Výška zrcadla: </a:t>
                </a:r>
                <a14:m>
                  <m:oMath xmlns:m="http://schemas.openxmlformats.org/officeDocument/2006/math">
                    <m:r>
                      <a:rPr lang="cs-CZ" altLang="cs-CZ" i="1" dirty="0">
                        <a:latin typeface="Cambria Math"/>
                        <a:cs typeface="+mn-cs"/>
                      </a:rPr>
                      <m:t>𝑥</m:t>
                    </m:r>
                    <m:r>
                      <a:rPr lang="cs-CZ" altLang="cs-CZ" i="1" dirty="0">
                        <a:latin typeface="Cambria Math"/>
                        <a:cs typeface="+mn-cs"/>
                      </a:rPr>
                      <m:t>=</m:t>
                    </m:r>
                    <m:f>
                      <m:fPr>
                        <m:ctrlPr>
                          <a:rPr lang="cs-CZ" altLang="cs-CZ" i="1" dirty="0"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lang="cs-CZ" altLang="cs-CZ" i="1" dirty="0">
                            <a:latin typeface="Cambria Math"/>
                            <a:cs typeface="+mn-cs"/>
                          </a:rPr>
                          <m:t>h</m:t>
                        </m:r>
                      </m:num>
                      <m:den>
                        <m:r>
                          <a:rPr lang="cs-CZ" altLang="cs-CZ" i="1" dirty="0">
                            <a:latin typeface="Cambria Math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endParaRPr lang="cs-CZ" altLang="cs-CZ" dirty="0">
                  <a:latin typeface="+mn-lt"/>
                  <a:cs typeface="+mn-cs"/>
                </a:endParaRP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Vzdálenost dolního okraje zrcadla od podlahy: </a:t>
                </a:r>
                <a14:m>
                  <m:oMath xmlns:m="http://schemas.openxmlformats.org/officeDocument/2006/math">
                    <m:r>
                      <a:rPr lang="cs-CZ" altLang="cs-CZ" i="1" dirty="0">
                        <a:latin typeface="Cambria Math"/>
                        <a:cs typeface="+mn-cs"/>
                      </a:rPr>
                      <m:t>𝑦</m:t>
                    </m:r>
                    <m:r>
                      <a:rPr lang="cs-CZ" altLang="cs-CZ" i="1" dirty="0">
                        <a:latin typeface="Cambria Math"/>
                        <a:cs typeface="+mn-cs"/>
                      </a:rPr>
                      <m:t>=</m:t>
                    </m:r>
                    <m:f>
                      <m:fPr>
                        <m:ctrlPr>
                          <a:rPr lang="cs-CZ" altLang="cs-CZ" i="1" dirty="0"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lang="cs-CZ" altLang="cs-CZ" i="1" dirty="0">
                            <a:latin typeface="Cambria Math"/>
                            <a:cs typeface="+mn-cs"/>
                          </a:rPr>
                          <m:t>h</m:t>
                        </m:r>
                        <m:r>
                          <a:rPr lang="cs-CZ" altLang="cs-CZ" i="1" dirty="0">
                            <a:latin typeface="Cambria Math"/>
                            <a:cs typeface="+mn-cs"/>
                          </a:rPr>
                          <m:t>−</m:t>
                        </m:r>
                        <m:r>
                          <a:rPr lang="cs-CZ" altLang="cs-CZ" i="1" dirty="0">
                            <a:latin typeface="Cambria Math"/>
                            <a:cs typeface="+mn-cs"/>
                          </a:rPr>
                          <m:t>𝑜</m:t>
                        </m:r>
                      </m:num>
                      <m:den>
                        <m:r>
                          <a:rPr lang="cs-CZ" altLang="cs-CZ" i="1" dirty="0">
                            <a:latin typeface="Cambria Math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endParaRPr lang="cs-CZ" altLang="cs-CZ" dirty="0">
                  <a:latin typeface="+mn-lt"/>
                  <a:cs typeface="+mn-cs"/>
                </a:endParaRP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Po dosazení dostáváme:</a:t>
                </a:r>
              </a:p>
              <a:p>
                <a:pPr eaLnBrk="0" hangingPunct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i="1" dirty="0">
                          <a:latin typeface="Cambria Math"/>
                          <a:cs typeface="+mn-cs"/>
                        </a:rPr>
                        <m:t>𝑥</m:t>
                      </m:r>
                      <m:r>
                        <a:rPr lang="cs-CZ" altLang="cs-CZ" i="1" dirty="0">
                          <a:latin typeface="Cambria Math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lang="cs-CZ" altLang="cs-CZ" i="1" dirty="0"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lang="cs-CZ" altLang="cs-CZ" i="1" dirty="0">
                              <a:latin typeface="Cambria Math"/>
                              <a:cs typeface="+mn-cs"/>
                            </a:rPr>
                            <m:t>1,6</m:t>
                          </m:r>
                        </m:num>
                        <m:den>
                          <m:r>
                            <a:rPr lang="cs-CZ" altLang="cs-CZ" i="1" dirty="0">
                              <a:latin typeface="Cambria Math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lang="cs-CZ" altLang="cs-CZ" i="1" dirty="0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 dirty="0">
                          <a:latin typeface="Cambria Math"/>
                          <a:cs typeface="+mn-cs"/>
                        </a:rPr>
                        <m:t>=0,8 </m:t>
                      </m:r>
                      <m:r>
                        <a:rPr lang="cs-CZ" altLang="cs-CZ" i="1" dirty="0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 dirty="0">
                          <a:latin typeface="Cambria Math"/>
                          <a:cs typeface="+mn-cs"/>
                        </a:rPr>
                        <m:t>=80 </m:t>
                      </m:r>
                      <m:r>
                        <a:rPr lang="cs-CZ" altLang="cs-CZ" i="1" dirty="0">
                          <a:latin typeface="Cambria Math"/>
                          <a:cs typeface="+mn-cs"/>
                        </a:rPr>
                        <m:t>𝑐𝑚</m:t>
                      </m:r>
                    </m:oMath>
                  </m:oMathPara>
                </a14:m>
                <a:endParaRPr lang="cs-CZ" altLang="cs-CZ" dirty="0">
                  <a:latin typeface="+mn-lt"/>
                  <a:cs typeface="+mn-cs"/>
                </a:endParaRPr>
              </a:p>
              <a:p>
                <a:pPr eaLnBrk="0" hangingPunct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i="1">
                          <a:latin typeface="Cambria Math"/>
                          <a:cs typeface="+mn-cs"/>
                        </a:rPr>
                        <m:t>𝑦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lang="cs-CZ" altLang="cs-CZ" i="1"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lang="cs-CZ" altLang="cs-CZ" i="1">
                              <a:latin typeface="Cambria Math"/>
                              <a:cs typeface="+mn-cs"/>
                            </a:rPr>
                            <m:t>1,6−0,5</m:t>
                          </m:r>
                        </m:num>
                        <m:den>
                          <m:r>
                            <a:rPr lang="cs-CZ" altLang="cs-CZ" i="1">
                              <a:latin typeface="Cambria Math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lang="cs-CZ" altLang="cs-CZ" i="1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lang="cs-CZ" altLang="cs-CZ" i="1">
                              <a:latin typeface="Cambria Math" panose="02040503050406030204" pitchFamily="18" charset="0"/>
                              <a:cs typeface="+mn-cs"/>
                            </a:rPr>
                          </m:ctrlPr>
                        </m:fPr>
                        <m:num>
                          <m:r>
                            <a:rPr lang="cs-CZ" altLang="cs-CZ" i="1">
                              <a:latin typeface="Cambria Math"/>
                              <a:cs typeface="+mn-cs"/>
                            </a:rPr>
                            <m:t>1,1</m:t>
                          </m:r>
                        </m:num>
                        <m:den>
                          <m:r>
                            <a:rPr lang="cs-CZ" altLang="cs-CZ" i="1">
                              <a:latin typeface="Cambria Math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lang="cs-CZ" altLang="cs-CZ" i="1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=0,55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𝑚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=55 </m:t>
                      </m:r>
                      <m:r>
                        <a:rPr lang="cs-CZ" altLang="cs-CZ" i="1">
                          <a:latin typeface="Cambria Math"/>
                          <a:cs typeface="+mn-cs"/>
                        </a:rPr>
                        <m:t>𝑐𝑚</m:t>
                      </m:r>
                    </m:oMath>
                  </m:oMathPara>
                </a14:m>
                <a:endParaRPr lang="cs-CZ" altLang="cs-CZ" dirty="0">
                  <a:latin typeface="+mn-lt"/>
                  <a:cs typeface="+mn-cs"/>
                </a:endParaRPr>
              </a:p>
              <a:p>
                <a:pPr eaLnBrk="0" hangingPunct="0"/>
                <a:endParaRPr lang="cs-CZ" altLang="cs-CZ" dirty="0">
                  <a:latin typeface="+mn-lt"/>
                  <a:cs typeface="+mn-cs"/>
                </a:endParaRP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Zrcadlo bude stejně vysoké jako v původní úloze, ale bude umístěno v jiné výšce</a:t>
                </a:r>
              </a:p>
              <a:p>
                <a:pPr eaLnBrk="0" hangingPunct="0"/>
                <a:r>
                  <a:rPr lang="cs-CZ" altLang="cs-CZ" dirty="0">
                    <a:latin typeface="+mn-lt"/>
                    <a:cs typeface="+mn-cs"/>
                  </a:rPr>
                  <a:t>(dolní okraj zrcadla bude ve výšce 55 cm) od podlahy.</a:t>
                </a:r>
              </a:p>
            </p:txBody>
          </p:sp>
        </mc:Choice>
        <mc:Fallback>
          <p:sp>
            <p:nvSpPr>
              <p:cNvPr id="3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5400" y="2138373"/>
                <a:ext cx="9721081" cy="3869072"/>
              </a:xfrm>
              <a:prstGeom prst="rect">
                <a:avLst/>
              </a:prstGeom>
              <a:blipFill>
                <a:blip r:embed="rId2"/>
                <a:stretch>
                  <a:fillRect l="-502" t="-473" b="-220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1972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35860" y="2348881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796754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B871CEAF-A580-9B4C-7745-ED435A4DA7A8}"/>
              </a:ext>
            </a:extLst>
          </p:cNvPr>
          <p:cNvCxnSpPr>
            <a:cxnSpLocks/>
            <a:endCxn id="31" idx="5"/>
          </p:cNvCxnSpPr>
          <p:nvPr/>
        </p:nvCxnSpPr>
        <p:spPr>
          <a:xfrm>
            <a:off x="7706070" y="1549449"/>
            <a:ext cx="889118" cy="56231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>
            <a:extLst>
              <a:ext uri="{FF2B5EF4-FFF2-40B4-BE49-F238E27FC236}">
                <a16:creationId xmlns:a16="http://schemas.microsoft.com/office/drawing/2014/main" id="{7A3733B7-1732-1603-DD10-8779CE35A48E}"/>
              </a:ext>
            </a:extLst>
          </p:cNvPr>
          <p:cNvCxnSpPr>
            <a:cxnSpLocks/>
            <a:stCxn id="31" idx="4"/>
          </p:cNvCxnSpPr>
          <p:nvPr/>
        </p:nvCxnSpPr>
        <p:spPr>
          <a:xfrm flipH="1">
            <a:off x="7646529" y="2132854"/>
            <a:ext cx="897743" cy="207422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>
            <a:extLst>
              <a:ext uri="{FF2B5EF4-FFF2-40B4-BE49-F238E27FC236}">
                <a16:creationId xmlns:a16="http://schemas.microsoft.com/office/drawing/2014/main" id="{F7267CEE-A755-B954-057D-664261390016}"/>
              </a:ext>
            </a:extLst>
          </p:cNvPr>
          <p:cNvCxnSpPr>
            <a:cxnSpLocks/>
            <a:endCxn id="29" idx="5"/>
          </p:cNvCxnSpPr>
          <p:nvPr/>
        </p:nvCxnSpPr>
        <p:spPr>
          <a:xfrm>
            <a:off x="7634050" y="2544313"/>
            <a:ext cx="638973" cy="43154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DF297BD1-3001-AC13-B4B2-9809D27551CB}"/>
              </a:ext>
            </a:extLst>
          </p:cNvPr>
          <p:cNvCxnSpPr/>
          <p:nvPr/>
        </p:nvCxnSpPr>
        <p:spPr>
          <a:xfrm>
            <a:off x="5735960" y="908720"/>
            <a:ext cx="0" cy="4536504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33B5687F-951B-FF1B-B78A-691A5FA753AA}"/>
              </a:ext>
            </a:extLst>
          </p:cNvPr>
          <p:cNvCxnSpPr/>
          <p:nvPr/>
        </p:nvCxnSpPr>
        <p:spPr>
          <a:xfrm>
            <a:off x="2855640" y="2060848"/>
            <a:ext cx="936104" cy="21602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E2665137-B988-92E3-62F7-18E5EB3D620F}"/>
              </a:ext>
            </a:extLst>
          </p:cNvPr>
          <p:cNvCxnSpPr/>
          <p:nvPr/>
        </p:nvCxnSpPr>
        <p:spPr>
          <a:xfrm flipV="1">
            <a:off x="2855640" y="1556792"/>
            <a:ext cx="936104" cy="50405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0C0DC0A3-DDCC-837E-C06B-3AD07DFE36C9}"/>
              </a:ext>
            </a:extLst>
          </p:cNvPr>
          <p:cNvCxnSpPr>
            <a:cxnSpLocks/>
          </p:cNvCxnSpPr>
          <p:nvPr/>
        </p:nvCxnSpPr>
        <p:spPr>
          <a:xfrm flipV="1">
            <a:off x="3215680" y="2564904"/>
            <a:ext cx="648072" cy="3600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>
            <a:extLst>
              <a:ext uri="{FF2B5EF4-FFF2-40B4-BE49-F238E27FC236}">
                <a16:creationId xmlns:a16="http://schemas.microsoft.com/office/drawing/2014/main" id="{569BBB8F-98CC-5258-13C2-9897E2032A36}"/>
              </a:ext>
            </a:extLst>
          </p:cNvPr>
          <p:cNvSpPr/>
          <p:nvPr/>
        </p:nvSpPr>
        <p:spPr>
          <a:xfrm>
            <a:off x="3719740" y="1484786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84EA2E1D-1F2C-D719-F43D-916291309582}"/>
              </a:ext>
            </a:extLst>
          </p:cNvPr>
          <p:cNvSpPr/>
          <p:nvPr/>
        </p:nvSpPr>
        <p:spPr>
          <a:xfrm>
            <a:off x="2783634" y="1988842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860A1A79-5317-0B63-CB7F-7255D5B4364A}"/>
              </a:ext>
            </a:extLst>
          </p:cNvPr>
          <p:cNvSpPr/>
          <p:nvPr/>
        </p:nvSpPr>
        <p:spPr>
          <a:xfrm>
            <a:off x="3143674" y="2852938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4355626F-C5A2-8B96-6C6F-772014F71A80}"/>
              </a:ext>
            </a:extLst>
          </p:cNvPr>
          <p:cNvSpPr/>
          <p:nvPr/>
        </p:nvSpPr>
        <p:spPr>
          <a:xfrm>
            <a:off x="3787146" y="2486490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A6551FAF-56CB-9052-EE7F-295363A1DCA6}"/>
              </a:ext>
            </a:extLst>
          </p:cNvPr>
          <p:cNvSpPr/>
          <p:nvPr/>
        </p:nvSpPr>
        <p:spPr>
          <a:xfrm>
            <a:off x="3737740" y="4188293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06DC2610-F2C0-D307-8F44-7F9D0F820548}"/>
              </a:ext>
            </a:extLst>
          </p:cNvPr>
          <p:cNvCxnSpPr>
            <a:cxnSpLocks/>
          </p:cNvCxnSpPr>
          <p:nvPr/>
        </p:nvCxnSpPr>
        <p:spPr>
          <a:xfrm>
            <a:off x="3787146" y="1556792"/>
            <a:ext cx="19488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AFD1CF1C-DB7B-D507-A463-B1D4C9558D4A}"/>
              </a:ext>
            </a:extLst>
          </p:cNvPr>
          <p:cNvCxnSpPr>
            <a:cxnSpLocks/>
          </p:cNvCxnSpPr>
          <p:nvPr/>
        </p:nvCxnSpPr>
        <p:spPr>
          <a:xfrm>
            <a:off x="5807968" y="1556792"/>
            <a:ext cx="19488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CAB1A270-6509-1576-DCE5-A0F1FDE7D019}"/>
              </a:ext>
            </a:extLst>
          </p:cNvPr>
          <p:cNvCxnSpPr>
            <a:cxnSpLocks/>
          </p:cNvCxnSpPr>
          <p:nvPr/>
        </p:nvCxnSpPr>
        <p:spPr>
          <a:xfrm flipV="1">
            <a:off x="2927646" y="2060848"/>
            <a:ext cx="28083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57703556-3129-40D8-8250-DE864819D31C}"/>
              </a:ext>
            </a:extLst>
          </p:cNvPr>
          <p:cNvCxnSpPr>
            <a:cxnSpLocks/>
          </p:cNvCxnSpPr>
          <p:nvPr/>
        </p:nvCxnSpPr>
        <p:spPr>
          <a:xfrm flipV="1">
            <a:off x="5735958" y="2060848"/>
            <a:ext cx="28083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C68B4590-5F03-7C8A-1662-39FC2AC61B14}"/>
              </a:ext>
            </a:extLst>
          </p:cNvPr>
          <p:cNvCxnSpPr>
            <a:cxnSpLocks/>
          </p:cNvCxnSpPr>
          <p:nvPr/>
        </p:nvCxnSpPr>
        <p:spPr>
          <a:xfrm flipV="1">
            <a:off x="3287686" y="2924944"/>
            <a:ext cx="244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B18FD5F2-0CEE-47A3-BEFB-45AAAFAB5D77}"/>
              </a:ext>
            </a:extLst>
          </p:cNvPr>
          <p:cNvCxnSpPr>
            <a:cxnSpLocks/>
          </p:cNvCxnSpPr>
          <p:nvPr/>
        </p:nvCxnSpPr>
        <p:spPr>
          <a:xfrm flipV="1">
            <a:off x="5735958" y="2924944"/>
            <a:ext cx="244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FC5F4AC4-A672-145A-E47F-3151B61BB5C9}"/>
              </a:ext>
            </a:extLst>
          </p:cNvPr>
          <p:cNvCxnSpPr>
            <a:cxnSpLocks/>
          </p:cNvCxnSpPr>
          <p:nvPr/>
        </p:nvCxnSpPr>
        <p:spPr>
          <a:xfrm flipV="1">
            <a:off x="3859152" y="2558496"/>
            <a:ext cx="187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23FAF62E-3B0F-15E2-F759-9B40B8611C13}"/>
              </a:ext>
            </a:extLst>
          </p:cNvPr>
          <p:cNvCxnSpPr>
            <a:cxnSpLocks/>
          </p:cNvCxnSpPr>
          <p:nvPr/>
        </p:nvCxnSpPr>
        <p:spPr>
          <a:xfrm flipV="1">
            <a:off x="5735686" y="2558496"/>
            <a:ext cx="187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80D7994B-FA3B-2DE7-D71B-C7E62A841D6B}"/>
              </a:ext>
            </a:extLst>
          </p:cNvPr>
          <p:cNvCxnSpPr>
            <a:cxnSpLocks/>
          </p:cNvCxnSpPr>
          <p:nvPr/>
        </p:nvCxnSpPr>
        <p:spPr>
          <a:xfrm flipV="1">
            <a:off x="3827748" y="4210177"/>
            <a:ext cx="190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C54399AE-5A45-91AB-2E30-B7B6D05EDB26}"/>
              </a:ext>
            </a:extLst>
          </p:cNvPr>
          <p:cNvCxnSpPr>
            <a:cxnSpLocks/>
          </p:cNvCxnSpPr>
          <p:nvPr/>
        </p:nvCxnSpPr>
        <p:spPr>
          <a:xfrm flipV="1">
            <a:off x="5731152" y="4217074"/>
            <a:ext cx="190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ál 28">
            <a:extLst>
              <a:ext uri="{FF2B5EF4-FFF2-40B4-BE49-F238E27FC236}">
                <a16:creationId xmlns:a16="http://schemas.microsoft.com/office/drawing/2014/main" id="{AFBB3E8D-7923-D437-0141-706AE7C5BFC5}"/>
              </a:ext>
            </a:extLst>
          </p:cNvPr>
          <p:cNvSpPr/>
          <p:nvPr/>
        </p:nvSpPr>
        <p:spPr>
          <a:xfrm>
            <a:off x="8150101" y="2852938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E8A41D62-E5A1-994C-2965-ED041B0E497B}"/>
              </a:ext>
            </a:extLst>
          </p:cNvPr>
          <p:cNvSpPr/>
          <p:nvPr/>
        </p:nvSpPr>
        <p:spPr>
          <a:xfrm>
            <a:off x="8472266" y="1988842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4C1B2AC2-712A-DB0F-AE25-736B0E16E343}"/>
              </a:ext>
            </a:extLst>
          </p:cNvPr>
          <p:cNvSpPr/>
          <p:nvPr/>
        </p:nvSpPr>
        <p:spPr>
          <a:xfrm>
            <a:off x="7689348" y="1484786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>
            <a:extLst>
              <a:ext uri="{FF2B5EF4-FFF2-40B4-BE49-F238E27FC236}">
                <a16:creationId xmlns:a16="http://schemas.microsoft.com/office/drawing/2014/main" id="{6F955DB8-0B0A-2917-67E1-ABC75D6D98A1}"/>
              </a:ext>
            </a:extLst>
          </p:cNvPr>
          <p:cNvSpPr/>
          <p:nvPr/>
        </p:nvSpPr>
        <p:spPr>
          <a:xfrm>
            <a:off x="7598369" y="4138171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>
            <a:extLst>
              <a:ext uri="{FF2B5EF4-FFF2-40B4-BE49-F238E27FC236}">
                <a16:creationId xmlns:a16="http://schemas.microsoft.com/office/drawing/2014/main" id="{7C42C640-8AD3-6DB5-E583-9B5472148EC2}"/>
              </a:ext>
            </a:extLst>
          </p:cNvPr>
          <p:cNvSpPr/>
          <p:nvPr/>
        </p:nvSpPr>
        <p:spPr>
          <a:xfrm>
            <a:off x="7562044" y="2486490"/>
            <a:ext cx="144012" cy="14401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nice 52">
            <a:extLst>
              <a:ext uri="{FF2B5EF4-FFF2-40B4-BE49-F238E27FC236}">
                <a16:creationId xmlns:a16="http://schemas.microsoft.com/office/drawing/2014/main" id="{809435BD-BA5D-8B72-0B5A-B94B99A9869F}"/>
              </a:ext>
            </a:extLst>
          </p:cNvPr>
          <p:cNvCxnSpPr>
            <a:cxnSpLocks/>
            <a:stCxn id="10" idx="6"/>
          </p:cNvCxnSpPr>
          <p:nvPr/>
        </p:nvCxnSpPr>
        <p:spPr>
          <a:xfrm>
            <a:off x="3863752" y="1556792"/>
            <a:ext cx="1867400" cy="2030755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>
            <a:extLst>
              <a:ext uri="{FF2B5EF4-FFF2-40B4-BE49-F238E27FC236}">
                <a16:creationId xmlns:a16="http://schemas.microsoft.com/office/drawing/2014/main" id="{FB89F549-E993-718F-7A10-E1FBA9F74C54}"/>
              </a:ext>
            </a:extLst>
          </p:cNvPr>
          <p:cNvCxnSpPr>
            <a:cxnSpLocks/>
          </p:cNvCxnSpPr>
          <p:nvPr/>
        </p:nvCxnSpPr>
        <p:spPr>
          <a:xfrm flipH="1">
            <a:off x="4223792" y="3587547"/>
            <a:ext cx="1511894" cy="15585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>
            <a:extLst>
              <a:ext uri="{FF2B5EF4-FFF2-40B4-BE49-F238E27FC236}">
                <a16:creationId xmlns:a16="http://schemas.microsoft.com/office/drawing/2014/main" id="{69B4C427-6DF2-F093-FBF9-0B39656AC9A3}"/>
              </a:ext>
            </a:extLst>
          </p:cNvPr>
          <p:cNvCxnSpPr>
            <a:cxnSpLocks/>
          </p:cNvCxnSpPr>
          <p:nvPr/>
        </p:nvCxnSpPr>
        <p:spPr>
          <a:xfrm flipV="1">
            <a:off x="3719528" y="3587547"/>
            <a:ext cx="2016158" cy="209494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Obrázek 60">
            <a:extLst>
              <a:ext uri="{FF2B5EF4-FFF2-40B4-BE49-F238E27FC236}">
                <a16:creationId xmlns:a16="http://schemas.microsoft.com/office/drawing/2014/main" id="{E7121100-6321-70C1-3F35-F248E1A9AD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855" t="16401" r="15700" b="20601"/>
          <a:stretch>
            <a:fillRect/>
          </a:stretch>
        </p:blipFill>
        <p:spPr>
          <a:xfrm rot="7987110">
            <a:off x="2644726" y="5509629"/>
            <a:ext cx="1357934" cy="1130610"/>
          </a:xfrm>
          <a:prstGeom prst="rect">
            <a:avLst/>
          </a:prstGeom>
        </p:spPr>
      </p:pic>
      <p:cxnSp>
        <p:nvCxnSpPr>
          <p:cNvPr id="63" name="Přímá spojnice 62">
            <a:extLst>
              <a:ext uri="{FF2B5EF4-FFF2-40B4-BE49-F238E27FC236}">
                <a16:creationId xmlns:a16="http://schemas.microsoft.com/office/drawing/2014/main" id="{9132AF60-4497-E85B-B39F-F928AB50A97B}"/>
              </a:ext>
            </a:extLst>
          </p:cNvPr>
          <p:cNvCxnSpPr>
            <a:cxnSpLocks/>
          </p:cNvCxnSpPr>
          <p:nvPr/>
        </p:nvCxnSpPr>
        <p:spPr>
          <a:xfrm flipH="1">
            <a:off x="5734692" y="1570309"/>
            <a:ext cx="1958196" cy="2030755"/>
          </a:xfrm>
          <a:prstGeom prst="line">
            <a:avLst/>
          </a:prstGeom>
          <a:ln w="28575">
            <a:solidFill>
              <a:srgbClr val="92D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>
            <a:extLst>
              <a:ext uri="{FF2B5EF4-FFF2-40B4-BE49-F238E27FC236}">
                <a16:creationId xmlns:a16="http://schemas.microsoft.com/office/drawing/2014/main" id="{D4358A7A-2597-BDB7-FCCC-9DE64EB8A315}"/>
              </a:ext>
            </a:extLst>
          </p:cNvPr>
          <p:cNvCxnSpPr>
            <a:cxnSpLocks/>
          </p:cNvCxnSpPr>
          <p:nvPr/>
        </p:nvCxnSpPr>
        <p:spPr>
          <a:xfrm flipV="1">
            <a:off x="3721018" y="4978549"/>
            <a:ext cx="1990742" cy="70393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>
            <a:extLst>
              <a:ext uri="{FF2B5EF4-FFF2-40B4-BE49-F238E27FC236}">
                <a16:creationId xmlns:a16="http://schemas.microsoft.com/office/drawing/2014/main" id="{BD738052-0D37-2324-703B-E8698CB1AF0B}"/>
              </a:ext>
            </a:extLst>
          </p:cNvPr>
          <p:cNvCxnSpPr>
            <a:stCxn id="14" idx="2"/>
          </p:cNvCxnSpPr>
          <p:nvPr/>
        </p:nvCxnSpPr>
        <p:spPr>
          <a:xfrm>
            <a:off x="3737740" y="4260299"/>
            <a:ext cx="1974020" cy="71149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>
            <a:extLst>
              <a:ext uri="{FF2B5EF4-FFF2-40B4-BE49-F238E27FC236}">
                <a16:creationId xmlns:a16="http://schemas.microsoft.com/office/drawing/2014/main" id="{FEE3F283-2DF5-BB5D-C631-79790D7D508A}"/>
              </a:ext>
            </a:extLst>
          </p:cNvPr>
          <p:cNvCxnSpPr/>
          <p:nvPr/>
        </p:nvCxnSpPr>
        <p:spPr>
          <a:xfrm flipV="1">
            <a:off x="4871864" y="3587547"/>
            <a:ext cx="1656184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>
            <a:extLst>
              <a:ext uri="{FF2B5EF4-FFF2-40B4-BE49-F238E27FC236}">
                <a16:creationId xmlns:a16="http://schemas.microsoft.com/office/drawing/2014/main" id="{A4021B79-D735-BF31-1D81-54EE2C5BBD81}"/>
              </a:ext>
            </a:extLst>
          </p:cNvPr>
          <p:cNvCxnSpPr/>
          <p:nvPr/>
        </p:nvCxnSpPr>
        <p:spPr>
          <a:xfrm flipV="1">
            <a:off x="4903060" y="4971790"/>
            <a:ext cx="1656184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>
            <a:extLst>
              <a:ext uri="{FF2B5EF4-FFF2-40B4-BE49-F238E27FC236}">
                <a16:creationId xmlns:a16="http://schemas.microsoft.com/office/drawing/2014/main" id="{659C4C91-1C50-94B0-B842-111DB3125CDC}"/>
              </a:ext>
            </a:extLst>
          </p:cNvPr>
          <p:cNvCxnSpPr>
            <a:cxnSpLocks/>
            <a:endCxn id="28" idx="3"/>
          </p:cNvCxnSpPr>
          <p:nvPr/>
        </p:nvCxnSpPr>
        <p:spPr>
          <a:xfrm flipV="1">
            <a:off x="5683960" y="4261093"/>
            <a:ext cx="1935499" cy="72192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558BFB04-8507-AB12-E934-066DF4B01582}"/>
              </a:ext>
            </a:extLst>
          </p:cNvPr>
          <p:cNvSpPr txBox="1"/>
          <p:nvPr/>
        </p:nvSpPr>
        <p:spPr>
          <a:xfrm>
            <a:off x="5263100" y="53249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Zrcadlo</a:t>
            </a:r>
          </a:p>
        </p:txBody>
      </p:sp>
    </p:spTree>
    <p:extLst>
      <p:ext uri="{BB962C8B-B14F-4D97-AF65-F5344CB8AC3E}">
        <p14:creationId xmlns:p14="http://schemas.microsoft.com/office/powerpoint/2010/main" val="31395115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1005</Words>
  <Application>Microsoft Office PowerPoint</Application>
  <PresentationFormat>Širokoúhlá obrazovka</PresentationFormat>
  <Paragraphs>116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 Math</vt:lpstr>
      <vt:lpstr>Motiv systému Office</vt:lpstr>
      <vt:lpstr>Rovinné zrcadlo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Rovinné zrcadlo</dc:title>
  <dc:creator>Karel Sixl</dc:creator>
  <cp:lastModifiedBy>Karel Sixl</cp:lastModifiedBy>
  <cp:revision>40</cp:revision>
  <dcterms:created xsi:type="dcterms:W3CDTF">2021-01-18T17:09:50Z</dcterms:created>
  <dcterms:modified xsi:type="dcterms:W3CDTF">2026-03-29T13:30:52Z</dcterms:modified>
</cp:coreProperties>
</file>