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67" r:id="rId2"/>
    <p:sldId id="257" r:id="rId3"/>
    <p:sldId id="268" r:id="rId4"/>
    <p:sldId id="281" r:id="rId5"/>
    <p:sldId id="280" r:id="rId6"/>
    <p:sldId id="289" r:id="rId7"/>
    <p:sldId id="279" r:id="rId8"/>
    <p:sldId id="286" r:id="rId9"/>
    <p:sldId id="288" r:id="rId10"/>
    <p:sldId id="269" r:id="rId11"/>
    <p:sldId id="270" r:id="rId12"/>
    <p:sldId id="271" r:id="rId13"/>
    <p:sldId id="272" r:id="rId14"/>
    <p:sldId id="274" r:id="rId15"/>
    <p:sldId id="276" r:id="rId16"/>
    <p:sldId id="273" r:id="rId17"/>
    <p:sldId id="260" r:id="rId1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33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notesViewPr>
    <p:cSldViewPr snapToGrid="0">
      <p:cViewPr varScale="1">
        <p:scale>
          <a:sx n="56" d="100"/>
          <a:sy n="56" d="100"/>
        </p:scale>
        <p:origin x="-181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B997F-E0AC-4D25-83AF-EF7B63587E5B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F34388-E955-45D5-AF73-74D757807D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8534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6365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4434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046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117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8866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8595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826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4757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8965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1599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74157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33976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2008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1544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51455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2699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311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A54ACD3-0C9B-4E51-9F7E-417BEF5DE1A4}" type="datetimeFigureOut">
              <a:rPr lang="cs-CZ" smtClean="0"/>
              <a:t>20.09.2024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0FADEBD4-61E6-496F-9E69-7D54316824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6975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 Zdraví, nemoc a smrt</a:t>
            </a:r>
          </a:p>
        </p:txBody>
      </p:sp>
      <p:pic>
        <p:nvPicPr>
          <p:cNvPr id="4" name="Picture 2" descr="Výsledek obrázku pro zdraví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93874"/>
            <a:ext cx="6443206" cy="407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Výsledek obrázku pro zdraví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275" y="999594"/>
            <a:ext cx="3352800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Výsledek obrázku pro nemoc sm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450" y="2361669"/>
            <a:ext cx="512445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13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/>
              <a:t>Zdraví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54954" y="2603500"/>
            <a:ext cx="8048423" cy="4254500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endParaRPr lang="cs-CZ" dirty="0"/>
          </a:p>
          <a:p>
            <a:endParaRPr lang="cs-CZ" dirty="0"/>
          </a:p>
          <a:p>
            <a:r>
              <a:rPr lang="cs-CZ" sz="1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- Neexistuje dokonalá definice zdraví</a:t>
            </a:r>
          </a:p>
          <a:p>
            <a:r>
              <a:rPr lang="cs-CZ" sz="1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- absence nemoci </a:t>
            </a:r>
          </a:p>
          <a:p>
            <a:r>
              <a:rPr lang="cs-CZ" sz="1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- WHO definice: Stav úplné tělesné, duševní a sociální  pohody</a:t>
            </a:r>
          </a:p>
          <a:p>
            <a:r>
              <a:rPr lang="cs-CZ" sz="1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schopnost organismu adaptovat se na určité podmínky prostředí </a:t>
            </a:r>
          </a:p>
        </p:txBody>
      </p:sp>
    </p:spTree>
    <p:extLst>
      <p:ext uri="{BB962C8B-B14F-4D97-AF65-F5344CB8AC3E}">
        <p14:creationId xmlns:p14="http://schemas.microsoft.com/office/powerpoint/2010/main" val="118272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/>
              <a:t>Nemoc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171700"/>
            <a:ext cx="8048423" cy="4924425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cs-CZ" dirty="0"/>
          </a:p>
          <a:p>
            <a:r>
              <a:rPr lang="cs-CZ" sz="3200" b="1" dirty="0"/>
              <a:t>selhání adaptability organismu </a:t>
            </a:r>
          </a:p>
          <a:p>
            <a:r>
              <a:rPr lang="cs-CZ" sz="3200" b="1" dirty="0"/>
              <a:t>způsob odezvy organismu na vniknutí cizího agens </a:t>
            </a:r>
          </a:p>
          <a:p>
            <a:r>
              <a:rPr lang="cs-CZ" sz="3200" b="1" dirty="0"/>
              <a:t>nebo poškození, které vedou k poruše jeho funkce </a:t>
            </a:r>
          </a:p>
          <a:p>
            <a:endParaRPr lang="cs-CZ" dirty="0"/>
          </a:p>
        </p:txBody>
      </p:sp>
      <p:pic>
        <p:nvPicPr>
          <p:cNvPr id="3074" name="Picture 2" descr="Nemoc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050" y="161925"/>
            <a:ext cx="4202160" cy="317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330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/>
              <a:t>Pojmy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54954" y="1999282"/>
            <a:ext cx="8825659" cy="3927529"/>
          </a:xfrm>
        </p:spPr>
        <p:txBody>
          <a:bodyPr>
            <a:normAutofit fontScale="92500"/>
          </a:bodyPr>
          <a:lstStyle/>
          <a:p>
            <a:r>
              <a:rPr lang="cs-CZ" dirty="0"/>
              <a:t> </a:t>
            </a:r>
            <a:r>
              <a:rPr lang="cs-CZ" sz="3600" b="1" dirty="0"/>
              <a:t>symptom</a:t>
            </a:r>
            <a:r>
              <a:rPr lang="cs-CZ" sz="3600" dirty="0"/>
              <a:t> = příznak</a:t>
            </a:r>
          </a:p>
          <a:p>
            <a:r>
              <a:rPr lang="cs-CZ" sz="3600" b="1" dirty="0"/>
              <a:t> 1. subjektivní</a:t>
            </a:r>
            <a:r>
              <a:rPr lang="cs-CZ" sz="3600" dirty="0"/>
              <a:t>  bolest, dušnost, únava, nevolnost …</a:t>
            </a:r>
          </a:p>
          <a:p>
            <a:r>
              <a:rPr lang="cs-CZ" sz="3600" dirty="0"/>
              <a:t> </a:t>
            </a:r>
            <a:r>
              <a:rPr lang="cs-CZ" sz="3600" b="1" dirty="0"/>
              <a:t>2. objektivní</a:t>
            </a:r>
            <a:r>
              <a:rPr lang="cs-CZ" sz="3600" dirty="0"/>
              <a:t>  zvracení, průjem, otok, zarudnutí, …  </a:t>
            </a:r>
          </a:p>
          <a:p>
            <a:r>
              <a:rPr lang="cs-CZ" sz="3600" b="1" dirty="0"/>
              <a:t>syndrom</a:t>
            </a:r>
            <a:r>
              <a:rPr lang="cs-CZ" sz="3600" dirty="0"/>
              <a:t> = soubor příznaků -  choroba </a:t>
            </a:r>
          </a:p>
        </p:txBody>
      </p:sp>
    </p:spTree>
    <p:extLst>
      <p:ext uri="{BB962C8B-B14F-4D97-AF65-F5344CB8AC3E}">
        <p14:creationId xmlns:p14="http://schemas.microsoft.com/office/powerpoint/2010/main" val="320441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15469" y="834183"/>
            <a:ext cx="8761413" cy="706964"/>
          </a:xfrm>
        </p:spPr>
        <p:txBody>
          <a:bodyPr/>
          <a:lstStyle/>
          <a:p>
            <a:r>
              <a:rPr lang="cs-CZ" b="1" dirty="0"/>
              <a:t>Příčiny nemocí    - zevní, vnitřní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54954" y="2123267"/>
            <a:ext cx="8825659" cy="4246535"/>
          </a:xfrm>
        </p:spPr>
        <p:txBody>
          <a:bodyPr>
            <a:normAutofit fontScale="77500" lnSpcReduction="20000"/>
          </a:bodyPr>
          <a:lstStyle/>
          <a:p>
            <a:endParaRPr lang="cs-CZ" dirty="0"/>
          </a:p>
          <a:p>
            <a:r>
              <a:rPr lang="cs-CZ" sz="5100" dirty="0"/>
              <a:t> </a:t>
            </a:r>
            <a:r>
              <a:rPr lang="cs-CZ" sz="5100" b="1" dirty="0"/>
              <a:t>vnitřní –</a:t>
            </a:r>
            <a:r>
              <a:rPr lang="cs-CZ" sz="5100" dirty="0"/>
              <a:t> genetická výbava, zeměpisné vlivy ,životní prostředí, kulturní a náboženské vlivy, prevence</a:t>
            </a:r>
          </a:p>
          <a:p>
            <a:r>
              <a:rPr lang="cs-CZ" sz="5100" dirty="0"/>
              <a:t>předchozí zkušenosti</a:t>
            </a:r>
          </a:p>
          <a:p>
            <a:r>
              <a:rPr lang="cs-CZ" sz="5100" dirty="0"/>
              <a:t> velmi často kombinace obou!!!  </a:t>
            </a:r>
          </a:p>
        </p:txBody>
      </p:sp>
    </p:spTree>
    <p:extLst>
      <p:ext uri="{BB962C8B-B14F-4D97-AF65-F5344CB8AC3E}">
        <p14:creationId xmlns:p14="http://schemas.microsoft.com/office/powerpoint/2010/main" val="46169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Příčiny nemocí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4000" b="1" dirty="0"/>
              <a:t>zevní </a:t>
            </a:r>
          </a:p>
          <a:p>
            <a:r>
              <a:rPr lang="cs-CZ" sz="4000" u="sng" dirty="0"/>
              <a:t>fyzikální - </a:t>
            </a:r>
            <a:r>
              <a:rPr lang="cs-CZ" sz="4000" dirty="0"/>
              <a:t>mechanické, teplo/chlad, zvuk, radiace, … </a:t>
            </a:r>
          </a:p>
          <a:p>
            <a:r>
              <a:rPr lang="cs-CZ" sz="4000" u="sng" dirty="0"/>
              <a:t>Chemické -  </a:t>
            </a:r>
            <a:r>
              <a:rPr lang="cs-CZ" sz="4000" dirty="0"/>
              <a:t>toxiny, jedy, kouření </a:t>
            </a:r>
          </a:p>
          <a:p>
            <a:r>
              <a:rPr lang="cs-CZ" sz="4000" u="sng" dirty="0"/>
              <a:t>biologické -</a:t>
            </a:r>
            <a:r>
              <a:rPr lang="cs-CZ" sz="4000" dirty="0"/>
              <a:t> bakterie, viry, plísně, paraziti, ..</a:t>
            </a:r>
          </a:p>
          <a:p>
            <a:r>
              <a:rPr lang="cs-CZ" sz="4000" dirty="0"/>
              <a:t> </a:t>
            </a:r>
            <a:r>
              <a:rPr lang="cs-CZ" sz="4000" u="sng" dirty="0"/>
              <a:t>společenské</a:t>
            </a:r>
            <a:r>
              <a:rPr lang="cs-CZ" sz="4000" dirty="0"/>
              <a:t>  - stres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489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Průběh nemoci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39456" y="2603499"/>
            <a:ext cx="8825659" cy="3967781"/>
          </a:xfrm>
        </p:spPr>
        <p:txBody>
          <a:bodyPr>
            <a:normAutofit fontScale="92500" lnSpcReduction="10000"/>
          </a:bodyPr>
          <a:lstStyle/>
          <a:p>
            <a:r>
              <a:rPr lang="cs-CZ" sz="3200" dirty="0"/>
              <a:t> </a:t>
            </a:r>
            <a:r>
              <a:rPr lang="cs-CZ" sz="3200" b="1" dirty="0"/>
              <a:t>primární</a:t>
            </a:r>
            <a:r>
              <a:rPr lang="cs-CZ" sz="3200" dirty="0"/>
              <a:t> (choroba prvotní, nezávislá na jiné)</a:t>
            </a:r>
          </a:p>
          <a:p>
            <a:r>
              <a:rPr lang="cs-CZ" sz="3200" b="1" dirty="0"/>
              <a:t> sekundární </a:t>
            </a:r>
            <a:r>
              <a:rPr lang="cs-CZ" sz="3200" dirty="0"/>
              <a:t> - komplikace u </a:t>
            </a:r>
            <a:r>
              <a:rPr lang="cs-CZ" sz="3200" dirty="0" err="1"/>
              <a:t>diabetru</a:t>
            </a:r>
            <a:endParaRPr lang="cs-CZ" sz="3200" dirty="0"/>
          </a:p>
          <a:p>
            <a:r>
              <a:rPr lang="cs-CZ" sz="3200" b="1" dirty="0"/>
              <a:t>idiopatický = esenciální </a:t>
            </a:r>
            <a:r>
              <a:rPr lang="cs-CZ" sz="3200" dirty="0"/>
              <a:t>– neznáme příčinu</a:t>
            </a:r>
          </a:p>
          <a:p>
            <a:r>
              <a:rPr lang="cs-CZ" sz="3200" dirty="0"/>
              <a:t> </a:t>
            </a:r>
            <a:r>
              <a:rPr lang="cs-CZ" sz="3200" b="1" dirty="0"/>
              <a:t>akutní × chronický  -</a:t>
            </a:r>
            <a:r>
              <a:rPr lang="cs-CZ" sz="3200" dirty="0"/>
              <a:t>trvá déle než 3 </a:t>
            </a:r>
            <a:r>
              <a:rPr lang="cs-CZ" sz="3200" dirty="0" err="1"/>
              <a:t>měs</a:t>
            </a:r>
            <a:r>
              <a:rPr lang="cs-CZ" sz="3200" dirty="0"/>
              <a:t>.</a:t>
            </a:r>
          </a:p>
          <a:p>
            <a:r>
              <a:rPr lang="cs-CZ" sz="3200" b="1" dirty="0"/>
              <a:t>exacerbace</a:t>
            </a:r>
            <a:r>
              <a:rPr lang="cs-CZ" sz="3200" dirty="0"/>
              <a:t>  = zhoršení </a:t>
            </a:r>
          </a:p>
          <a:p>
            <a:r>
              <a:rPr lang="cs-CZ" sz="3200" b="1" dirty="0"/>
              <a:t>remise </a:t>
            </a:r>
            <a:r>
              <a:rPr lang="cs-CZ" sz="3200" dirty="0"/>
              <a:t>= vymizení příznaků  </a:t>
            </a:r>
          </a:p>
          <a:p>
            <a:r>
              <a:rPr lang="cs-CZ" sz="3200" b="1" dirty="0"/>
              <a:t>recidiva</a:t>
            </a:r>
            <a:r>
              <a:rPr lang="cs-CZ" sz="3200" dirty="0"/>
              <a:t>  = znovuobjevení nemoci</a:t>
            </a:r>
          </a:p>
        </p:txBody>
      </p:sp>
    </p:spTree>
    <p:extLst>
      <p:ext uri="{BB962C8B-B14F-4D97-AF65-F5344CB8AC3E}">
        <p14:creationId xmlns:p14="http://schemas.microsoft.com/office/powerpoint/2010/main" val="411042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Důsledky nemoci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200" b="1" dirty="0"/>
              <a:t>poškození určitého orgánu</a:t>
            </a:r>
            <a:r>
              <a:rPr lang="cs-CZ" sz="3200" dirty="0"/>
              <a:t> nebo </a:t>
            </a:r>
            <a:r>
              <a:rPr lang="cs-CZ" sz="3200" dirty="0" err="1"/>
              <a:t>org</a:t>
            </a:r>
            <a:r>
              <a:rPr lang="cs-CZ" sz="3200" dirty="0"/>
              <a:t>. </a:t>
            </a:r>
            <a:r>
              <a:rPr lang="cs-CZ" sz="3200" b="1" dirty="0"/>
              <a:t>systému</a:t>
            </a:r>
            <a:r>
              <a:rPr lang="cs-CZ" sz="3200" dirty="0"/>
              <a:t> (selhání, </a:t>
            </a:r>
          </a:p>
          <a:p>
            <a:pPr marL="0" indent="0">
              <a:buNone/>
            </a:pPr>
            <a:r>
              <a:rPr lang="cs-CZ" sz="3200" dirty="0"/>
              <a:t>      insuficience = nedostatečnost)</a:t>
            </a:r>
          </a:p>
          <a:p>
            <a:pPr marL="0" indent="0">
              <a:buNone/>
            </a:pPr>
            <a:r>
              <a:rPr lang="cs-CZ" sz="3200" dirty="0" smtClean="0"/>
              <a:t>funkční rezerva (</a:t>
            </a:r>
            <a:r>
              <a:rPr lang="cs-CZ" sz="3200" dirty="0"/>
              <a:t>např. 1 ledvina, 1/5 jater</a:t>
            </a:r>
          </a:p>
          <a:p>
            <a:pPr marL="0" indent="0">
              <a:buNone/>
            </a:pPr>
            <a:r>
              <a:rPr lang="cs-CZ" sz="3200" b="1" dirty="0"/>
              <a:t> </a:t>
            </a:r>
            <a:r>
              <a:rPr lang="cs-CZ" sz="3200" b="1" dirty="0" smtClean="0"/>
              <a:t>kompenzace </a:t>
            </a:r>
            <a:r>
              <a:rPr lang="cs-CZ" sz="3200" b="1" dirty="0" smtClean="0"/>
              <a:t>nemoci </a:t>
            </a:r>
            <a:r>
              <a:rPr lang="cs-CZ" sz="3200" dirty="0"/>
              <a:t>(přiměřená funkce) </a:t>
            </a:r>
            <a:r>
              <a:rPr lang="cs-CZ" sz="3200" b="1" dirty="0"/>
              <a:t>dekompenzace</a:t>
            </a:r>
            <a:r>
              <a:rPr lang="cs-CZ" sz="3200" dirty="0"/>
              <a:t> → nedostatečná funkce</a:t>
            </a:r>
          </a:p>
          <a:p>
            <a:r>
              <a:rPr lang="cs-CZ" sz="3200" dirty="0"/>
              <a:t> </a:t>
            </a:r>
            <a:r>
              <a:rPr lang="cs-CZ" sz="3200" b="1" dirty="0"/>
              <a:t>smrt</a:t>
            </a:r>
          </a:p>
        </p:txBody>
      </p:sp>
    </p:spTree>
    <p:extLst>
      <p:ext uri="{BB962C8B-B14F-4D97-AF65-F5344CB8AC3E}">
        <p14:creationId xmlns:p14="http://schemas.microsoft.com/office/powerpoint/2010/main" val="424326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Fyzikální faktory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154954" y="1689315"/>
            <a:ext cx="4825158" cy="5021451"/>
          </a:xfrm>
        </p:spPr>
        <p:txBody>
          <a:bodyPr>
            <a:normAutofit/>
          </a:bodyPr>
          <a:lstStyle/>
          <a:p>
            <a:r>
              <a:rPr lang="cs-CZ" dirty="0"/>
              <a:t>UV záření</a:t>
            </a:r>
          </a:p>
          <a:p>
            <a:r>
              <a:rPr lang="cs-CZ" sz="3200" dirty="0"/>
              <a:t>radioaktivita</a:t>
            </a:r>
          </a:p>
          <a:p>
            <a:r>
              <a:rPr lang="cs-CZ" sz="3200" dirty="0"/>
              <a:t>– hluk</a:t>
            </a:r>
          </a:p>
          <a:p>
            <a:r>
              <a:rPr lang="cs-CZ" sz="3200" dirty="0"/>
              <a:t>– chlad</a:t>
            </a:r>
          </a:p>
          <a:p>
            <a:r>
              <a:rPr lang="cs-CZ" sz="3200" dirty="0"/>
              <a:t>– teplo</a:t>
            </a:r>
          </a:p>
          <a:p>
            <a:r>
              <a:rPr lang="cs-CZ" sz="3200" dirty="0"/>
              <a:t>– mechanické síly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08712" y="1611824"/>
            <a:ext cx="4825159" cy="5098942"/>
          </a:xfrm>
        </p:spPr>
        <p:txBody>
          <a:bodyPr>
            <a:normAutofit/>
          </a:bodyPr>
          <a:lstStyle/>
          <a:p>
            <a:r>
              <a:rPr lang="cs-CZ" sz="3200" dirty="0"/>
              <a:t>– gravitace</a:t>
            </a:r>
          </a:p>
          <a:p>
            <a:r>
              <a:rPr lang="cs-CZ" sz="3200" dirty="0"/>
              <a:t>– střídavý el. proud</a:t>
            </a:r>
          </a:p>
          <a:p>
            <a:r>
              <a:rPr lang="cs-CZ" sz="3200" dirty="0"/>
              <a:t>– silná radioaktivita</a:t>
            </a:r>
          </a:p>
          <a:p>
            <a:r>
              <a:rPr lang="cs-CZ" sz="3200" dirty="0"/>
              <a:t>– silná magnetická pole</a:t>
            </a:r>
          </a:p>
          <a:p>
            <a:r>
              <a:rPr lang="cs-CZ" sz="3200" dirty="0"/>
              <a:t>– laser</a:t>
            </a:r>
          </a:p>
          <a:p>
            <a:r>
              <a:rPr lang="cs-CZ" sz="3200" dirty="0"/>
              <a:t>– stav beztíže</a:t>
            </a:r>
          </a:p>
          <a:p>
            <a:r>
              <a:rPr lang="cs-CZ" sz="3200" dirty="0"/>
              <a:t>– přetížení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4918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954" y="1145118"/>
            <a:ext cx="8761413" cy="706964"/>
          </a:xfrm>
        </p:spPr>
        <p:txBody>
          <a:bodyPr/>
          <a:lstStyle/>
          <a:p>
            <a:r>
              <a:rPr lang="cs-CZ" sz="4400" b="1" dirty="0"/>
              <a:t>Smrt - exitus 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54954" y="2603500"/>
            <a:ext cx="8048423" cy="4254500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4800" dirty="0"/>
          </a:p>
          <a:p>
            <a:r>
              <a:rPr lang="cs-CZ" sz="3200" dirty="0"/>
              <a:t>Smrt je </a:t>
            </a:r>
            <a:r>
              <a:rPr lang="cs-CZ" sz="3200" dirty="0" smtClean="0"/>
              <a:t>nezvratná= </a:t>
            </a:r>
            <a:r>
              <a:rPr lang="cs-CZ" sz="3200" dirty="0" err="1"/>
              <a:t>irevezibilní</a:t>
            </a:r>
            <a:r>
              <a:rPr lang="cs-CZ" sz="3200" dirty="0"/>
              <a:t> zástava oběhu a dýchání</a:t>
            </a:r>
          </a:p>
          <a:p>
            <a:r>
              <a:rPr lang="cs-CZ" sz="3200" dirty="0"/>
              <a:t> ukončení života organizmu jako celku</a:t>
            </a:r>
            <a:endParaRPr lang="cs-CZ" sz="3200" b="1" dirty="0"/>
          </a:p>
          <a:p>
            <a:r>
              <a:rPr lang="cs-CZ" sz="3200" dirty="0"/>
              <a:t> dělíme na:</a:t>
            </a:r>
            <a:endParaRPr lang="cs-CZ" sz="3200" b="1" dirty="0"/>
          </a:p>
          <a:p>
            <a:r>
              <a:rPr lang="cs-CZ" sz="3200" u="sng" dirty="0"/>
              <a:t>1. Klinická smrt</a:t>
            </a:r>
          </a:p>
          <a:p>
            <a:r>
              <a:rPr lang="cs-CZ" sz="3200" u="sng" dirty="0"/>
              <a:t>1. Biologická smrt</a:t>
            </a:r>
            <a:endParaRPr lang="cs-CZ" sz="3200" b="1" dirty="0"/>
          </a:p>
          <a:p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22053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/>
              <a:t>Klinická smrt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4283" y="2020357"/>
            <a:ext cx="5775915" cy="4254500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u="sng" dirty="0"/>
              <a:t>Klinická smrt</a:t>
            </a:r>
            <a:endParaRPr lang="cs-CZ" sz="2800" b="1" dirty="0"/>
          </a:p>
          <a:p>
            <a:pPr lvl="0"/>
            <a:r>
              <a:rPr lang="cs-CZ" sz="2800" dirty="0"/>
              <a:t>dojde-li k zástavě dýchání a krevního oběhu</a:t>
            </a:r>
            <a:endParaRPr lang="cs-CZ" sz="2800" b="1" dirty="0"/>
          </a:p>
          <a:p>
            <a:pPr lvl="0"/>
            <a:r>
              <a:rPr lang="cs-CZ" sz="2800" dirty="0"/>
              <a:t>obnova zásahem zvenčí - kardiopulmonální resuscitací</a:t>
            </a:r>
            <a:endParaRPr lang="cs-CZ" sz="2800" b="1" dirty="0"/>
          </a:p>
          <a:p>
            <a:pPr lvl="0"/>
            <a:r>
              <a:rPr lang="cs-CZ" sz="2800" dirty="0"/>
              <a:t>jen krátké období - 3-5 min.,</a:t>
            </a:r>
          </a:p>
          <a:p>
            <a:pPr lvl="0"/>
            <a:r>
              <a:rPr lang="cs-CZ" sz="2800" dirty="0"/>
              <a:t> event. i 10 min., záleží na věku, teplotě okolí</a:t>
            </a:r>
            <a:endParaRPr lang="cs-CZ" sz="2800" b="1" dirty="0"/>
          </a:p>
          <a:p>
            <a:pPr marL="0" indent="0">
              <a:buNone/>
            </a:pPr>
            <a:endParaRPr lang="cs-CZ" sz="2800" b="1" dirty="0"/>
          </a:p>
          <a:p>
            <a:endParaRPr lang="cs-CZ" dirty="0"/>
          </a:p>
        </p:txBody>
      </p:sp>
      <p:pic>
        <p:nvPicPr>
          <p:cNvPr id="4098" name="Picture 2" descr="Výsledek obrázku pro klinická sm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74" y="358244"/>
            <a:ext cx="5393377" cy="2937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9757" y="3295650"/>
            <a:ext cx="4762500" cy="315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7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/>
              <a:t>Biologická smrt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5671" y="2447924"/>
            <a:ext cx="8048423" cy="4010025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endParaRPr lang="cs-CZ" dirty="0"/>
          </a:p>
          <a:p>
            <a:pPr lvl="0"/>
            <a:r>
              <a:rPr lang="cs-CZ" sz="3200" b="1" dirty="0"/>
              <a:t>je smrt mozku prokázaná 2x opakovanou arteriografií</a:t>
            </a:r>
          </a:p>
          <a:p>
            <a:pPr marL="0" indent="0">
              <a:buNone/>
            </a:pPr>
            <a:r>
              <a:rPr lang="cs-CZ" sz="3200" b="1" dirty="0" smtClean="0"/>
              <a:t>- (</a:t>
            </a:r>
            <a:r>
              <a:rPr lang="cs-CZ" sz="3200" b="1" dirty="0"/>
              <a:t>kontrastní látka musí protéci z femorální tepny, kam je podána do mozkových žil), opakuje se s 1/2 hod. odstupem</a:t>
            </a:r>
          </a:p>
          <a:p>
            <a:pPr lvl="0"/>
            <a:r>
              <a:rPr lang="cs-CZ" sz="3200" b="1" dirty="0"/>
              <a:t>začínají posmrtné změny</a:t>
            </a:r>
          </a:p>
          <a:p>
            <a:r>
              <a:rPr lang="cs-CZ" sz="3200" b="1" dirty="0"/>
              <a:t>za čas smrti se považuje okamžik ukončení mozkové aktivity</a:t>
            </a:r>
          </a:p>
          <a:p>
            <a:endParaRPr lang="cs-CZ" dirty="0"/>
          </a:p>
        </p:txBody>
      </p:sp>
      <p:pic>
        <p:nvPicPr>
          <p:cNvPr id="5122" name="Picture 2" descr="http://img.topky.sk/big/1710225.jpg/smrt-klinicka-smrt-umieranie-posmrtny-zazito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-387614"/>
            <a:ext cx="4762500" cy="272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kurzyboa.cz/userfiles/doprovazeni_umirajicih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752" y="2587445"/>
            <a:ext cx="3670300" cy="262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64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/>
              <a:t>Biologická smrt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5671" y="2447924"/>
            <a:ext cx="8048423" cy="4010025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cs-CZ" dirty="0"/>
          </a:p>
          <a:p>
            <a:r>
              <a:rPr lang="cs-CZ" sz="3200" dirty="0">
                <a:latin typeface="Arial Black" panose="020B0A04020102020204" pitchFamily="34" charset="0"/>
              </a:rPr>
              <a:t>Rozlišují </a:t>
            </a:r>
            <a:r>
              <a:rPr lang="cs-CZ" sz="3200" dirty="0">
                <a:solidFill>
                  <a:srgbClr val="FF0000"/>
                </a:solidFill>
                <a:latin typeface="Arial Black" panose="020B0A04020102020204" pitchFamily="34" charset="0"/>
              </a:rPr>
              <a:t>se  </a:t>
            </a:r>
            <a:r>
              <a:rPr lang="cs-CZ" sz="3200" i="1" u="sng" dirty="0">
                <a:solidFill>
                  <a:srgbClr val="FF0000"/>
                </a:solidFill>
                <a:latin typeface="Arial Black" panose="020B0A04020102020204" pitchFamily="34" charset="0"/>
              </a:rPr>
              <a:t>tzv. brány smrti</a:t>
            </a:r>
            <a:r>
              <a:rPr lang="cs-CZ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(atria </a:t>
            </a:r>
            <a:r>
              <a:rPr lang="cs-CZ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mortis</a:t>
            </a:r>
            <a:r>
              <a:rPr lang="cs-CZ" sz="3200" dirty="0">
                <a:solidFill>
                  <a:srgbClr val="FF0000"/>
                </a:solidFill>
                <a:latin typeface="Arial Black" panose="020B0A04020102020204" pitchFamily="34" charset="0"/>
              </a:rPr>
              <a:t>) - </a:t>
            </a:r>
            <a:r>
              <a:rPr lang="cs-CZ" sz="3200" dirty="0">
                <a:latin typeface="Arial Black" panose="020B0A04020102020204" pitchFamily="34" charset="0"/>
              </a:rPr>
              <a:t>jsou 3: </a:t>
            </a:r>
            <a:endParaRPr lang="cs-CZ" sz="3200" b="1" dirty="0">
              <a:latin typeface="Arial Black" panose="020B0A04020102020204" pitchFamily="34" charset="0"/>
            </a:endParaRPr>
          </a:p>
          <a:p>
            <a:r>
              <a:rPr lang="cs-CZ" sz="3200" dirty="0">
                <a:latin typeface="Arial Black" panose="020B0A04020102020204" pitchFamily="34" charset="0"/>
              </a:rPr>
              <a:t>     1. krevní oběh</a:t>
            </a:r>
            <a:endParaRPr lang="cs-CZ" sz="3200" b="1" dirty="0">
              <a:latin typeface="Arial Black" panose="020B0A04020102020204" pitchFamily="34" charset="0"/>
            </a:endParaRPr>
          </a:p>
          <a:p>
            <a:r>
              <a:rPr lang="cs-CZ" sz="3200" dirty="0">
                <a:latin typeface="Arial Black" panose="020B0A04020102020204" pitchFamily="34" charset="0"/>
              </a:rPr>
              <a:t>     2. dýchání</a:t>
            </a:r>
            <a:endParaRPr lang="cs-CZ" sz="3200" b="1" dirty="0">
              <a:latin typeface="Arial Black" panose="020B0A04020102020204" pitchFamily="34" charset="0"/>
            </a:endParaRPr>
          </a:p>
          <a:p>
            <a:r>
              <a:rPr lang="cs-CZ" sz="3200" dirty="0">
                <a:latin typeface="Arial Black" panose="020B0A04020102020204" pitchFamily="34" charset="0"/>
              </a:rPr>
              <a:t>     3. činnost mozku – </a:t>
            </a:r>
            <a:r>
              <a:rPr lang="cs-CZ" sz="2800" b="1" dirty="0">
                <a:latin typeface="Arial Black" panose="020B0A04020102020204" pitchFamily="34" charset="0"/>
              </a:rPr>
              <a:t>zánik buněk</a:t>
            </a:r>
          </a:p>
          <a:p>
            <a:endParaRPr lang="cs-CZ" dirty="0"/>
          </a:p>
        </p:txBody>
      </p:sp>
      <p:pic>
        <p:nvPicPr>
          <p:cNvPr id="5122" name="Picture 2" descr="http://img.topky.sk/big/1710225.jpg/smrt-klinicka-smrt-umieranie-posmrtny-zazito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-387614"/>
            <a:ext cx="4762500" cy="272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kurzyboa.cz/userfiles/doprovazeni_umirajicih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5" y="2517775"/>
            <a:ext cx="3670300" cy="262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3659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/>
              <a:t>Posmrtné změny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2490461"/>
            <a:ext cx="7572375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lang="cs-CZ" altLang="cs-CZ" sz="2400" b="1" dirty="0">
                <a:solidFill>
                  <a:srgbClr val="333333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1</a:t>
            </a:r>
            <a:r>
              <a:rPr kumimoji="0" lang="cs-CZ" altLang="cs-CZ" sz="24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r>
              <a:rPr kumimoji="0" lang="cs-CZ" altLang="cs-CZ" sz="28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</a:rPr>
              <a:t> FYZIKÁLNÍ</a:t>
            </a:r>
            <a:endParaRPr kumimoji="0" lang="cs-CZ" altLang="cs-CZ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cs-CZ" altLang="cs-CZ" sz="2800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</a:rPr>
              <a:t>posmrtná bledost</a:t>
            </a:r>
            <a:r>
              <a:rPr kumimoji="0" lang="cs-CZ" altLang="cs-CZ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kumimoji="0" lang="cs-CZ" altLang="cs-CZ" sz="28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</a:rPr>
              <a:t>- </a:t>
            </a:r>
            <a:r>
              <a:rPr kumimoji="0" lang="cs-CZ" altLang="cs-CZ" sz="2800" b="1" i="0" u="sng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</a:rPr>
              <a:t>palor</a:t>
            </a:r>
            <a:r>
              <a:rPr kumimoji="0" lang="cs-CZ" altLang="cs-CZ" sz="2800" b="1" i="0" u="sng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kumimoji="0" lang="cs-CZ" altLang="cs-CZ" sz="2800" b="1" i="0" u="sng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</a:rPr>
              <a:t>mortis</a:t>
            </a:r>
            <a:endParaRPr kumimoji="0" lang="cs-CZ" altLang="cs-CZ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cs-CZ" altLang="cs-CZ" sz="28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</a:rPr>
              <a:t>dochází ke kontrakci a vyprázdnění arterií, arteriol a částečně i kapilár</a:t>
            </a:r>
            <a:endParaRPr kumimoji="0" lang="cs-CZ" altLang="cs-CZ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cs-CZ" altLang="cs-CZ" sz="2800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</a:rPr>
              <a:t>posmrtné vychladnutí</a:t>
            </a:r>
            <a:r>
              <a:rPr kumimoji="0" lang="cs-CZ" altLang="cs-CZ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kumimoji="0" lang="cs-CZ" altLang="cs-CZ" sz="28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</a:rPr>
              <a:t>- </a:t>
            </a:r>
            <a:r>
              <a:rPr kumimoji="0" lang="cs-CZ" altLang="cs-CZ" sz="2800" b="1" i="0" u="sng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</a:rPr>
              <a:t>algor</a:t>
            </a:r>
            <a:r>
              <a:rPr kumimoji="0" lang="cs-CZ" altLang="cs-CZ" sz="2800" b="1" i="0" u="sng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kumimoji="0" lang="cs-CZ" altLang="cs-CZ" sz="2800" b="1" i="0" u="sng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</a:rPr>
              <a:t>mortis</a:t>
            </a:r>
            <a:endParaRPr kumimoji="0" lang="cs-CZ" altLang="cs-CZ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cs-CZ" altLang="cs-CZ" sz="28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</a:rPr>
              <a:t>změna teploty těla, přijme teplotu okolního prostředí,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cs-CZ" altLang="cs-CZ" sz="28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</a:rPr>
              <a:t>v prvních hod. po smrti pokles asi 1°C za hod., nejdéle se teplota udržuje v krajině kolem ledvin</a:t>
            </a:r>
            <a:endParaRPr kumimoji="0" lang="cs-CZ" altLang="cs-CZ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1606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/>
              <a:t>Posmrtné změny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518984" y="3349347"/>
            <a:ext cx="7572375" cy="2616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228600" algn="l"/>
              </a:tabLst>
            </a:pPr>
            <a:r>
              <a:rPr lang="cs-CZ" sz="2400" u="sng" dirty="0">
                <a:solidFill>
                  <a:srgbClr val="FF0000"/>
                </a:solidFill>
              </a:rPr>
              <a:t>posmrtné skvrny</a:t>
            </a:r>
            <a:r>
              <a:rPr lang="cs-CZ" sz="2400" dirty="0">
                <a:solidFill>
                  <a:srgbClr val="00B0F0"/>
                </a:solidFill>
              </a:rPr>
              <a:t> </a:t>
            </a:r>
            <a:r>
              <a:rPr lang="cs-CZ" sz="2400" dirty="0"/>
              <a:t>–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228600" algn="l"/>
              </a:tabLst>
            </a:pPr>
            <a:r>
              <a:rPr lang="cs-CZ" sz="2800" dirty="0"/>
              <a:t>začínají se objevovat za 2 - 3 hod. po smrti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228600" algn="l"/>
              </a:tabLst>
            </a:pPr>
            <a:r>
              <a:rPr lang="cs-CZ" sz="2800" dirty="0"/>
              <a:t>na nejníže položených místech-   mají namodralou barvu </a:t>
            </a:r>
          </a:p>
          <a:p>
            <a:pPr marL="0" lvl="0" indent="0">
              <a:buNone/>
            </a:pPr>
            <a:r>
              <a:rPr lang="cs-CZ" sz="2800" dirty="0"/>
              <a:t>plně vyvinuty jsou po 6 hodinách</a:t>
            </a: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228600" algn="l"/>
              </a:tabLst>
            </a:pPr>
            <a:endParaRPr kumimoji="0" lang="cs-CZ" altLang="cs-CZ" sz="2800" b="0" i="0" u="sng" strike="noStrike" cap="none" normalizeH="0" baseline="0" dirty="0">
              <a:ln>
                <a:noFill/>
              </a:ln>
              <a:solidFill>
                <a:srgbClr val="00B0F0"/>
              </a:solidFill>
              <a:effectLst/>
              <a:latin typeface="+mj-lt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158" y="2036344"/>
            <a:ext cx="2851484" cy="427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25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/>
              <a:t>Posmrtné změny   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0" y="1795519"/>
            <a:ext cx="11740896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228600" algn="l"/>
              </a:tabLst>
            </a:pPr>
            <a:r>
              <a:rPr lang="cs-CZ" altLang="cs-CZ" sz="2800" b="1" dirty="0" smtClean="0">
                <a:solidFill>
                  <a:srgbClr val="333333"/>
                </a:solidFill>
                <a:latin typeface="+mj-lt"/>
                <a:ea typeface="Times New Roman" panose="02020603050405020304" pitchFamily="18" charset="0"/>
              </a:rPr>
              <a:t>2.CHEMICKÉ</a:t>
            </a:r>
            <a:endParaRPr lang="cs-CZ" altLang="cs-CZ" sz="2800" b="1" dirty="0">
              <a:solidFill>
                <a:srgbClr val="333333"/>
              </a:solidFill>
              <a:latin typeface="+mj-lt"/>
              <a:ea typeface="Times New Roman" panose="02020603050405020304" pitchFamily="18" charset="0"/>
            </a:endParaRPr>
          </a:p>
          <a:p>
            <a:r>
              <a:rPr lang="cs-CZ" sz="2800" b="1" dirty="0"/>
              <a:t>1. </a:t>
            </a:r>
            <a:r>
              <a:rPr lang="cs-CZ" sz="2800" b="1" dirty="0">
                <a:solidFill>
                  <a:srgbClr val="FF0000"/>
                </a:solidFill>
              </a:rPr>
              <a:t>POSMRTNÁ ZTUHLOST </a:t>
            </a:r>
            <a:r>
              <a:rPr lang="cs-CZ" sz="2800" dirty="0"/>
              <a:t>= </a:t>
            </a:r>
            <a:r>
              <a:rPr lang="cs-CZ" sz="2800" b="1" dirty="0" err="1"/>
              <a:t>rigor</a:t>
            </a:r>
            <a:r>
              <a:rPr lang="cs-CZ" sz="2800" b="1" dirty="0"/>
              <a:t> </a:t>
            </a:r>
            <a:r>
              <a:rPr lang="cs-CZ" sz="2800" b="1" dirty="0" err="1"/>
              <a:t>mortis</a:t>
            </a:r>
            <a:r>
              <a:rPr lang="cs-CZ" sz="2800" b="1" dirty="0"/>
              <a:t>: </a:t>
            </a:r>
          </a:p>
          <a:p>
            <a:r>
              <a:rPr lang="cs-CZ" sz="2800" dirty="0" err="1"/>
              <a:t>chem</a:t>
            </a:r>
            <a:r>
              <a:rPr lang="cs-CZ" sz="2800" dirty="0"/>
              <a:t>. změny v </a:t>
            </a:r>
            <a:r>
              <a:rPr lang="cs-CZ" sz="2800" b="1" dirty="0"/>
              <a:t>kosterních svalech</a:t>
            </a:r>
            <a:r>
              <a:rPr lang="cs-CZ" sz="2800" dirty="0"/>
              <a:t> za dvě hodiny po smrti v obličejových svalech, postupuje směrem dolů. Za              7-10 hodin je plně vytvořena</a:t>
            </a:r>
          </a:p>
          <a:p>
            <a:r>
              <a:rPr lang="cs-CZ" sz="2800" dirty="0"/>
              <a:t> </a:t>
            </a:r>
            <a:r>
              <a:rPr lang="cs-CZ" sz="2800" b="1" dirty="0"/>
              <a:t>upravit polohu těla </a:t>
            </a:r>
            <a:r>
              <a:rPr lang="cs-CZ" sz="2800" dirty="0"/>
              <a:t>zemřelého, </a:t>
            </a:r>
            <a:r>
              <a:rPr lang="cs-CZ" sz="2800" b="1" dirty="0"/>
              <a:t>zavřít oči </a:t>
            </a:r>
            <a:r>
              <a:rPr lang="cs-CZ" sz="2800" dirty="0"/>
              <a:t>a </a:t>
            </a:r>
            <a:r>
              <a:rPr lang="cs-CZ" sz="2800" b="1" dirty="0"/>
              <a:t>podvázat bradu</a:t>
            </a:r>
          </a:p>
          <a:p>
            <a:endParaRPr lang="cs-CZ" sz="2800" dirty="0"/>
          </a:p>
          <a:p>
            <a:r>
              <a:rPr lang="cs-CZ" sz="2800" b="1" dirty="0"/>
              <a:t>2.</a:t>
            </a:r>
            <a:r>
              <a:rPr lang="cs-CZ" sz="2800" b="1" dirty="0">
                <a:solidFill>
                  <a:srgbClr val="00B0F0"/>
                </a:solidFill>
              </a:rPr>
              <a:t> </a:t>
            </a:r>
            <a:r>
              <a:rPr lang="cs-CZ" sz="2800" b="1" dirty="0">
                <a:solidFill>
                  <a:srgbClr val="FF0000"/>
                </a:solidFill>
              </a:rPr>
              <a:t>POSMRTNÝ ROZKLAD = autolýza </a:t>
            </a:r>
            <a:r>
              <a:rPr lang="cs-CZ" sz="2800" dirty="0"/>
              <a:t>( samonatrávení )</a:t>
            </a:r>
            <a:r>
              <a:rPr lang="cs-CZ" sz="2800" b="1" dirty="0"/>
              <a:t>: </a:t>
            </a:r>
            <a:r>
              <a:rPr lang="cs-CZ" sz="2800" dirty="0"/>
              <a:t>vzniká </a:t>
            </a:r>
            <a:r>
              <a:rPr lang="cs-CZ" sz="2800" b="1" dirty="0"/>
              <a:t>působením </a:t>
            </a:r>
            <a:r>
              <a:rPr lang="cs-CZ" sz="2800" dirty="0"/>
              <a:t>proteolytických </a:t>
            </a:r>
            <a:r>
              <a:rPr lang="cs-CZ" sz="2800" b="1" dirty="0"/>
              <a:t>enzymů </a:t>
            </a:r>
            <a:r>
              <a:rPr lang="cs-CZ" sz="2800" dirty="0"/>
              <a:t>v buňkách (v </a:t>
            </a:r>
            <a:r>
              <a:rPr lang="cs-CZ" sz="2800" dirty="0" err="1"/>
              <a:t>lyzosomech</a:t>
            </a:r>
            <a:r>
              <a:rPr lang="cs-CZ" sz="2800" dirty="0"/>
              <a:t>) </a:t>
            </a:r>
          </a:p>
          <a:p>
            <a:r>
              <a:rPr lang="cs-CZ" sz="2800" dirty="0"/>
              <a:t>začíná okamžitě po smrti, závisí na teplotě</a:t>
            </a:r>
            <a:endParaRPr lang="cs-CZ" altLang="cs-CZ" sz="2800" b="1" dirty="0">
              <a:solidFill>
                <a:srgbClr val="333333"/>
              </a:solidFill>
              <a:latin typeface="+mj-lt"/>
              <a:ea typeface="Times New Roman" panose="02020603050405020304" pitchFamily="18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 bwMode="gray">
          <a:xfrm>
            <a:off x="6984715" y="1301361"/>
            <a:ext cx="4788059" cy="3188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4400" b="1"/>
              <a:t>Posmrtné změny  </a:t>
            </a:r>
            <a:endParaRPr lang="cs-CZ" sz="4400" b="1" dirty="0"/>
          </a:p>
        </p:txBody>
      </p:sp>
      <p:pic>
        <p:nvPicPr>
          <p:cNvPr id="11" name="Picture 5" descr="13-11-12-rechtsmedizin-berlin-charite-by-RalfR-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662" y="-379141"/>
            <a:ext cx="5088386" cy="2789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086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51" y="1937288"/>
            <a:ext cx="11608230" cy="49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927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tový efekt">
  <a:themeElements>
    <a:clrScheme name="Iontový efekt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tový efekt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tový efekt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511</TotalTime>
  <Words>488</Words>
  <Application>Microsoft Office PowerPoint</Application>
  <PresentationFormat>Širokoúhlá obrazovka</PresentationFormat>
  <Paragraphs>103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5" baseType="lpstr">
      <vt:lpstr>Arial</vt:lpstr>
      <vt:lpstr>Arial Black</vt:lpstr>
      <vt:lpstr>Calibri</vt:lpstr>
      <vt:lpstr>Century Gothic</vt:lpstr>
      <vt:lpstr>Comic Sans MS</vt:lpstr>
      <vt:lpstr>Times New Roman</vt:lpstr>
      <vt:lpstr>Wingdings 3</vt:lpstr>
      <vt:lpstr>Iontový efekt</vt:lpstr>
      <vt:lpstr>  Zdraví, nemoc a smrt</vt:lpstr>
      <vt:lpstr>Zdraví</vt:lpstr>
      <vt:lpstr>Nemoc</vt:lpstr>
      <vt:lpstr>Pojmy</vt:lpstr>
      <vt:lpstr>Příčiny nemocí    - zevní, vnitřní</vt:lpstr>
      <vt:lpstr>Příčiny nemocí</vt:lpstr>
      <vt:lpstr>Průběh nemoci</vt:lpstr>
      <vt:lpstr>Důsledky nemoci</vt:lpstr>
      <vt:lpstr>Fyzikální faktory</vt:lpstr>
      <vt:lpstr>Smrt - exitus  </vt:lpstr>
      <vt:lpstr>Klinická smrt</vt:lpstr>
      <vt:lpstr>Biologická smrt</vt:lpstr>
      <vt:lpstr>Biologická smrt</vt:lpstr>
      <vt:lpstr>Posmrtné změny</vt:lpstr>
      <vt:lpstr>Posmrtné změny</vt:lpstr>
      <vt:lpstr>Posmrtné změny   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Jarmila Milcová</dc:creator>
  <cp:lastModifiedBy>MILCOVÁ JARMILA Mgr.</cp:lastModifiedBy>
  <cp:revision>28</cp:revision>
  <dcterms:created xsi:type="dcterms:W3CDTF">2016-09-04T19:36:41Z</dcterms:created>
  <dcterms:modified xsi:type="dcterms:W3CDTF">2024-09-20T08:25:01Z</dcterms:modified>
</cp:coreProperties>
</file>