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686A385F-174B-493B-99C8-D4B411F66D59}" type="datetimeFigureOut">
              <a:rPr lang="cs-CZ" smtClean="0"/>
              <a:pPr/>
              <a:t>28.11.2010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68E6846-7975-4B99-9211-072DA6F64F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86A385F-174B-493B-99C8-D4B411F66D59}" type="datetimeFigureOut">
              <a:rPr lang="cs-CZ" smtClean="0"/>
              <a:pPr/>
              <a:t>28.11.2010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68E6846-7975-4B99-9211-072DA6F64F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686A385F-174B-493B-99C8-D4B411F66D59}" type="datetimeFigureOut">
              <a:rPr lang="cs-CZ" smtClean="0"/>
              <a:pPr/>
              <a:t>28.11.2010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68E6846-7975-4B99-9211-072DA6F64F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A385F-174B-493B-99C8-D4B411F66D59}" type="datetimeFigureOut">
              <a:rPr lang="cs-CZ" smtClean="0"/>
              <a:pPr/>
              <a:t>28.11.2010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E6846-7975-4B99-9211-072DA6F64F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A385F-174B-493B-99C8-D4B411F66D59}" type="datetimeFigureOut">
              <a:rPr lang="cs-CZ" smtClean="0"/>
              <a:pPr/>
              <a:t>28.11.2010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E6846-7975-4B99-9211-072DA6F64F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86A385F-174B-493B-99C8-D4B411F66D59}" type="datetimeFigureOut">
              <a:rPr lang="cs-CZ" smtClean="0"/>
              <a:pPr/>
              <a:t>28.11.2010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68E6846-7975-4B99-9211-072DA6F64F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A385F-174B-493B-99C8-D4B411F66D59}" type="datetimeFigureOut">
              <a:rPr lang="cs-CZ" smtClean="0"/>
              <a:pPr/>
              <a:t>28.11.2010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E6846-7975-4B99-9211-072DA6F64F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86A385F-174B-493B-99C8-D4B411F66D59}" type="datetimeFigureOut">
              <a:rPr lang="cs-CZ" smtClean="0"/>
              <a:pPr/>
              <a:t>28.11.2010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68E6846-7975-4B99-9211-072DA6F64F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86A385F-174B-493B-99C8-D4B411F66D59}" type="datetimeFigureOut">
              <a:rPr lang="cs-CZ" smtClean="0"/>
              <a:pPr/>
              <a:t>28.11.2010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68E6846-7975-4B99-9211-072DA6F64F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A385F-174B-493B-99C8-D4B411F66D59}" type="datetimeFigureOut">
              <a:rPr lang="cs-CZ" smtClean="0"/>
              <a:pPr/>
              <a:t>28.11.2010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E6846-7975-4B99-9211-072DA6F64F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A385F-174B-493B-99C8-D4B411F66D59}" type="datetimeFigureOut">
              <a:rPr lang="cs-CZ" smtClean="0"/>
              <a:pPr/>
              <a:t>28.11.2010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E6846-7975-4B99-9211-072DA6F64F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86A385F-174B-493B-99C8-D4B411F66D59}" type="datetimeFigureOut">
              <a:rPr lang="cs-CZ" smtClean="0"/>
              <a:pPr/>
              <a:t>28.11.2010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68E6846-7975-4B99-9211-072DA6F64F5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1.Světová válka v literatuře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i="1" dirty="0" smtClean="0"/>
              <a:t>„Život </a:t>
            </a:r>
            <a:r>
              <a:rPr lang="cs-CZ" i="1" dirty="0" err="1" smtClean="0"/>
              <a:t>lidskej</a:t>
            </a:r>
            <a:r>
              <a:rPr lang="cs-CZ" i="1" dirty="0" smtClean="0"/>
              <a:t>, poslušně hlásím,je tak </a:t>
            </a:r>
            <a:r>
              <a:rPr lang="cs-CZ" i="1" dirty="0" err="1" smtClean="0"/>
              <a:t>složitej</a:t>
            </a:r>
            <a:r>
              <a:rPr lang="cs-CZ" i="1" dirty="0" smtClean="0"/>
              <a:t>, že </a:t>
            </a:r>
            <a:r>
              <a:rPr lang="cs-CZ" i="1" dirty="0" err="1" smtClean="0"/>
              <a:t>samotnej</a:t>
            </a:r>
            <a:r>
              <a:rPr lang="cs-CZ" i="1" dirty="0" smtClean="0"/>
              <a:t> život člověka je proti tomu hadr.“</a:t>
            </a:r>
          </a:p>
          <a:p>
            <a:r>
              <a:rPr lang="cs-CZ" i="1" dirty="0" smtClean="0"/>
              <a:t>				J. Švejk</a:t>
            </a:r>
            <a:endParaRPr lang="cs-CZ" i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Světová válka jako historický mezník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i="1" dirty="0" smtClean="0"/>
              <a:t>1914 – 1918</a:t>
            </a:r>
            <a:endParaRPr lang="cs-CZ" b="1" dirty="0" smtClean="0"/>
          </a:p>
          <a:p>
            <a:r>
              <a:rPr lang="cs-CZ" u="sng" dirty="0" smtClean="0"/>
              <a:t>Trojspolek	</a:t>
            </a:r>
            <a:r>
              <a:rPr lang="cs-CZ" dirty="0" smtClean="0"/>
              <a:t>		x     </a:t>
            </a:r>
            <a:r>
              <a:rPr lang="cs-CZ" u="sng" dirty="0" smtClean="0"/>
              <a:t>Dohoda</a:t>
            </a:r>
          </a:p>
          <a:p>
            <a:r>
              <a:rPr lang="cs-CZ" i="1" dirty="0" smtClean="0"/>
              <a:t>Německo, Rakousko           Francie, Anglie, Rusko</a:t>
            </a:r>
          </a:p>
          <a:p>
            <a:r>
              <a:rPr lang="cs-CZ" i="1" dirty="0" smtClean="0"/>
              <a:t>Itálie, podpora Bulharska  	podpora USA</a:t>
            </a:r>
          </a:p>
          <a:p>
            <a:endParaRPr lang="cs-CZ" i="1" dirty="0" smtClean="0"/>
          </a:p>
          <a:p>
            <a:r>
              <a:rPr lang="cs-CZ" dirty="0" smtClean="0"/>
              <a:t>Hlavní příčina – koloniální přerozdělení světa (anexe „italského“ Tuniska Francií)</a:t>
            </a:r>
          </a:p>
          <a:p>
            <a:endParaRPr lang="cs-CZ" dirty="0" smtClean="0"/>
          </a:p>
          <a:p>
            <a:r>
              <a:rPr lang="cs-CZ" dirty="0" smtClean="0"/>
              <a:t>Češi bojovali v legiích, především na východní frontě</a:t>
            </a:r>
            <a:endParaRPr lang="cs-CZ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Tzv. ztracená generace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err="1" smtClean="0"/>
              <a:t>E.Hemingway</a:t>
            </a:r>
            <a:r>
              <a:rPr lang="cs-CZ" dirty="0" smtClean="0"/>
              <a:t> – </a:t>
            </a:r>
            <a:r>
              <a:rPr lang="cs-CZ" b="1" i="1" dirty="0" smtClean="0"/>
              <a:t>Sbohem armádo</a:t>
            </a:r>
            <a:endParaRPr lang="cs-CZ" dirty="0" smtClean="0"/>
          </a:p>
          <a:p>
            <a:r>
              <a:rPr lang="cs-CZ" u="sng" dirty="0" smtClean="0"/>
              <a:t>metoda ledovce</a:t>
            </a:r>
            <a:r>
              <a:rPr lang="cs-CZ" dirty="0" smtClean="0"/>
              <a:t> – povídky</a:t>
            </a:r>
          </a:p>
          <a:p>
            <a:r>
              <a:rPr lang="cs-CZ" b="1" i="1" dirty="0" smtClean="0"/>
              <a:t>Komu zvoní hrana ---- </a:t>
            </a:r>
            <a:r>
              <a:rPr lang="cs-CZ" i="1" dirty="0" smtClean="0"/>
              <a:t>„ Žádný člověk není ostrov sám pro sebe…smrtí každého člověka je mne méně, neboť jsem část lidstva. A proto se nikdy nedávej ptát, komu zvoní hrana. Zvoní tobě.“</a:t>
            </a:r>
            <a:endParaRPr lang="cs-CZ" dirty="0" smtClean="0"/>
          </a:p>
          <a:p>
            <a:r>
              <a:rPr lang="cs-CZ" b="1" i="1" dirty="0" smtClean="0"/>
              <a:t>Stařec a moře</a:t>
            </a:r>
            <a:r>
              <a:rPr lang="cs-CZ" dirty="0" smtClean="0"/>
              <a:t> – podobenství o věčném lidském snažení a boji – jen čestný boj přináší uspokojení</a:t>
            </a:r>
          </a:p>
          <a:p>
            <a:r>
              <a:rPr lang="cs-CZ" b="1" dirty="0" err="1" smtClean="0"/>
              <a:t>E.M.Remarque</a:t>
            </a:r>
            <a:r>
              <a:rPr lang="cs-CZ" b="1" dirty="0" smtClean="0"/>
              <a:t> – </a:t>
            </a:r>
            <a:r>
              <a:rPr lang="cs-CZ" b="1" i="1" dirty="0" smtClean="0"/>
              <a:t>Na západní frontě </a:t>
            </a:r>
            <a:r>
              <a:rPr lang="cs-CZ" b="1" i="1" dirty="0" smtClean="0"/>
              <a:t>klid – </a:t>
            </a:r>
            <a:r>
              <a:rPr lang="cs-CZ" dirty="0" smtClean="0"/>
              <a:t>téma přátelství, šikany – výcvik i zákopové boje – obraz naprosté degradace lidství</a:t>
            </a:r>
            <a:endParaRPr lang="cs-CZ" b="1" i="1" dirty="0" smtClean="0"/>
          </a:p>
          <a:p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Další představitelé světové literatury o válce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R. Rolland – </a:t>
            </a:r>
            <a:r>
              <a:rPr lang="cs-CZ" dirty="0" smtClean="0"/>
              <a:t>novela </a:t>
            </a:r>
            <a:r>
              <a:rPr lang="cs-CZ" b="1" i="1" dirty="0" smtClean="0"/>
              <a:t>Petr a Lucie</a:t>
            </a:r>
            <a:r>
              <a:rPr lang="cs-CZ" dirty="0" smtClean="0"/>
              <a:t> – láska pomáhá válku alespoň duševně a duchovně překonat</a:t>
            </a:r>
          </a:p>
          <a:p>
            <a:r>
              <a:rPr lang="cs-CZ" b="1" dirty="0" smtClean="0"/>
              <a:t>A.de </a:t>
            </a:r>
            <a:r>
              <a:rPr lang="cs-CZ" b="1" dirty="0" err="1" smtClean="0"/>
              <a:t>Saint</a:t>
            </a:r>
            <a:r>
              <a:rPr lang="cs-CZ" b="1" dirty="0" smtClean="0"/>
              <a:t> – </a:t>
            </a:r>
            <a:r>
              <a:rPr lang="cs-CZ" b="1" dirty="0" err="1" smtClean="0"/>
              <a:t>Exupéry</a:t>
            </a:r>
            <a:r>
              <a:rPr lang="cs-CZ" dirty="0" smtClean="0"/>
              <a:t> – filozofická alegorická pohádka </a:t>
            </a:r>
            <a:r>
              <a:rPr lang="cs-CZ" b="1" i="1" dirty="0" smtClean="0"/>
              <a:t>Malý princ</a:t>
            </a:r>
            <a:r>
              <a:rPr lang="cs-CZ" b="1" dirty="0" smtClean="0"/>
              <a:t> – </a:t>
            </a:r>
            <a:r>
              <a:rPr lang="cs-CZ" dirty="0" smtClean="0"/>
              <a:t>Malý princ zanechá letce na Zemi smutného, ale už nikdy samotného</a:t>
            </a:r>
          </a:p>
          <a:p>
            <a:endParaRPr lang="cs-CZ" b="1" i="1" dirty="0" smtClean="0"/>
          </a:p>
          <a:p>
            <a:r>
              <a:rPr lang="cs-CZ" b="1" dirty="0" smtClean="0"/>
              <a:t>H. </a:t>
            </a:r>
            <a:r>
              <a:rPr lang="cs-CZ" b="1" dirty="0" err="1" smtClean="0"/>
              <a:t>Barbusse</a:t>
            </a:r>
            <a:r>
              <a:rPr lang="cs-CZ" b="1" dirty="0" smtClean="0"/>
              <a:t> – </a:t>
            </a:r>
            <a:r>
              <a:rPr lang="cs-CZ" b="1" i="1" dirty="0" smtClean="0"/>
              <a:t>Oheň</a:t>
            </a:r>
            <a:r>
              <a:rPr lang="cs-CZ" dirty="0" smtClean="0"/>
              <a:t> – bojový deník mužstva – velmi sugestivní autentický román ze života vojáků na frontě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Česká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u="sng" dirty="0" smtClean="0"/>
              <a:t>Legionářská literatura</a:t>
            </a:r>
            <a:r>
              <a:rPr lang="cs-CZ" dirty="0" smtClean="0"/>
              <a:t> – </a:t>
            </a:r>
            <a:r>
              <a:rPr lang="cs-CZ" b="1" dirty="0" err="1" smtClean="0"/>
              <a:t>R.Medek</a:t>
            </a:r>
            <a:r>
              <a:rPr lang="cs-CZ" b="1" dirty="0" smtClean="0"/>
              <a:t> – </a:t>
            </a:r>
            <a:r>
              <a:rPr lang="cs-CZ" b="1" i="1" dirty="0" smtClean="0"/>
              <a:t>Anabáze, </a:t>
            </a:r>
            <a:r>
              <a:rPr lang="cs-CZ" b="1" dirty="0" err="1" smtClean="0"/>
              <a:t>J.Kopta</a:t>
            </a:r>
            <a:r>
              <a:rPr lang="cs-CZ" b="1" dirty="0" smtClean="0"/>
              <a:t> – </a:t>
            </a:r>
            <a:r>
              <a:rPr lang="cs-CZ" b="1" i="1" dirty="0" smtClean="0"/>
              <a:t>Hlídač č.47</a:t>
            </a:r>
            <a:endParaRPr lang="cs-CZ" dirty="0" smtClean="0"/>
          </a:p>
          <a:p>
            <a:r>
              <a:rPr lang="cs-CZ" u="sng" dirty="0" smtClean="0"/>
              <a:t>Lyrizovaná próza</a:t>
            </a:r>
            <a:r>
              <a:rPr lang="cs-CZ" dirty="0" smtClean="0"/>
              <a:t> – </a:t>
            </a:r>
            <a:r>
              <a:rPr lang="cs-CZ" b="1" dirty="0" smtClean="0"/>
              <a:t>K. Konrád – </a:t>
            </a:r>
            <a:r>
              <a:rPr lang="cs-CZ" b="1" i="1" dirty="0" smtClean="0"/>
              <a:t>Rozchod! </a:t>
            </a:r>
          </a:p>
          <a:p>
            <a:r>
              <a:rPr lang="cs-CZ" u="sng" dirty="0" smtClean="0"/>
              <a:t>Humoristická próza</a:t>
            </a:r>
            <a:r>
              <a:rPr lang="cs-CZ" dirty="0" smtClean="0"/>
              <a:t> – </a:t>
            </a:r>
            <a:r>
              <a:rPr lang="cs-CZ" b="1" dirty="0" err="1" smtClean="0"/>
              <a:t>J.John</a:t>
            </a:r>
            <a:r>
              <a:rPr lang="cs-CZ" b="1" dirty="0" smtClean="0"/>
              <a:t> – </a:t>
            </a:r>
            <a:r>
              <a:rPr lang="cs-CZ" b="1" i="1" dirty="0" smtClean="0"/>
              <a:t>Večery na slamníku</a:t>
            </a:r>
          </a:p>
          <a:p>
            <a:r>
              <a:rPr lang="cs-CZ" b="1" dirty="0" err="1" smtClean="0"/>
              <a:t>J.Hašek</a:t>
            </a:r>
            <a:r>
              <a:rPr lang="cs-CZ" b="1" dirty="0" smtClean="0"/>
              <a:t> – </a:t>
            </a:r>
            <a:r>
              <a:rPr lang="cs-CZ" b="1" i="1" dirty="0" smtClean="0"/>
              <a:t>Osudy dobrého vojáka Švejka za světové války</a:t>
            </a:r>
            <a:endParaRPr lang="cs-CZ" dirty="0" smtClean="0"/>
          </a:p>
          <a:p>
            <a:r>
              <a:rPr lang="cs-CZ" dirty="0" smtClean="0"/>
              <a:t> - volný sled výjevů, rozhovorů, Švejkových vypravování a svérázných až filozofických názorů</a:t>
            </a:r>
          </a:p>
          <a:p>
            <a:r>
              <a:rPr lang="cs-CZ" dirty="0" smtClean="0"/>
              <a:t> - satira na rakouský militarismus</a:t>
            </a:r>
          </a:p>
          <a:p>
            <a:r>
              <a:rPr lang="cs-CZ" dirty="0" smtClean="0"/>
              <a:t> - hospodské „</a:t>
            </a:r>
            <a:r>
              <a:rPr lang="cs-CZ" dirty="0" err="1" smtClean="0"/>
              <a:t>pábení</a:t>
            </a:r>
            <a:r>
              <a:rPr lang="cs-CZ" dirty="0" smtClean="0"/>
              <a:t>“  - rozverné a nadsazené </a:t>
            </a:r>
            <a:r>
              <a:rPr lang="cs-CZ" dirty="0" err="1" smtClean="0"/>
              <a:t>chlapské</a:t>
            </a:r>
            <a:r>
              <a:rPr lang="cs-CZ" dirty="0" smtClean="0"/>
              <a:t> řeči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Charakteristika Švejka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„pitomec z kumpanie“ se mění v člověka, který hájí svůj nárok na život (pragmatický prosťáček</a:t>
            </a:r>
            <a:r>
              <a:rPr lang="cs-CZ" dirty="0" smtClean="0"/>
              <a:t>) – geniální postižení lokajství – „švejkování“</a:t>
            </a:r>
          </a:p>
          <a:p>
            <a:r>
              <a:rPr lang="cs-CZ" dirty="0" smtClean="0"/>
              <a:t>Švejkovo chování není vysvětlitelné žádným druhem inteligence ani </a:t>
            </a:r>
            <a:r>
              <a:rPr lang="cs-CZ" smtClean="0"/>
              <a:t>jejím nedostatkem</a:t>
            </a:r>
            <a:endParaRPr lang="cs-CZ" dirty="0" smtClean="0"/>
          </a:p>
          <a:p>
            <a:r>
              <a:rPr lang="cs-CZ" dirty="0" smtClean="0"/>
              <a:t>neustálá aktivita – nejen v jednání, ale také v jazyce – Švejkovo primitivní vyjadřování (v obecné češtině, ve vojenském slangu nebo argotu) končí, jakoby náhodou, moudrostí bezmála filozofickou: </a:t>
            </a:r>
            <a:r>
              <a:rPr lang="cs-CZ" i="1" dirty="0" smtClean="0"/>
              <a:t>„</a:t>
            </a:r>
            <a:r>
              <a:rPr lang="cs-CZ" i="1" dirty="0" err="1" smtClean="0"/>
              <a:t>Každej</a:t>
            </a:r>
            <a:r>
              <a:rPr lang="cs-CZ" i="1" dirty="0" smtClean="0"/>
              <a:t> nemůže </a:t>
            </a:r>
            <a:r>
              <a:rPr lang="cs-CZ" i="1" dirty="0" err="1" smtClean="0"/>
              <a:t>bejt</a:t>
            </a:r>
            <a:r>
              <a:rPr lang="cs-CZ" i="1" dirty="0" smtClean="0"/>
              <a:t> </a:t>
            </a:r>
            <a:r>
              <a:rPr lang="cs-CZ" i="1" dirty="0" err="1" smtClean="0"/>
              <a:t>chytrej</a:t>
            </a:r>
            <a:r>
              <a:rPr lang="cs-CZ" i="1" dirty="0" smtClean="0"/>
              <a:t>, ti hloupí </a:t>
            </a:r>
            <a:r>
              <a:rPr lang="cs-CZ" i="1" dirty="0" err="1" smtClean="0"/>
              <a:t>musej</a:t>
            </a:r>
            <a:r>
              <a:rPr lang="cs-CZ" i="1" dirty="0" smtClean="0"/>
              <a:t> dělat výjimku, poněvadž kdyby byl </a:t>
            </a:r>
            <a:r>
              <a:rPr lang="cs-CZ" i="1" dirty="0" err="1" smtClean="0"/>
              <a:t>každej</a:t>
            </a:r>
            <a:r>
              <a:rPr lang="cs-CZ" i="1" dirty="0" smtClean="0"/>
              <a:t> </a:t>
            </a:r>
            <a:r>
              <a:rPr lang="cs-CZ" i="1" dirty="0" err="1" smtClean="0"/>
              <a:t>chytrej</a:t>
            </a:r>
            <a:r>
              <a:rPr lang="cs-CZ" i="1" dirty="0" smtClean="0"/>
              <a:t>, tak by bylo na světě tolik rozumu, že by byl z toho </a:t>
            </a:r>
            <a:r>
              <a:rPr lang="cs-CZ" i="1" dirty="0" err="1" smtClean="0"/>
              <a:t>každej</a:t>
            </a:r>
            <a:r>
              <a:rPr lang="cs-CZ" i="1" dirty="0" smtClean="0"/>
              <a:t> </a:t>
            </a:r>
            <a:r>
              <a:rPr lang="cs-CZ" i="1" dirty="0" err="1" smtClean="0"/>
              <a:t>druhej</a:t>
            </a:r>
            <a:r>
              <a:rPr lang="cs-CZ" i="1" dirty="0" smtClean="0"/>
              <a:t> člověk úplně </a:t>
            </a:r>
            <a:r>
              <a:rPr lang="cs-CZ" i="1" dirty="0" err="1" smtClean="0"/>
              <a:t>blbej</a:t>
            </a:r>
            <a:r>
              <a:rPr lang="cs-CZ" i="1" dirty="0" smtClean="0"/>
              <a:t>.“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Absurdní komika románu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způsob vyrovnání se s nejbrutálnější realitou – </a:t>
            </a:r>
          </a:p>
          <a:p>
            <a:pPr>
              <a:buNone/>
            </a:pPr>
            <a:r>
              <a:rPr lang="cs-CZ" dirty="0" smtClean="0"/>
              <a:t> -  s absurditou války</a:t>
            </a:r>
          </a:p>
          <a:p>
            <a:pPr>
              <a:buNone/>
            </a:pPr>
            <a:r>
              <a:rPr lang="cs-CZ" dirty="0" smtClean="0"/>
              <a:t>„ </a:t>
            </a:r>
            <a:r>
              <a:rPr lang="cs-CZ" i="1" dirty="0" smtClean="0"/>
              <a:t>K čemu vozit zajatce? Postřílet se mají…“ obrst Kraus </a:t>
            </a:r>
            <a:r>
              <a:rPr lang="cs-CZ" i="1" dirty="0" err="1" smtClean="0"/>
              <a:t>von</a:t>
            </a:r>
            <a:r>
              <a:rPr lang="cs-CZ" i="1" dirty="0" smtClean="0"/>
              <a:t> </a:t>
            </a:r>
            <a:r>
              <a:rPr lang="cs-CZ" i="1" dirty="0" err="1" smtClean="0"/>
              <a:t>Zillergut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  <a:r>
              <a:rPr lang="cs-CZ" u="sng" dirty="0" smtClean="0"/>
              <a:t>Absurdní komika </a:t>
            </a:r>
            <a:r>
              <a:rPr lang="cs-CZ" dirty="0" smtClean="0"/>
              <a:t>je až do samé krajnosti vyhrocena </a:t>
            </a:r>
            <a:r>
              <a:rPr lang="cs-CZ" u="sng" dirty="0" smtClean="0"/>
              <a:t>tragičností válečné </a:t>
            </a:r>
            <a:r>
              <a:rPr lang="cs-CZ" u="sng" dirty="0" smtClean="0"/>
              <a:t>skutečnosti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  <a:r>
              <a:rPr lang="cs-CZ" dirty="0" smtClean="0"/>
              <a:t>- časté hungarismy, rusismy, germanismy (</a:t>
            </a:r>
            <a:r>
              <a:rPr lang="cs-CZ" i="1" dirty="0" err="1" smtClean="0"/>
              <a:t>anhaltovat</a:t>
            </a:r>
            <a:r>
              <a:rPr lang="cs-CZ" i="1" dirty="0" smtClean="0"/>
              <a:t>)</a:t>
            </a:r>
            <a:endParaRPr lang="cs-CZ" i="1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/>
              <a:t>             Idea – Člověk je nezničitelný!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80</TotalTime>
  <Words>426</Words>
  <Application>Microsoft Office PowerPoint</Application>
  <PresentationFormat>Předvádění na obrazovce (4:3)</PresentationFormat>
  <Paragraphs>43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1.Světová válka v literatuře</vt:lpstr>
      <vt:lpstr>Světová válka jako historický mezník</vt:lpstr>
      <vt:lpstr>Tzv. ztracená generace</vt:lpstr>
      <vt:lpstr>Další představitelé světové literatury o válce</vt:lpstr>
      <vt:lpstr>Česká literatura</vt:lpstr>
      <vt:lpstr>Charakteristika Švejka</vt:lpstr>
      <vt:lpstr>Absurdní komika románu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1.Světová válka v literatuře</dc:title>
  <dc:creator>Alena</dc:creator>
  <cp:lastModifiedBy>Alena</cp:lastModifiedBy>
  <cp:revision>11</cp:revision>
  <dcterms:created xsi:type="dcterms:W3CDTF">2010-11-27T22:26:14Z</dcterms:created>
  <dcterms:modified xsi:type="dcterms:W3CDTF">2010-11-28T16:38:51Z</dcterms:modified>
</cp:coreProperties>
</file>