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B0E937-9AD5-6E81-F176-472094B6AE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E721C7C-2195-10DE-1716-84F3F66C71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544768-7EB2-1B4A-A4D2-6E2EA1877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FAB1EFC-7AE1-176E-968B-CA14CCFF7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BBE05CF-6043-EC92-A270-EB76723D9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856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0F4C0D-913B-1C1B-735F-38CD657A0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6008EC-A857-B9E1-22AA-0E25D1259E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5E20204-710E-FB90-2D53-8B62E890E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94C5F3B-880E-4EC5-171F-88962DA67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ECC937-C10C-4C72-7F80-900A0B368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7628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057D2A-B15C-838F-1FD8-84B2CC2CD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1E71D81-E8E7-2D46-325C-9BE8539945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BC11B37-E54B-9134-6D6F-D25A25CAA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6EDEF3C-927A-28E5-D87A-79EC3808B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2D715E4-D1A6-B060-EC28-272D969F3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3359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6D418C-AD33-C768-F526-AFEA1DF85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713F0B5-9A4C-6954-9F4C-8D16A2BD5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A34B11C-FB70-1E9E-B886-2CD9B3429C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C387FE7-F748-2BC3-FDA7-EF61D9F5E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E71D31D-ECB9-879A-E3D8-0C144CDFC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52149A8-5DAE-86EC-C093-F3272B067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73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C7C67C-AB28-76EA-5B09-2404483E8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60D18D0-1DCE-42BF-5E46-1AF889057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D77A8B2-449B-5188-7355-550FAAE662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2325010-697B-3045-EE4B-814860402E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3D8768F-8393-8488-3DBC-A0F1F7867C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4DD3F60-88CC-155A-B4CB-ADE66224E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5EBA68A-70BD-B4CE-3D0A-D6C30CE6A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FDD8675-09A6-722C-F9EB-3918B9549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401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D5CC87-724C-716D-0E07-376AF7396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ED7BE5B-F277-39A9-ED28-58D4B1B28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3228C44-6628-0B73-B60C-4ED5B09C6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6B7F6E0-09FD-5136-E181-20EC8A646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965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60F0882-4FEB-4A65-CACF-11518B34E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242E2F8-ABA5-C7C2-C9AD-FA404B5DD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2A1B0AC-5DDF-F690-D981-56D798AA4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656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B0947E-AAEB-28EC-A79A-04079539B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F8C5F9-40B5-D7E3-7D55-973EAB7DF4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FB70B1F-013F-5C04-250D-EB0E1DCD5C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A08243E-F67A-79DD-1DA7-3E712F28A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2AD84F4-B1CF-0377-46B3-77477D296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D2C633B-72E6-2B0B-31E8-E879F673B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680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F2BDB1-4DA7-551D-FE7D-51E95A237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5B55DA3-80E8-9766-DA71-525B49DAE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7466A1-63F0-B4C8-19B3-925C4FC7EF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CD61BC-5EA8-6BE2-F7F9-B0C50C443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BEA0923-5E88-4FA2-EF60-218ACBF81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90E14E1-9BA5-479C-F123-F2A911AAF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24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2D387C-6598-F71F-B7CE-EF214B961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2A1793E-8121-3FB5-35BF-59198DBC01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8F9A959-B0F5-1F35-6E75-1727524E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1C60B41-BC2F-5AA5-963C-11A847BB6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E553901-0797-D2A9-69F3-6561B3041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695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282EC32-392B-8F7B-2BD9-A055472459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D4CE105-F3DF-0C5D-4EA5-6D44AE3C56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D2EB11-3A90-5054-7835-0083817D2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9FE563-FD7D-AFF7-85D1-25EC7CEB8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910E6F8-9F07-BE50-A069-3A9B6DBD3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7281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D98148C-41FA-ED24-45C8-0640C3A25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1234192-7C95-3A68-7F80-CC35940F8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39D9B1E-28B6-CB98-6F65-44DF76CE18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56539-16AF-4493-B32C-34845735E892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F28A1E9-88BD-E6EE-F3E0-E033489CA3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6E2D27-1B9B-281C-E265-5ABA8421C9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2A2D1-97FF-4631-AE4C-28AF8C8FD6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3976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D46122-8905-465B-433C-49F73AEF17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804945"/>
            <a:ext cx="10363200" cy="1728871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Odkud informační systém získává údaje a kde je ukládá</a:t>
            </a:r>
            <a:br>
              <a:rPr lang="cs-CZ" sz="4000" dirty="0"/>
            </a:br>
            <a:r>
              <a:rPr lang="cs-CZ" sz="4000" dirty="0"/>
              <a:t>INV 206</a:t>
            </a:r>
            <a:br>
              <a:rPr lang="cs-CZ" sz="4000" dirty="0"/>
            </a:br>
            <a:r>
              <a:rPr lang="cs-CZ" sz="2000" dirty="0"/>
              <a:t>2. ročník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0305FC1-DCDC-1047-28D0-C4C2FC1A4B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38561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Zdroj informací IS</a:t>
            </a:r>
          </a:p>
          <a:p>
            <a:r>
              <a:rPr lang="cs-CZ" dirty="0"/>
              <a:t>Databáze</a:t>
            </a:r>
          </a:p>
          <a:p>
            <a:r>
              <a:rPr lang="cs-CZ" dirty="0"/>
              <a:t>Souborový systém</a:t>
            </a:r>
          </a:p>
          <a:p>
            <a:r>
              <a:rPr lang="cs-CZ" dirty="0"/>
              <a:t>Síťové služby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3C56EDE-A42A-D9CB-55D2-E4991D8C0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D4D1A139-4F91-3679-37E4-2E684181A22E}"/>
              </a:ext>
            </a:extLst>
          </p:cNvPr>
          <p:cNvSpPr txBox="1"/>
          <p:nvPr/>
        </p:nvSpPr>
        <p:spPr>
          <a:xfrm>
            <a:off x="500932" y="6003235"/>
            <a:ext cx="1311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24. 9. 2026</a:t>
            </a:r>
          </a:p>
        </p:txBody>
      </p:sp>
    </p:spTree>
    <p:extLst>
      <p:ext uri="{BB962C8B-B14F-4D97-AF65-F5344CB8AC3E}">
        <p14:creationId xmlns:p14="http://schemas.microsoft.com/office/powerpoint/2010/main" val="1821002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1F8B505E-45ED-75CA-E58B-1AF75FA63879}"/>
              </a:ext>
            </a:extLst>
          </p:cNvPr>
          <p:cNvSpPr txBox="1"/>
          <p:nvPr/>
        </p:nvSpPr>
        <p:spPr>
          <a:xfrm>
            <a:off x="367748" y="289679"/>
            <a:ext cx="5198379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Odkud se berou údaje v informačním systému?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Údaje se do informačního systému dostávají třemi způsoby:</a:t>
            </a:r>
          </a:p>
          <a:p>
            <a:pPr>
              <a:buNone/>
            </a:pPr>
            <a:endParaRPr lang="cs-CZ" sz="8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b="1" dirty="0"/>
              <a:t>Zadá je člověk</a:t>
            </a:r>
            <a:r>
              <a:rPr lang="cs-CZ" dirty="0"/>
              <a:t> – sestřička zapíše objednávku pacienta.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b="1" dirty="0"/>
              <a:t>Vytvoří je systém</a:t>
            </a:r>
            <a:r>
              <a:rPr lang="cs-CZ" dirty="0"/>
              <a:t> – při uložení objednávky přidělí její číslo.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b="1" dirty="0"/>
              <a:t>Údaje převezme z jiného systému </a:t>
            </a:r>
            <a:r>
              <a:rPr lang="cs-CZ" dirty="0"/>
              <a:t>– nemocniční IS převezme výsledek z laboratorního systému.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44BE34E8-2B2F-F183-48C8-09B75FF1B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81"/>
          <a:stretch>
            <a:fillRect/>
          </a:stretch>
        </p:blipFill>
        <p:spPr>
          <a:xfrm>
            <a:off x="5566127" y="1012292"/>
            <a:ext cx="6385079" cy="3058775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BA7098C4-EC3B-FB95-0F03-BC0E98AFA0B0}"/>
              </a:ext>
            </a:extLst>
          </p:cNvPr>
          <p:cNvSpPr txBox="1"/>
          <p:nvPr/>
        </p:nvSpPr>
        <p:spPr>
          <a:xfrm>
            <a:off x="367748" y="3803798"/>
            <a:ext cx="609467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Důležité rozlišení:</a:t>
            </a:r>
            <a:r>
              <a:rPr lang="cs-CZ" dirty="0"/>
              <a:t> </a:t>
            </a:r>
          </a:p>
          <a:p>
            <a:r>
              <a:rPr lang="cs-CZ" i="1" dirty="0"/>
              <a:t>Kdo údaj vytvořil? Odkud jej nemocniční IS získal?</a:t>
            </a:r>
          </a:p>
          <a:p>
            <a:endParaRPr lang="cs-CZ" i="1" dirty="0"/>
          </a:p>
          <a:p>
            <a:r>
              <a:rPr lang="cs-CZ" dirty="0"/>
              <a:t>Například:</a:t>
            </a:r>
            <a:br>
              <a:rPr lang="cs-CZ" dirty="0"/>
            </a:br>
            <a:r>
              <a:rPr lang="cs-CZ" dirty="0"/>
              <a:t>Výsledek vyšetření vytvořil laboratorní systém na základě práce laboratoře; nemocniční IS jej převzal po síti.</a:t>
            </a:r>
          </a:p>
        </p:txBody>
      </p:sp>
    </p:spTree>
    <p:extLst>
      <p:ext uri="{BB962C8B-B14F-4D97-AF65-F5344CB8AC3E}">
        <p14:creationId xmlns:p14="http://schemas.microsoft.com/office/powerpoint/2010/main" val="2551354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0383D1D0-BEF7-10DC-90F3-6CAC3A780E50}"/>
              </a:ext>
            </a:extLst>
          </p:cNvPr>
          <p:cNvSpPr txBox="1"/>
          <p:nvPr/>
        </p:nvSpPr>
        <p:spPr>
          <a:xfrm>
            <a:off x="389614" y="318052"/>
            <a:ext cx="1152939" cy="381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Databáze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D86CC5C-C094-3D58-9357-4BC1B611B5EE}"/>
              </a:ext>
            </a:extLst>
          </p:cNvPr>
          <p:cNvSpPr txBox="1"/>
          <p:nvPr/>
        </p:nvSpPr>
        <p:spPr>
          <a:xfrm>
            <a:off x="389614" y="699715"/>
            <a:ext cx="11412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Databáze uchovává strukturované údaje v tabulkách, které jsou vzájemně provázány klíčovými položkami.</a:t>
            </a:r>
            <a:r>
              <a:rPr lang="cs-CZ" dirty="0"/>
              <a:t> </a:t>
            </a:r>
          </a:p>
          <a:p>
            <a:r>
              <a:rPr lang="cs-CZ" dirty="0"/>
              <a:t>V jedné tabulce představuje řádek jeden záznam.</a:t>
            </a:r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C9CB656F-4D3C-4573-D79F-3BCFE8FB1B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711182"/>
              </p:ext>
            </p:extLst>
          </p:nvPr>
        </p:nvGraphicFramePr>
        <p:xfrm>
          <a:off x="502921" y="1743612"/>
          <a:ext cx="8128000" cy="1244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77580572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68248166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85467474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881239737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4665413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id_pacienta</a:t>
                      </a:r>
                      <a:endParaRPr lang="cs-CZ" dirty="0"/>
                    </a:p>
                    <a:p>
                      <a:r>
                        <a:rPr lang="cs-CZ" sz="900" dirty="0"/>
                        <a:t>Primární klíč tabulky Pacienti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jmeno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prijmeni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narozeni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kod_diagnozy</a:t>
                      </a:r>
                      <a:endParaRPr lang="cs-CZ" dirty="0"/>
                    </a:p>
                    <a:p>
                      <a:r>
                        <a:rPr lang="cs-CZ" sz="800" dirty="0"/>
                        <a:t>Cizí klíč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6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1023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Jan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Novák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12-02-1978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2479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2045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Eva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Kunešová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15-03-1953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E11.9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215489"/>
                  </a:ext>
                </a:extLst>
              </a:tr>
            </a:tbl>
          </a:graphicData>
        </a:graphic>
      </p:graphicFrame>
      <p:sp>
        <p:nvSpPr>
          <p:cNvPr id="8" name="TextovéPole 7">
            <a:extLst>
              <a:ext uri="{FF2B5EF4-FFF2-40B4-BE49-F238E27FC236}">
                <a16:creationId xmlns:a16="http://schemas.microsoft.com/office/drawing/2014/main" id="{3253187D-79C6-08D7-8A4F-FCB138F261D8}"/>
              </a:ext>
            </a:extLst>
          </p:cNvPr>
          <p:cNvSpPr txBox="1"/>
          <p:nvPr/>
        </p:nvSpPr>
        <p:spPr>
          <a:xfrm>
            <a:off x="389614" y="1346046"/>
            <a:ext cx="968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Pacienti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19AD4D5C-4324-511B-5D29-E1AC8798C7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9809007"/>
              </p:ext>
            </p:extLst>
          </p:nvPr>
        </p:nvGraphicFramePr>
        <p:xfrm>
          <a:off x="502921" y="3469812"/>
          <a:ext cx="7090492" cy="1229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72369">
                  <a:extLst>
                    <a:ext uri="{9D8B030D-6E8A-4147-A177-3AD203B41FA5}">
                      <a16:colId xmlns:a16="http://schemas.microsoft.com/office/drawing/2014/main" val="2945882123"/>
                    </a:ext>
                  </a:extLst>
                </a:gridCol>
                <a:gridCol w="2854123">
                  <a:extLst>
                    <a:ext uri="{9D8B030D-6E8A-4147-A177-3AD203B41FA5}">
                      <a16:colId xmlns:a16="http://schemas.microsoft.com/office/drawing/2014/main" val="2179249075"/>
                    </a:ext>
                  </a:extLst>
                </a:gridCol>
                <a:gridCol w="2664000">
                  <a:extLst>
                    <a:ext uri="{9D8B030D-6E8A-4147-A177-3AD203B41FA5}">
                      <a16:colId xmlns:a16="http://schemas.microsoft.com/office/drawing/2014/main" val="15487607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kod_diagnozy</a:t>
                      </a:r>
                      <a:endParaRPr lang="cs-CZ" dirty="0"/>
                    </a:p>
                    <a:p>
                      <a:r>
                        <a:rPr lang="cs-CZ" sz="800" dirty="0"/>
                        <a:t>Primární klíč tabulky Diagnóza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nazev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oddeleni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428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I21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Akutní infarkt myokardu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Kardiologie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27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E11.9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Diabetes </a:t>
                      </a:r>
                      <a:r>
                        <a:rPr lang="cs-CZ" dirty="0" err="1"/>
                        <a:t>mellitus</a:t>
                      </a:r>
                      <a:r>
                        <a:rPr lang="cs-CZ" dirty="0"/>
                        <a:t> 2. typu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Diabetologie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640762"/>
                  </a:ext>
                </a:extLst>
              </a:tr>
            </a:tbl>
          </a:graphicData>
        </a:graphic>
      </p:graphicFrame>
      <p:sp>
        <p:nvSpPr>
          <p:cNvPr id="10" name="TextovéPole 9">
            <a:extLst>
              <a:ext uri="{FF2B5EF4-FFF2-40B4-BE49-F238E27FC236}">
                <a16:creationId xmlns:a16="http://schemas.microsoft.com/office/drawing/2014/main" id="{8DD9A578-3A0E-395B-81B5-E83C87A095D4}"/>
              </a:ext>
            </a:extLst>
          </p:cNvPr>
          <p:cNvSpPr txBox="1"/>
          <p:nvPr/>
        </p:nvSpPr>
        <p:spPr>
          <a:xfrm>
            <a:off x="405518" y="3069032"/>
            <a:ext cx="1137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/>
              <a:t>Diagnoza</a:t>
            </a:r>
            <a:endParaRPr lang="cs-CZ" b="1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E3E70C1C-B645-ACCA-AEDA-AA248A86F378}"/>
              </a:ext>
            </a:extLst>
          </p:cNvPr>
          <p:cNvSpPr txBox="1"/>
          <p:nvPr/>
        </p:nvSpPr>
        <p:spPr>
          <a:xfrm>
            <a:off x="405518" y="4790148"/>
            <a:ext cx="86271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dirty="0"/>
              <a:t>Propojením tabulek Pacienti a Diagnóza pomocí cizího klíče </a:t>
            </a:r>
            <a:r>
              <a:rPr lang="cs-CZ" altLang="cs-CZ" dirty="0" err="1"/>
              <a:t>kod_diagnozy</a:t>
            </a:r>
            <a:r>
              <a:rPr lang="cs-CZ" altLang="cs-CZ" dirty="0"/>
              <a:t> můžeme zobrazit například tuto informaci: 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743565C9-1A3B-2B0D-A567-B02533447579}"/>
              </a:ext>
            </a:extLst>
          </p:cNvPr>
          <p:cNvSpPr txBox="1"/>
          <p:nvPr/>
        </p:nvSpPr>
        <p:spPr>
          <a:xfrm>
            <a:off x="9295931" y="1383451"/>
            <a:ext cx="22005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Poznámka 1:</a:t>
            </a:r>
          </a:p>
          <a:p>
            <a:r>
              <a:rPr lang="cs-CZ" dirty="0"/>
              <a:t>Atributy v entitách (tabulkách) Pacienti a </a:t>
            </a:r>
            <a:r>
              <a:rPr lang="cs-CZ" dirty="0" err="1"/>
              <a:t>Diagnoza</a:t>
            </a:r>
            <a:r>
              <a:rPr lang="cs-CZ" dirty="0"/>
              <a:t> píšeme bez diakritiky, aby se s nimi v SQL snadno pracovalo.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ADE482E1-9D9C-C327-245E-C18928CE221C}"/>
              </a:ext>
            </a:extLst>
          </p:cNvPr>
          <p:cNvSpPr txBox="1"/>
          <p:nvPr/>
        </p:nvSpPr>
        <p:spPr>
          <a:xfrm>
            <a:off x="1974243" y="5483507"/>
            <a:ext cx="8243514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00B0F0"/>
                </a:solidFill>
              </a:rPr>
              <a:t>Eva Kunešová </a:t>
            </a:r>
            <a:r>
              <a:rPr lang="cs-CZ" dirty="0"/>
              <a:t>– </a:t>
            </a:r>
            <a:r>
              <a:rPr lang="cs-CZ" dirty="0">
                <a:solidFill>
                  <a:srgbClr val="FF0000"/>
                </a:solidFill>
              </a:rPr>
              <a:t>diagnóza Diabetes </a:t>
            </a:r>
            <a:r>
              <a:rPr lang="cs-CZ" dirty="0" err="1">
                <a:solidFill>
                  <a:srgbClr val="FF0000"/>
                </a:solidFill>
              </a:rPr>
              <a:t>mellitus</a:t>
            </a:r>
            <a:r>
              <a:rPr lang="cs-CZ" dirty="0">
                <a:solidFill>
                  <a:srgbClr val="FF0000"/>
                </a:solidFill>
              </a:rPr>
              <a:t> 2. typu </a:t>
            </a:r>
            <a:r>
              <a:rPr lang="cs-CZ" dirty="0"/>
              <a:t>–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příslušné oddělení: </a:t>
            </a:r>
            <a:r>
              <a:rPr lang="cs-CZ" dirty="0">
                <a:solidFill>
                  <a:srgbClr val="FF0000"/>
                </a:solidFill>
              </a:rPr>
              <a:t>Diabetologie</a:t>
            </a:r>
          </a:p>
        </p:txBody>
      </p:sp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2F1413E9-8072-9478-4036-EDCF2ADF7139}"/>
              </a:ext>
            </a:extLst>
          </p:cNvPr>
          <p:cNvCxnSpPr>
            <a:cxnSpLocks/>
          </p:cNvCxnSpPr>
          <p:nvPr/>
        </p:nvCxnSpPr>
        <p:spPr>
          <a:xfrm flipV="1">
            <a:off x="1272208" y="4476076"/>
            <a:ext cx="0" cy="30266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E6E2DD19-A9CD-A8AA-EBC0-01B42406806A}"/>
              </a:ext>
            </a:extLst>
          </p:cNvPr>
          <p:cNvSpPr txBox="1"/>
          <p:nvPr/>
        </p:nvSpPr>
        <p:spPr>
          <a:xfrm>
            <a:off x="9295931" y="3469812"/>
            <a:ext cx="22005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Poznámka 2:</a:t>
            </a:r>
          </a:p>
          <a:p>
            <a:r>
              <a:rPr lang="cs-CZ" dirty="0"/>
              <a:t>Zjednodušený model: každý pacient zde má právě jednu uvedenou diagnózu.</a:t>
            </a:r>
          </a:p>
        </p:txBody>
      </p: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8E91ACB5-62DE-F84C-FAFC-9F2C7234E209}"/>
              </a:ext>
            </a:extLst>
          </p:cNvPr>
          <p:cNvCxnSpPr/>
          <p:nvPr/>
        </p:nvCxnSpPr>
        <p:spPr>
          <a:xfrm>
            <a:off x="7863840" y="2884849"/>
            <a:ext cx="0" cy="19080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6E6F513C-57DD-1DF0-F4BF-4C633C985F27}"/>
              </a:ext>
            </a:extLst>
          </p:cNvPr>
          <p:cNvCxnSpPr/>
          <p:nvPr/>
        </p:nvCxnSpPr>
        <p:spPr>
          <a:xfrm flipH="1">
            <a:off x="1272208" y="4790148"/>
            <a:ext cx="659163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9B66B560-4753-14A9-514E-5EFA724F3E8D}"/>
              </a:ext>
            </a:extLst>
          </p:cNvPr>
          <p:cNvSpPr txBox="1"/>
          <p:nvPr/>
        </p:nvSpPr>
        <p:spPr>
          <a:xfrm>
            <a:off x="502921" y="6066040"/>
            <a:ext cx="111298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Modrý text pochází z tabulky Pacienti, červený z tabulky Diagnóza. Ostatní text doplní program při zobrazení výsledku.</a:t>
            </a:r>
          </a:p>
        </p:txBody>
      </p:sp>
    </p:spTree>
    <p:extLst>
      <p:ext uri="{BB962C8B-B14F-4D97-AF65-F5344CB8AC3E}">
        <p14:creationId xmlns:p14="http://schemas.microsoft.com/office/powerpoint/2010/main" val="3422775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D3EE43DD-64AD-7BD8-54EC-93B8BB5F9891}"/>
              </a:ext>
            </a:extLst>
          </p:cNvPr>
          <p:cNvSpPr txBox="1"/>
          <p:nvPr/>
        </p:nvSpPr>
        <p:spPr>
          <a:xfrm>
            <a:off x="335943" y="192531"/>
            <a:ext cx="208920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Souborový systém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A22D6DF-6968-5BF9-4C2E-677303DF0523}"/>
              </a:ext>
            </a:extLst>
          </p:cNvPr>
          <p:cNvSpPr txBox="1"/>
          <p:nvPr/>
        </p:nvSpPr>
        <p:spPr>
          <a:xfrm>
            <a:off x="335943" y="561863"/>
            <a:ext cx="115830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Souborový systém</a:t>
            </a:r>
            <a:r>
              <a:rPr lang="cs-CZ" dirty="0"/>
              <a:t> umožňuje ukládat a vyhledávat soubory v počítači nebo na síťovém úložišti. Informační systém z nich může načítat údaje a zobrazovat je uživatelům.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1D439C07-3444-5655-E86D-B43348ADD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44" y="1363312"/>
            <a:ext cx="1143993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Příklad z nemocnice: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K záznamu pacienta je připojena lékařská zpráva ve formátu PDF. Informační systém uchovává údaj, kde je soubor uložen, a po kliknutí na odkaz zprávu otevře.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i="1" dirty="0"/>
              <a:t>Záznam pacienta v IS → odkaz na soubor → složka se zprávou.pdf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EA7D55E0-1EF9-6A0D-B069-574F1D1C0E87}"/>
              </a:ext>
            </a:extLst>
          </p:cNvPr>
          <p:cNvSpPr txBox="1"/>
          <p:nvPr/>
        </p:nvSpPr>
        <p:spPr>
          <a:xfrm>
            <a:off x="335943" y="5695332"/>
            <a:ext cx="8573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Databáze eviduje údaje o pacientovi; souborový systém uchovává připojený dokument.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FBE0C5A0-38BD-B641-6882-21A690B49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0" t="10529" r="2326" b="7100"/>
          <a:stretch>
            <a:fillRect/>
          </a:stretch>
        </p:blipFill>
        <p:spPr>
          <a:xfrm>
            <a:off x="2095837" y="2817786"/>
            <a:ext cx="7752170" cy="254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80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A47FC58-E424-01B6-778D-5B283102CBCB}"/>
              </a:ext>
            </a:extLst>
          </p:cNvPr>
          <p:cNvSpPr txBox="1"/>
          <p:nvPr/>
        </p:nvSpPr>
        <p:spPr>
          <a:xfrm>
            <a:off x="340659" y="275129"/>
            <a:ext cx="1569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Síťové služby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95E147F-7C33-FAA4-997C-1AA5443E3B33}"/>
              </a:ext>
            </a:extLst>
          </p:cNvPr>
          <p:cNvSpPr txBox="1"/>
          <p:nvPr/>
        </p:nvSpPr>
        <p:spPr>
          <a:xfrm>
            <a:off x="340658" y="727864"/>
            <a:ext cx="114656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Síťová služba</a:t>
            </a:r>
            <a:r>
              <a:rPr lang="cs-CZ" dirty="0"/>
              <a:t> umožňuje informačnímu systému získat údaje z jiného systému prostřednictvím počítačové sítě. Systém odešle požadavek a obdrží odpověď.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9AEE748-514B-795F-F105-BF608FCE4739}"/>
              </a:ext>
            </a:extLst>
          </p:cNvPr>
          <p:cNvSpPr txBox="1"/>
          <p:nvPr/>
        </p:nvSpPr>
        <p:spPr>
          <a:xfrm>
            <a:off x="340657" y="1457598"/>
            <a:ext cx="114656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 z nemocnice:</a:t>
            </a:r>
            <a:r>
              <a:rPr lang="cs-CZ" dirty="0"/>
              <a:t> </a:t>
            </a:r>
          </a:p>
          <a:p>
            <a:r>
              <a:rPr lang="cs-CZ" dirty="0"/>
              <a:t>Nemocniční informační systém odešle dotaz na pojištění pacienta a systém zdravotní pojišťovny vrátí odpověď.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563853B5-0CC2-A7C2-D50D-BD65404C5EFC}"/>
              </a:ext>
            </a:extLst>
          </p:cNvPr>
          <p:cNvSpPr txBox="1"/>
          <p:nvPr/>
        </p:nvSpPr>
        <p:spPr>
          <a:xfrm>
            <a:off x="340657" y="4482462"/>
            <a:ext cx="114656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Nemocniční informační systém může získávat údaje také od jiných systémů prostřednictvím počítačové sítě.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544AA478-D32A-50E6-73ED-F21F2952B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80" b="12212"/>
          <a:stretch>
            <a:fillRect/>
          </a:stretch>
        </p:blipFill>
        <p:spPr>
          <a:xfrm>
            <a:off x="3472686" y="2187332"/>
            <a:ext cx="5201559" cy="2189961"/>
          </a:xfrm>
          <a:prstGeom prst="rect">
            <a:avLst/>
          </a:prstGeom>
        </p:spPr>
      </p:pic>
      <p:graphicFrame>
        <p:nvGraphicFramePr>
          <p:cNvPr id="12" name="Tabulka 11">
            <a:extLst>
              <a:ext uri="{FF2B5EF4-FFF2-40B4-BE49-F238E27FC236}">
                <a16:creationId xmlns:a16="http://schemas.microsoft.com/office/drawing/2014/main" id="{566D34D6-23A3-B5A9-3F1F-72D127AF7C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859693"/>
              </p:ext>
            </p:extLst>
          </p:nvPr>
        </p:nvGraphicFramePr>
        <p:xfrm>
          <a:off x="838200" y="5058871"/>
          <a:ext cx="10515600" cy="15240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393935">
                  <a:extLst>
                    <a:ext uri="{9D8B030D-6E8A-4147-A177-3AD203B41FA5}">
                      <a16:colId xmlns:a16="http://schemas.microsoft.com/office/drawing/2014/main" val="3693803176"/>
                    </a:ext>
                  </a:extLst>
                </a:gridCol>
                <a:gridCol w="7121665">
                  <a:extLst>
                    <a:ext uri="{9D8B030D-6E8A-4147-A177-3AD203B41FA5}">
                      <a16:colId xmlns:a16="http://schemas.microsoft.com/office/drawing/2014/main" val="36401939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Propojení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Příklad předávaného údaje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9384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Záchranná služba → nemocnice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Informace o přiváženém pacientovi a jeho stavu, aby se nemocnice připravila na příjem.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0408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Nemocnice ↔ zdravotní pojišťovna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Dotaz na pojištění pacienta a odpověď pojišťovny.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265830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Nemocnice ↔ externí laboratoř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Žádanka na vyšetření a následně laboratorní výsledek.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11233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Nemocnice ↔ jiná nemocnice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Předání zdravotnické dokumentace při překladu pacienta.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10734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7168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96C3AE93-0283-044B-9B40-BB6AC30D5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72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A5EF91E-9AF4-653C-2C81-48B7992E6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45"/>
          <a:stretch>
            <a:fillRect/>
          </a:stretch>
        </p:blipFill>
        <p:spPr>
          <a:xfrm>
            <a:off x="3239" y="373709"/>
            <a:ext cx="12185522" cy="5887941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2A3B1C3C-D242-4DD6-340C-3FA1F1D1A69F}"/>
              </a:ext>
            </a:extLst>
          </p:cNvPr>
          <p:cNvGrpSpPr/>
          <p:nvPr/>
        </p:nvGrpSpPr>
        <p:grpSpPr>
          <a:xfrm>
            <a:off x="8865704" y="1470991"/>
            <a:ext cx="2393343" cy="3948889"/>
            <a:chOff x="8865704" y="1470991"/>
            <a:chExt cx="2393343" cy="3948889"/>
          </a:xfrm>
        </p:grpSpPr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DF2E2C9C-4116-6E62-A0AD-BAC6F49C125C}"/>
                </a:ext>
              </a:extLst>
            </p:cNvPr>
            <p:cNvSpPr txBox="1"/>
            <p:nvPr/>
          </p:nvSpPr>
          <p:spPr>
            <a:xfrm>
              <a:off x="9207611" y="1470991"/>
              <a:ext cx="17174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/>
                <a:t>databáze</a:t>
              </a:r>
            </a:p>
          </p:txBody>
        </p:sp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F72D1352-FF73-185B-9FD5-256B49F9BFC6}"/>
                </a:ext>
              </a:extLst>
            </p:cNvPr>
            <p:cNvSpPr txBox="1"/>
            <p:nvPr/>
          </p:nvSpPr>
          <p:spPr>
            <a:xfrm>
              <a:off x="9438200" y="3153048"/>
              <a:ext cx="148689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/>
                <a:t>soubor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49956546-24D3-47BD-BC05-D93D581A7C34}"/>
                </a:ext>
              </a:extLst>
            </p:cNvPr>
            <p:cNvSpPr txBox="1"/>
            <p:nvPr/>
          </p:nvSpPr>
          <p:spPr>
            <a:xfrm>
              <a:off x="8865704" y="4835105"/>
              <a:ext cx="23933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/>
                <a:t>síťová služba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55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244976-B075-D0B4-CE20-BFB3E0E2F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31851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480</Words>
  <Application>Microsoft Office PowerPoint</Application>
  <PresentationFormat>Širokoúhlá obrazovka</PresentationFormat>
  <Paragraphs>81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Odkud informační systém získává údaje a kde je ukládá INV 206 2.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8</cp:revision>
  <dcterms:created xsi:type="dcterms:W3CDTF">2026-09-24T11:55:41Z</dcterms:created>
  <dcterms:modified xsi:type="dcterms:W3CDTF">2026-10-01T12:18:18Z</dcterms:modified>
</cp:coreProperties>
</file>