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5A1A5-1AC7-4174-AF66-0199C3BD8B9C}" type="datetimeFigureOut">
              <a:rPr lang="cs-CZ" smtClean="0"/>
              <a:t>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05472-7AC0-4E07-BAD5-6E4B7D7A07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25200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5A1A5-1AC7-4174-AF66-0199C3BD8B9C}" type="datetimeFigureOut">
              <a:rPr lang="cs-CZ" smtClean="0"/>
              <a:t>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05472-7AC0-4E07-BAD5-6E4B7D7A07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08487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5A1A5-1AC7-4174-AF66-0199C3BD8B9C}" type="datetimeFigureOut">
              <a:rPr lang="cs-CZ" smtClean="0"/>
              <a:t>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05472-7AC0-4E07-BAD5-6E4B7D7A07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98929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5A1A5-1AC7-4174-AF66-0199C3BD8B9C}" type="datetimeFigureOut">
              <a:rPr lang="cs-CZ" smtClean="0"/>
              <a:t>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05472-7AC0-4E07-BAD5-6E4B7D7A07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39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5A1A5-1AC7-4174-AF66-0199C3BD8B9C}" type="datetimeFigureOut">
              <a:rPr lang="cs-CZ" smtClean="0"/>
              <a:t>8.1.2014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05472-7AC0-4E07-BAD5-6E4B7D7A07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26780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5A1A5-1AC7-4174-AF66-0199C3BD8B9C}" type="datetimeFigureOut">
              <a:rPr lang="cs-CZ" smtClean="0"/>
              <a:t>8.1.2014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05472-7AC0-4E07-BAD5-6E4B7D7A07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84364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5A1A5-1AC7-4174-AF66-0199C3BD8B9C}" type="datetimeFigureOut">
              <a:rPr lang="cs-CZ" smtClean="0"/>
              <a:t>8.1.2014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05472-7AC0-4E07-BAD5-6E4B7D7A07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1223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5A1A5-1AC7-4174-AF66-0199C3BD8B9C}" type="datetimeFigureOut">
              <a:rPr lang="cs-CZ" smtClean="0"/>
              <a:t>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05472-7AC0-4E07-BAD5-6E4B7D7A07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8280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5A1A5-1AC7-4174-AF66-0199C3BD8B9C}" type="datetimeFigureOut">
              <a:rPr lang="cs-CZ" smtClean="0"/>
              <a:t>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05472-7AC0-4E07-BAD5-6E4B7D7A07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81968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5A1A5-1AC7-4174-AF66-0199C3BD8B9C}" type="datetimeFigureOut">
              <a:rPr lang="cs-CZ" smtClean="0"/>
              <a:t>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05472-7AC0-4E07-BAD5-6E4B7D7A07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9154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5A1A5-1AC7-4174-AF66-0199C3BD8B9C}" type="datetimeFigureOut">
              <a:rPr lang="cs-CZ" smtClean="0"/>
              <a:t>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A05472-7AC0-4E07-BAD5-6E4B7D7A07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6104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35A1A5-1AC7-4174-AF66-0199C3BD8B9C}" type="datetimeFigureOut">
              <a:rPr lang="cs-CZ" smtClean="0"/>
              <a:t>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05472-7AC0-4E07-BAD5-6E4B7D7A072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5810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916832"/>
            <a:ext cx="7772400" cy="2808312"/>
          </a:xfrm>
        </p:spPr>
        <p:txBody>
          <a:bodyPr/>
          <a:lstStyle/>
          <a:p>
            <a:r>
              <a:rPr lang="cs-CZ" b="1" u="sng" dirty="0" smtClean="0"/>
              <a:t>Poruchy řeči</a:t>
            </a:r>
            <a:endParaRPr lang="cs-CZ" b="1" u="sng" dirty="0"/>
          </a:p>
        </p:txBody>
      </p:sp>
    </p:spTree>
    <p:extLst>
      <p:ext uri="{BB962C8B-B14F-4D97-AF65-F5344CB8AC3E}">
        <p14:creationId xmlns:p14="http://schemas.microsoft.com/office/powerpoint/2010/main" val="2251723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6632"/>
            <a:ext cx="8507288" cy="6009531"/>
          </a:xfrm>
        </p:spPr>
        <p:txBody>
          <a:bodyPr/>
          <a:lstStyle/>
          <a:p>
            <a:r>
              <a:rPr lang="cs-CZ" b="1" dirty="0" smtClean="0"/>
              <a:t>Vyskytují se více u dětí, ale také u dospělých, kteří se nepodrobili léčení</a:t>
            </a:r>
          </a:p>
          <a:p>
            <a:r>
              <a:rPr lang="cs-CZ" b="1" dirty="0" smtClean="0"/>
              <a:t>Logopedické poradny – logoped</a:t>
            </a:r>
          </a:p>
          <a:p>
            <a:r>
              <a:rPr lang="cs-CZ" b="1" dirty="0" smtClean="0"/>
              <a:t>V České republice na velmi dobré úrovni</a:t>
            </a:r>
          </a:p>
          <a:p>
            <a:endParaRPr lang="cs-CZ" b="1" dirty="0" smtClean="0"/>
          </a:p>
          <a:p>
            <a:r>
              <a:rPr lang="cs-CZ" b="1" u="sng" dirty="0" smtClean="0">
                <a:solidFill>
                  <a:schemeClr val="tx1"/>
                </a:solidFill>
              </a:rPr>
              <a:t>Poruchy řeči dělíme na :</a:t>
            </a:r>
            <a:r>
              <a:rPr lang="cs-CZ" b="1" dirty="0" smtClean="0">
                <a:solidFill>
                  <a:schemeClr val="tx1"/>
                </a:solidFill>
              </a:rPr>
              <a:t/>
            </a:r>
            <a:br>
              <a:rPr lang="cs-CZ" b="1" dirty="0" smtClean="0">
                <a:solidFill>
                  <a:schemeClr val="tx1"/>
                </a:solidFill>
              </a:rPr>
            </a:br>
            <a:r>
              <a:rPr lang="cs-CZ" b="1" dirty="0" smtClean="0">
                <a:solidFill>
                  <a:schemeClr val="tx1"/>
                </a:solidFill>
              </a:rPr>
              <a:t>I. Poruchy výslovnosti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II. Řečovou neschopnost</a:t>
            </a:r>
          </a:p>
          <a:p>
            <a:r>
              <a:rPr lang="cs-CZ" b="1" dirty="0" smtClean="0">
                <a:solidFill>
                  <a:schemeClr val="tx1"/>
                </a:solidFill>
              </a:rPr>
              <a:t>III. Hlasové odchylky</a:t>
            </a:r>
          </a:p>
          <a:p>
            <a:endParaRPr lang="cs-CZ" b="1" dirty="0" smtClean="0"/>
          </a:p>
          <a:p>
            <a:pPr marL="0" indent="0">
              <a:buNone/>
            </a:pP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434387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b="1" dirty="0" smtClean="0"/>
              <a:t>Poruchy řeči dělíme na :</a:t>
            </a:r>
            <a:br>
              <a:rPr lang="cs-CZ" b="1" dirty="0" smtClean="0"/>
            </a:br>
            <a:r>
              <a:rPr lang="cs-CZ" b="1" u="sng" dirty="0" smtClean="0"/>
              <a:t>I. Poruchy výslovnosti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5257800"/>
          </a:xfrm>
        </p:spPr>
        <p:txBody>
          <a:bodyPr>
            <a:normAutofit/>
          </a:bodyPr>
          <a:lstStyle/>
          <a:p>
            <a:r>
              <a:rPr lang="cs-CZ" b="1" u="sng" dirty="0" smtClean="0"/>
              <a:t>1. Brebtavost </a:t>
            </a:r>
            <a:r>
              <a:rPr lang="cs-CZ" b="1" dirty="0" smtClean="0"/>
              <a:t>– vyznačuje se rychlou, nepřesnou, nejasnou artikulací, polykáním hlásek a slabik, nedokončováním vět, spojenými do monotónní řeči</a:t>
            </a:r>
          </a:p>
          <a:p>
            <a:r>
              <a:rPr lang="cs-CZ" b="1" u="sng" dirty="0" smtClean="0"/>
              <a:t>2. Koktavost –</a:t>
            </a:r>
            <a:r>
              <a:rPr lang="cs-CZ" b="1" dirty="0" smtClean="0"/>
              <a:t> vyznačuje se zadrháváním v řeči, několikanásobným opakováním začátečních hlásek a  slabik. V těžší formě je toto opakování doprovázeno křečemi řečových orgánů, mimických svalů popř. křečemi celého těla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574626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0"/>
            <a:ext cx="9036496" cy="6741368"/>
          </a:xfrm>
          <a:ln>
            <a:solidFill>
              <a:schemeClr val="accent1"/>
            </a:solidFill>
          </a:ln>
        </p:spPr>
        <p:txBody>
          <a:bodyPr>
            <a:normAutofit fontScale="92500" lnSpcReduction="10000"/>
          </a:bodyPr>
          <a:lstStyle/>
          <a:p>
            <a:r>
              <a:rPr lang="cs-CZ" b="1" u="sng" dirty="0" smtClean="0"/>
              <a:t>3. Huhňavost </a:t>
            </a:r>
            <a:r>
              <a:rPr lang="cs-CZ" b="1" dirty="0" smtClean="0"/>
              <a:t> - někdy jí také říkáme „nosová řeč“</a:t>
            </a:r>
          </a:p>
          <a:p>
            <a:r>
              <a:rPr lang="cs-CZ" b="1" dirty="0"/>
              <a:t>j</a:t>
            </a:r>
            <a:r>
              <a:rPr lang="cs-CZ" b="1" dirty="0" smtClean="0"/>
              <a:t>e to porucha způsobená nejčastěji zduřením 3.nosní mandle a také rozštěpem patra a rtu  Vada, která </a:t>
            </a:r>
            <a:r>
              <a:rPr lang="cs-CZ" b="1" smtClean="0"/>
              <a:t>se odstraňuje operativně </a:t>
            </a:r>
            <a:endParaRPr lang="cs-CZ" b="1" dirty="0" smtClean="0"/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</a:t>
            </a:r>
            <a:r>
              <a:rPr lang="cs-CZ" b="1" u="sng" dirty="0" smtClean="0"/>
              <a:t>4. Patlavost</a:t>
            </a:r>
            <a:r>
              <a:rPr lang="cs-CZ" b="1" dirty="0" smtClean="0"/>
              <a:t> – je charakterizována chybnou  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výslovností některých hlásek, častá u dětí,  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odstraňuje se v předškolním období – logopedie</a:t>
            </a:r>
          </a:p>
          <a:p>
            <a:pPr marL="0" indent="0">
              <a:buNone/>
            </a:pPr>
            <a:r>
              <a:rPr lang="cs-CZ" b="1" dirty="0" smtClean="0"/>
              <a:t>    Při </a:t>
            </a:r>
            <a:r>
              <a:rPr lang="cs-CZ" b="1" dirty="0"/>
              <a:t>těžších formách bývá řeč nesrozumitelná </a:t>
            </a:r>
          </a:p>
          <a:p>
            <a:pPr marL="0" indent="0">
              <a:buNone/>
            </a:pPr>
            <a:endParaRPr lang="cs-CZ" b="1" dirty="0" smtClean="0"/>
          </a:p>
          <a:p>
            <a:r>
              <a:rPr lang="cs-CZ" b="1" dirty="0" smtClean="0"/>
              <a:t>Dělí se na :</a:t>
            </a:r>
          </a:p>
          <a:p>
            <a:r>
              <a:rPr lang="cs-CZ" b="1" dirty="0" smtClean="0"/>
              <a:t>a)</a:t>
            </a:r>
            <a:r>
              <a:rPr lang="cs-CZ" b="1" u="sng" dirty="0" smtClean="0"/>
              <a:t> </a:t>
            </a:r>
            <a:r>
              <a:rPr lang="cs-CZ" b="1" u="sng" dirty="0" err="1" smtClean="0"/>
              <a:t>paralálii</a:t>
            </a:r>
            <a:r>
              <a:rPr lang="cs-CZ" b="1" u="sng" dirty="0" smtClean="0"/>
              <a:t> </a:t>
            </a:r>
            <a:r>
              <a:rPr lang="cs-CZ" b="1" dirty="0" smtClean="0"/>
              <a:t>– kdy člověk místo jedné hlásky vysloví jinou </a:t>
            </a:r>
            <a:r>
              <a:rPr lang="cs-CZ" b="1" dirty="0"/>
              <a:t>(</a:t>
            </a:r>
            <a:r>
              <a:rPr lang="cs-CZ" b="1" dirty="0" smtClean="0"/>
              <a:t>místo „r“– vysloví „j“  nebo „ l“)</a:t>
            </a:r>
          </a:p>
          <a:p>
            <a:r>
              <a:rPr lang="cs-CZ" b="1" dirty="0"/>
              <a:t>b</a:t>
            </a:r>
            <a:r>
              <a:rPr lang="cs-CZ" b="1" dirty="0" smtClean="0"/>
              <a:t>) </a:t>
            </a:r>
            <a:r>
              <a:rPr lang="cs-CZ" b="1" u="sng" dirty="0" smtClean="0"/>
              <a:t>dyslálii</a:t>
            </a:r>
            <a:r>
              <a:rPr lang="cs-CZ" b="1" dirty="0" smtClean="0"/>
              <a:t> – kdy danou hlásku člověk vysloví, ale špatně  (ráčkování, šišlání)</a:t>
            </a:r>
          </a:p>
          <a:p>
            <a:pPr marL="0" indent="0">
              <a:buNone/>
            </a:pP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4793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II. Řečová neschopnost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268760"/>
            <a:ext cx="9144000" cy="5589240"/>
          </a:xfrm>
        </p:spPr>
        <p:txBody>
          <a:bodyPr>
            <a:normAutofit lnSpcReduction="10000"/>
          </a:bodyPr>
          <a:lstStyle/>
          <a:p>
            <a:r>
              <a:rPr lang="cs-CZ" b="1" u="sng" dirty="0" smtClean="0"/>
              <a:t>1. mutismus – němota </a:t>
            </a:r>
          </a:p>
          <a:p>
            <a:r>
              <a:rPr lang="cs-CZ" b="1" dirty="0" smtClean="0"/>
              <a:t>není porušena CNS a také sluchové orgány jsou nepoškozené</a:t>
            </a:r>
          </a:p>
          <a:p>
            <a:r>
              <a:rPr lang="cs-CZ" b="1" dirty="0" smtClean="0"/>
              <a:t>Dělí se na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a) úplný – bývá vzácný</a:t>
            </a:r>
          </a:p>
          <a:p>
            <a:pPr marL="0" indent="0">
              <a:buNone/>
            </a:pPr>
            <a:r>
              <a:rPr lang="cs-CZ" b="1" dirty="0" smtClean="0"/>
              <a:t>    b) selektivní mutismus – dítě nemluví za určitých 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    okolností nebo v některých situacích</a:t>
            </a:r>
          </a:p>
          <a:p>
            <a:r>
              <a:rPr lang="cs-CZ" b="1" dirty="0" smtClean="0"/>
              <a:t> mívá psychologický podklad ( svědek násilného  </a:t>
            </a:r>
          </a:p>
          <a:p>
            <a:pPr marL="0" indent="0">
              <a:buNone/>
            </a:pPr>
            <a:r>
              <a:rPr lang="cs-CZ" b="1" dirty="0" smtClean="0"/>
              <a:t>     trestného činu, násilí v rodině, dopravní nehoda, </a:t>
            </a:r>
          </a:p>
          <a:p>
            <a:pPr marL="0" indent="0">
              <a:buNone/>
            </a:pPr>
            <a:r>
              <a:rPr lang="cs-CZ" b="1" dirty="0"/>
              <a:t> </a:t>
            </a:r>
            <a:r>
              <a:rPr lang="cs-CZ" b="1" dirty="0" smtClean="0"/>
              <a:t>    dlouhodobý intenzivní stres)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1369541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88640"/>
            <a:ext cx="9144000" cy="6552728"/>
          </a:xfrm>
        </p:spPr>
        <p:txBody>
          <a:bodyPr>
            <a:normAutofit/>
          </a:bodyPr>
          <a:lstStyle/>
          <a:p>
            <a:r>
              <a:rPr lang="cs-CZ" b="1" u="sng" dirty="0" smtClean="0"/>
              <a:t>2. Afázie – ztráta řeči</a:t>
            </a:r>
          </a:p>
          <a:p>
            <a:r>
              <a:rPr lang="cs-CZ" b="1" dirty="0" smtClean="0"/>
              <a:t>vzniká v důsledku poškození mozku ( úraz, krvácení, mozková mrtvice)</a:t>
            </a:r>
          </a:p>
          <a:p>
            <a:r>
              <a:rPr lang="cs-CZ" b="1" dirty="0"/>
              <a:t>s</a:t>
            </a:r>
            <a:r>
              <a:rPr lang="cs-CZ" b="1" dirty="0" smtClean="0"/>
              <a:t>luch a intelekt jsou zachovány</a:t>
            </a:r>
          </a:p>
          <a:p>
            <a:r>
              <a:rPr lang="cs-CZ" b="1" u="sng" dirty="0" smtClean="0"/>
              <a:t>Dělí se na :</a:t>
            </a:r>
          </a:p>
          <a:p>
            <a:r>
              <a:rPr lang="cs-CZ" b="1" u="sng" dirty="0" smtClean="0"/>
              <a:t>A) senzorická afázie </a:t>
            </a:r>
            <a:r>
              <a:rPr lang="cs-CZ" b="1" dirty="0" smtClean="0"/>
              <a:t>– je narušeno rozlišování zvuků řeči</a:t>
            </a:r>
          </a:p>
          <a:p>
            <a:r>
              <a:rPr lang="cs-CZ" b="1" u="sng" dirty="0" smtClean="0"/>
              <a:t>B) motorická afázie </a:t>
            </a:r>
            <a:r>
              <a:rPr lang="cs-CZ" b="1" dirty="0" smtClean="0"/>
              <a:t>– je porušena schopnost mluvit, ale řeči člověk rozumí</a:t>
            </a:r>
          </a:p>
          <a:p>
            <a:r>
              <a:rPr lang="cs-CZ" b="1" u="sng" dirty="0" smtClean="0"/>
              <a:t>C) smíšená afázie </a:t>
            </a:r>
            <a:r>
              <a:rPr lang="cs-CZ" b="1" dirty="0" smtClean="0"/>
              <a:t>– jsou porušeny obě složky, porozumění řeči i mluvení</a:t>
            </a:r>
            <a:endParaRPr lang="cs-CZ" b="1" u="sng" dirty="0"/>
          </a:p>
        </p:txBody>
      </p:sp>
    </p:spTree>
    <p:extLst>
      <p:ext uri="{BB962C8B-B14F-4D97-AF65-F5344CB8AC3E}">
        <p14:creationId xmlns:p14="http://schemas.microsoft.com/office/powerpoint/2010/main" val="34495413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III. Hlasové odchylky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u="sng" dirty="0" smtClean="0"/>
              <a:t>1. Dysfonie </a:t>
            </a:r>
            <a:r>
              <a:rPr lang="cs-CZ" b="1" dirty="0" smtClean="0"/>
              <a:t>– skřípavé zabarvení hlasu, je velmi slabý </a:t>
            </a:r>
          </a:p>
          <a:p>
            <a:r>
              <a:rPr lang="cs-CZ" b="1" dirty="0" smtClean="0"/>
              <a:t>Může vzniknout při velké námaze hlasivek, nastydnutí, ale také mohou být příčiny psychické</a:t>
            </a:r>
          </a:p>
          <a:p>
            <a:r>
              <a:rPr lang="cs-CZ" b="1" u="sng" dirty="0" smtClean="0"/>
              <a:t>2. Afonie </a:t>
            </a:r>
            <a:r>
              <a:rPr lang="cs-CZ" b="1" dirty="0" smtClean="0"/>
              <a:t>– artikulace je správná, ale chybí hlas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4845566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381</Words>
  <Application>Microsoft Office PowerPoint</Application>
  <PresentationFormat>Předvádění na obrazovce (4:3)</PresentationFormat>
  <Paragraphs>42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Poruchy řeči</vt:lpstr>
      <vt:lpstr>Prezentace aplikace PowerPoint</vt:lpstr>
      <vt:lpstr>Poruchy řeči dělíme na : I. Poruchy výslovnosti</vt:lpstr>
      <vt:lpstr>Prezentace aplikace PowerPoint</vt:lpstr>
      <vt:lpstr>II. Řečová neschopnost</vt:lpstr>
      <vt:lpstr>Prezentace aplikace PowerPoint</vt:lpstr>
      <vt:lpstr>III. Hlasové odchylky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Poruchy řeči</dc:title>
  <dc:creator>severovav</dc:creator>
  <cp:lastModifiedBy>severovav</cp:lastModifiedBy>
  <cp:revision>8</cp:revision>
  <dcterms:created xsi:type="dcterms:W3CDTF">2013-12-11T08:06:02Z</dcterms:created>
  <dcterms:modified xsi:type="dcterms:W3CDTF">2014-01-08T08:38:23Z</dcterms:modified>
</cp:coreProperties>
</file>