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82" r:id="rId3"/>
    <p:sldId id="283" r:id="rId4"/>
    <p:sldId id="281" r:id="rId5"/>
    <p:sldId id="257" r:id="rId6"/>
    <p:sldId id="284" r:id="rId7"/>
    <p:sldId id="285" r:id="rId8"/>
    <p:sldId id="266" r:id="rId9"/>
    <p:sldId id="267" r:id="rId10"/>
    <p:sldId id="269" r:id="rId11"/>
    <p:sldId id="271" r:id="rId12"/>
    <p:sldId id="273" r:id="rId13"/>
    <p:sldId id="274" r:id="rId14"/>
    <p:sldId id="275" r:id="rId15"/>
    <p:sldId id="276" r:id="rId16"/>
    <p:sldId id="286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1561"/>
    <a:srgbClr val="6A52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462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05AB4A-C1B9-478B-BCC5-B071CCD6DE87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1C272F-2EDA-45C2-88E5-74B6989B3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52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1C272F-2EDA-45C2-88E5-74B6989B332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263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0C92D-F918-4111-A6AF-D01BD0FEAC83}" type="datetimeFigureOut">
              <a:rPr lang="cs-CZ" smtClean="0"/>
              <a:pPr/>
              <a:t>17.07.2025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BD4BA-BA99-4E32-8627-7483A5BE0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38-pokus-kladka" TargetMode="External"/><Relationship Id="rId2" Type="http://schemas.openxmlformats.org/officeDocument/2006/relationships/hyperlink" Target="https://edu.ceskatelevize.cz/video/6616-vyuziti-jednoduchych-stroju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7.jpe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8.jpe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hyperlink" Target="Kladkostroj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5.png"/><Relationship Id="rId7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7.png"/><Relationship Id="rId10" Type="http://schemas.openxmlformats.org/officeDocument/2006/relationships/image" Target="../media/image54.png"/><Relationship Id="rId4" Type="http://schemas.openxmlformats.org/officeDocument/2006/relationships/image" Target="../media/image46.png"/><Relationship Id="rId9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C1A909B-1B30-03CD-2D87-458EDF0E78D7}"/>
              </a:ext>
            </a:extLst>
          </p:cNvPr>
          <p:cNvSpPr txBox="1"/>
          <p:nvPr/>
        </p:nvSpPr>
        <p:spPr>
          <a:xfrm>
            <a:off x="4655840" y="3805322"/>
            <a:ext cx="2880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hlinkClick r:id="rId2"/>
              </a:rPr>
              <a:t>Video</a:t>
            </a:r>
            <a:endParaRPr lang="cs-CZ" dirty="0"/>
          </a:p>
          <a:p>
            <a:pPr algn="ctr"/>
            <a:r>
              <a:rPr lang="cs-CZ" dirty="0"/>
              <a:t>Jednozvratná páka</a:t>
            </a:r>
          </a:p>
          <a:p>
            <a:pPr algn="ctr"/>
            <a:r>
              <a:rPr lang="cs-CZ" dirty="0"/>
              <a:t>Dvojzvratná páka</a:t>
            </a:r>
          </a:p>
          <a:p>
            <a:pPr algn="ctr"/>
            <a:r>
              <a:rPr lang="cs-CZ" dirty="0">
                <a:hlinkClick r:id="rId3"/>
              </a:rPr>
              <a:t>Kladka pevná</a:t>
            </a:r>
            <a:endParaRPr lang="cs-CZ" dirty="0"/>
          </a:p>
          <a:p>
            <a:pPr algn="ctr"/>
            <a:r>
              <a:rPr lang="cs-CZ" dirty="0"/>
              <a:t>Kladka volná</a:t>
            </a:r>
          </a:p>
          <a:p>
            <a:pPr algn="ctr"/>
            <a:r>
              <a:rPr lang="cs-CZ" dirty="0"/>
              <a:t>Kladkostroj</a:t>
            </a:r>
          </a:p>
          <a:p>
            <a:pPr algn="ctr"/>
            <a:r>
              <a:rPr lang="cs-CZ" dirty="0"/>
              <a:t>Kolo na hřídeli</a:t>
            </a:r>
          </a:p>
          <a:p>
            <a:pPr algn="ctr"/>
            <a:r>
              <a:rPr lang="cs-CZ" dirty="0"/>
              <a:t>Nakloněná rovina</a:t>
            </a:r>
          </a:p>
          <a:p>
            <a:pPr algn="ctr"/>
            <a:r>
              <a:rPr lang="cs-CZ" dirty="0"/>
              <a:t>Šroub</a:t>
            </a: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D7D84621-F5E8-24A0-9D4E-27257A5F8259}"/>
              </a:ext>
            </a:extLst>
          </p:cNvPr>
          <p:cNvSpPr>
            <a:spLocks noGrp="1"/>
          </p:cNvSpPr>
          <p:nvPr/>
        </p:nvSpPr>
        <p:spPr>
          <a:xfrm>
            <a:off x="1994289" y="2060847"/>
            <a:ext cx="8203422" cy="171799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Mechanika tuhého tělesa</a:t>
            </a:r>
            <a:br>
              <a:rPr lang="cs-CZ" dirty="0"/>
            </a:br>
            <a:r>
              <a:rPr lang="cs-CZ" dirty="0"/>
              <a:t>(Fyz67)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BD1392D-9AF3-B573-7762-4C46FEF93E38}"/>
              </a:ext>
            </a:extLst>
          </p:cNvPr>
          <p:cNvSpPr txBox="1"/>
          <p:nvPr/>
        </p:nvSpPr>
        <p:spPr>
          <a:xfrm>
            <a:off x="623392" y="620597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17. 7. 2025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20688"/>
            <a:ext cx="3600001" cy="900000"/>
            <a:chOff x="5375920" y="674864"/>
            <a:chExt cx="4750522" cy="1130585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B000D6E-490F-E474-E620-B80C93E6E4F2}"/>
              </a:ext>
            </a:extLst>
          </p:cNvPr>
          <p:cNvSpPr txBox="1"/>
          <p:nvPr/>
        </p:nvSpPr>
        <p:spPr>
          <a:xfrm>
            <a:off x="407368" y="33265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Jednoduché stroje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8B643FE-9389-9D8B-EFB6-B275A9EC0658}"/>
              </a:ext>
            </a:extLst>
          </p:cNvPr>
          <p:cNvSpPr txBox="1"/>
          <p:nvPr/>
        </p:nvSpPr>
        <p:spPr>
          <a:xfrm>
            <a:off x="407368" y="917624"/>
            <a:ext cx="11161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Jednoduché stroje jsou zařízení, která </a:t>
            </a:r>
            <a:r>
              <a:rPr lang="cs-CZ" b="1" dirty="0"/>
              <a:t>přenášejí sílu a mechanický pohyb</a:t>
            </a:r>
            <a:r>
              <a:rPr lang="cs-CZ" dirty="0"/>
              <a:t> z jednoho tělesa na jiné těleso. Usnadňují konání mechanické práce tím, že umožňují </a:t>
            </a:r>
            <a:r>
              <a:rPr lang="cs-CZ" b="1" dirty="0"/>
              <a:t>měnit směr a velikost působící síly</a:t>
            </a:r>
            <a:r>
              <a:rPr lang="cs-CZ" dirty="0"/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D3B395C-4A54-189B-BCC8-83C9D15C7348}"/>
              </a:ext>
            </a:extLst>
          </p:cNvPr>
          <p:cNvSpPr txBox="1"/>
          <p:nvPr/>
        </p:nvSpPr>
        <p:spPr>
          <a:xfrm>
            <a:off x="407368" y="1779591"/>
            <a:ext cx="1101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Jednoduché stroje založené na rovnováze momentů sil</a:t>
            </a:r>
            <a:r>
              <a:rPr lang="cs-CZ" dirty="0"/>
              <a:t>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5B9B44F-7248-96FB-3E4A-D14D8F2DAD3B}"/>
              </a:ext>
            </a:extLst>
          </p:cNvPr>
          <p:cNvSpPr txBox="1"/>
          <p:nvPr/>
        </p:nvSpPr>
        <p:spPr>
          <a:xfrm>
            <a:off x="407368" y="4265785"/>
            <a:ext cx="1101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Stroje založené na rovnováze sil</a:t>
            </a:r>
            <a:r>
              <a:rPr lang="cs-CZ" dirty="0"/>
              <a:t>: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6CFFE41-DC6E-A072-B5F8-E0E0834C17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2" b="28766"/>
          <a:stretch/>
        </p:blipFill>
        <p:spPr>
          <a:xfrm>
            <a:off x="4877548" y="2545313"/>
            <a:ext cx="2076864" cy="1767375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E8EE8A05-3E42-C86C-F68C-42E7FAAC4A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667" y="2774802"/>
            <a:ext cx="1801368" cy="1082040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BFFE0C5A-BF88-9CB4-BBCE-C42E18E5F882}"/>
              </a:ext>
            </a:extLst>
          </p:cNvPr>
          <p:cNvSpPr txBox="1"/>
          <p:nvPr/>
        </p:nvSpPr>
        <p:spPr>
          <a:xfrm>
            <a:off x="2147311" y="212949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PÁKA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147BFBF-DAFC-5DB2-63AC-FB3CDE7ED663}"/>
              </a:ext>
            </a:extLst>
          </p:cNvPr>
          <p:cNvSpPr txBox="1"/>
          <p:nvPr/>
        </p:nvSpPr>
        <p:spPr>
          <a:xfrm>
            <a:off x="5231904" y="212949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KLADKA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22A35C5C-BEEF-1AF0-6250-BE4AA7A1EA18}"/>
              </a:ext>
            </a:extLst>
          </p:cNvPr>
          <p:cNvSpPr txBox="1"/>
          <p:nvPr/>
        </p:nvSpPr>
        <p:spPr>
          <a:xfrm>
            <a:off x="8760295" y="2135131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KOLO NA HŘÍDELI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B6C31655-5053-2C38-4E78-2DE338780A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85" b="29926"/>
          <a:stretch/>
        </p:blipFill>
        <p:spPr>
          <a:xfrm>
            <a:off x="8958060" y="2535364"/>
            <a:ext cx="1476679" cy="1230262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D498FEF4-70E5-D8FB-0519-20C1C9133053}"/>
              </a:ext>
            </a:extLst>
          </p:cNvPr>
          <p:cNvSpPr txBox="1"/>
          <p:nvPr/>
        </p:nvSpPr>
        <p:spPr>
          <a:xfrm>
            <a:off x="1391227" y="467472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NAKLONĚNÁ ROVINA</a:t>
            </a: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4F49A11E-FFF8-50CB-D535-E0D6667463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69" t="2986" r="8038" b="23187"/>
          <a:stretch/>
        </p:blipFill>
        <p:spPr>
          <a:xfrm>
            <a:off x="1651448" y="5135276"/>
            <a:ext cx="1711807" cy="1296144"/>
          </a:xfrm>
          <a:prstGeom prst="rect">
            <a:avLst/>
          </a:prstGeom>
        </p:spPr>
      </p:pic>
      <p:sp>
        <p:nvSpPr>
          <p:cNvPr id="19" name="TextovéPole 18">
            <a:extLst>
              <a:ext uri="{FF2B5EF4-FFF2-40B4-BE49-F238E27FC236}">
                <a16:creationId xmlns:a16="http://schemas.microsoft.com/office/drawing/2014/main" id="{C5FBF581-7080-CEE7-54FA-F53F94C6741F}"/>
              </a:ext>
            </a:extLst>
          </p:cNvPr>
          <p:cNvSpPr txBox="1"/>
          <p:nvPr/>
        </p:nvSpPr>
        <p:spPr>
          <a:xfrm>
            <a:off x="5609946" y="4674728"/>
            <a:ext cx="612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KLÍN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0B8C2887-2998-1681-80CF-69229FF95129}"/>
              </a:ext>
            </a:extLst>
          </p:cNvPr>
          <p:cNvSpPr txBox="1"/>
          <p:nvPr/>
        </p:nvSpPr>
        <p:spPr>
          <a:xfrm>
            <a:off x="9552383" y="4674728"/>
            <a:ext cx="882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ŠROUB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D235A5AB-2BF1-97D4-EDBD-AFC11E2910F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" t="594" r="60573" b="28554"/>
          <a:stretch/>
        </p:blipFill>
        <p:spPr>
          <a:xfrm>
            <a:off x="9137656" y="5135276"/>
            <a:ext cx="1711808" cy="1164000"/>
          </a:xfrm>
          <a:prstGeom prst="rect">
            <a:avLst/>
          </a:prstGeom>
        </p:spPr>
      </p:pic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F214336-1CB5-BC14-990C-87CAF31E1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61349" y="5123179"/>
            <a:ext cx="678667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87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1C601F3-AB72-E543-B1BC-459C417D509E}"/>
              </a:ext>
            </a:extLst>
          </p:cNvPr>
          <p:cNvSpPr txBox="1"/>
          <p:nvPr/>
        </p:nvSpPr>
        <p:spPr>
          <a:xfrm>
            <a:off x="341674" y="40466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Páka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940C779-6B89-11FC-3E35-5D35C768F656}"/>
                  </a:ext>
                </a:extLst>
              </p:cNvPr>
              <p:cNvSpPr txBox="1"/>
              <p:nvPr/>
            </p:nvSpPr>
            <p:spPr>
              <a:xfrm>
                <a:off x="335360" y="980728"/>
                <a:ext cx="1159328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Páka je pevná tyč otáčivá kolem osy, která je k ní kolmá. Působí-li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dirty="0"/>
                  <a:t>na různých stranách od osy otáčení procházející bodem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, jde o páku </a:t>
                </a:r>
                <a:r>
                  <a:rPr lang="cs-CZ" b="1" dirty="0"/>
                  <a:t>dvojzvratnou</a:t>
                </a:r>
                <a:r>
                  <a:rPr lang="cs-CZ" dirty="0"/>
                  <a:t>, působí-li tyto síly na téže straně od osy otáčení, jde o páku </a:t>
                </a:r>
                <a:r>
                  <a:rPr lang="cs-CZ" b="1" dirty="0"/>
                  <a:t>jednozvratnou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940C779-6B89-11FC-3E35-5D35C768F6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980728"/>
                <a:ext cx="11593288" cy="646331"/>
              </a:xfrm>
              <a:prstGeom prst="rect">
                <a:avLst/>
              </a:prstGeom>
              <a:blipFill>
                <a:blip r:embed="rId2"/>
                <a:stretch>
                  <a:fillRect l="-421" t="-5660" r="-315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A05915E2-2DC9-2A60-DB4D-FB5517F38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1988840"/>
            <a:ext cx="3655597" cy="2520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E06B715C-4923-A883-581F-5ED71AB7C8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169000"/>
            <a:ext cx="4195265" cy="2520000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EE32D1F-B56C-40FB-7758-EC81B421DA46}"/>
              </a:ext>
            </a:extLst>
          </p:cNvPr>
          <p:cNvSpPr txBox="1"/>
          <p:nvPr/>
        </p:nvSpPr>
        <p:spPr>
          <a:xfrm>
            <a:off x="2216968" y="17940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Páka dvojzvratná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4C213F1-040E-C6B3-34BC-B5126B9446E6}"/>
              </a:ext>
            </a:extLst>
          </p:cNvPr>
          <p:cNvSpPr txBox="1"/>
          <p:nvPr/>
        </p:nvSpPr>
        <p:spPr>
          <a:xfrm>
            <a:off x="7824192" y="180823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Páka jednozvratná</a:t>
            </a:r>
          </a:p>
        </p:txBody>
      </p: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34E832DF-EE95-A6F0-136C-B83981555788}"/>
              </a:ext>
            </a:extLst>
          </p:cNvPr>
          <p:cNvCxnSpPr/>
          <p:nvPr/>
        </p:nvCxnSpPr>
        <p:spPr>
          <a:xfrm flipV="1">
            <a:off x="2279576" y="2163121"/>
            <a:ext cx="1656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EB754928-E413-D59A-0AE2-0035AA565508}"/>
              </a:ext>
            </a:extLst>
          </p:cNvPr>
          <p:cNvCxnSpPr/>
          <p:nvPr/>
        </p:nvCxnSpPr>
        <p:spPr>
          <a:xfrm flipV="1">
            <a:off x="7896200" y="2177563"/>
            <a:ext cx="172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F553643C-DC68-CB09-2662-B623F1AFC9D2}"/>
                  </a:ext>
                </a:extLst>
              </p:cNvPr>
              <p:cNvSpPr txBox="1"/>
              <p:nvPr/>
            </p:nvSpPr>
            <p:spPr>
              <a:xfrm>
                <a:off x="335360" y="4710236"/>
                <a:ext cx="11089232" cy="116955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Páka je v </a:t>
                </a:r>
                <a:r>
                  <a:rPr lang="cs-CZ" b="1" dirty="0"/>
                  <a:t>rovnovážné poloze</a:t>
                </a:r>
                <a:r>
                  <a:rPr lang="cs-CZ" dirty="0"/>
                  <a:t>, jsou-li momenty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 a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stejně velké, tj.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neboli: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jsou ramena daných sil.</a:t>
                </a:r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F553643C-DC68-CB09-2662-B623F1AFC9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710236"/>
                <a:ext cx="11089232" cy="1169551"/>
              </a:xfrm>
              <a:prstGeom prst="rect">
                <a:avLst/>
              </a:prstGeom>
              <a:blipFill>
                <a:blip r:embed="rId5"/>
                <a:stretch>
                  <a:fillRect l="-384" t="-2564" b="-615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>
            <a:extLst>
              <a:ext uri="{FF2B5EF4-FFF2-40B4-BE49-F238E27FC236}">
                <a16:creationId xmlns:a16="http://schemas.microsoft.com/office/drawing/2014/main" id="{EF5E548F-EBD1-BBDC-0037-D29655AFF542}"/>
              </a:ext>
            </a:extLst>
          </p:cNvPr>
          <p:cNvSpPr txBox="1"/>
          <p:nvPr/>
        </p:nvSpPr>
        <p:spPr>
          <a:xfrm>
            <a:off x="335360" y="6055036"/>
            <a:ext cx="11449272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Naše paže je jednozvratná páka otáčivá kolem loketního kloubu. Příkladem dvojzvratné páky u lidského těla je podepření lebky v týlních kloubech.</a:t>
            </a:r>
          </a:p>
        </p:txBody>
      </p:sp>
    </p:spTree>
    <p:extLst>
      <p:ext uri="{BB962C8B-B14F-4D97-AF65-F5344CB8AC3E}">
        <p14:creationId xmlns:p14="http://schemas.microsoft.com/office/powerpoint/2010/main" val="684365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B344979-AAFB-2E87-2AA6-A2496101C0F9}"/>
              </a:ext>
            </a:extLst>
          </p:cNvPr>
          <p:cNvSpPr txBox="1"/>
          <p:nvPr/>
        </p:nvSpPr>
        <p:spPr>
          <a:xfrm>
            <a:off x="335360" y="4766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Rozdělení pák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D74BA58-970A-7465-0434-4E03285EF5D5}"/>
              </a:ext>
            </a:extLst>
          </p:cNvPr>
          <p:cNvSpPr txBox="1"/>
          <p:nvPr/>
        </p:nvSpPr>
        <p:spPr>
          <a:xfrm>
            <a:off x="335360" y="820122"/>
            <a:ext cx="115932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Páka může mít různé tvary – od rovné tyče podepřené v jednom místě (páčidlo), přes dvě páky spojené kloubem (kleště), přes zahnutý tvar (klika), k tvaru kola (volant). Páka je skrytá i v kladce a kole na hřídeli.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4E8E7AB-AD1B-316B-CD72-4B15D1525CCD}"/>
              </a:ext>
            </a:extLst>
          </p:cNvPr>
          <p:cNvSpPr txBox="1"/>
          <p:nvPr/>
        </p:nvSpPr>
        <p:spPr>
          <a:xfrm>
            <a:off x="335359" y="1556792"/>
            <a:ext cx="807570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b="1" dirty="0"/>
              <a:t>Podle umístění ramen páky vzhledem k ose otáčení lze páky rozdělit na:</a:t>
            </a:r>
          </a:p>
          <a:p>
            <a:pPr marL="342900" indent="-342900" algn="l">
              <a:buFont typeface="+mj-lt"/>
              <a:buAutoNum type="arabicPeriod"/>
            </a:pPr>
            <a:r>
              <a:rPr lang="cs-CZ" b="1" dirty="0"/>
              <a:t>dvojzvratné</a:t>
            </a:r>
            <a:r>
              <a:rPr lang="cs-CZ" dirty="0"/>
              <a:t> – ramena jsou na opačných stranách od osy rotace, síly F1 a F2 působí stejným směrem. Příkladem mohou být kuchyňské váhy nebo dětská houpačka.</a:t>
            </a:r>
          </a:p>
          <a:p>
            <a:pPr algn="l"/>
            <a:endParaRPr lang="cs-CZ" dirty="0"/>
          </a:p>
          <a:p>
            <a:pPr marL="342900" indent="-342900" algn="l">
              <a:buFont typeface="+mj-lt"/>
              <a:buAutoNum type="arabicPeriod" startAt="2"/>
            </a:pPr>
            <a:r>
              <a:rPr lang="cs-CZ" b="1" dirty="0"/>
              <a:t>jednozvratné</a:t>
            </a:r>
            <a:r>
              <a:rPr lang="cs-CZ" dirty="0"/>
              <a:t> – obě ramena jsou na stejné straně od osy rotace, síly F1 a F2 působí opačným směrem. Příkladem jednozvratné páky může být například stavební kolečko, otvírák na skleněné láhve (například láhev piva), louskáček (na ořechy), drtič česneku nebo kleštičky na nehty.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A92AAE5-29DF-BE62-4DF3-4A49AC0450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33"/>
          <a:stretch/>
        </p:blipFill>
        <p:spPr>
          <a:xfrm>
            <a:off x="9063228" y="1386449"/>
            <a:ext cx="2385267" cy="1098174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17D7781A-123F-73AC-841E-57D9C3B0E2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3" b="12011"/>
          <a:stretch/>
        </p:blipFill>
        <p:spPr>
          <a:xfrm>
            <a:off x="9025125" y="2781086"/>
            <a:ext cx="2461473" cy="1079369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F767CC1B-D938-D414-54DA-00E30E04EC7E}"/>
              </a:ext>
            </a:extLst>
          </p:cNvPr>
          <p:cNvSpPr txBox="1"/>
          <p:nvPr/>
        </p:nvSpPr>
        <p:spPr>
          <a:xfrm>
            <a:off x="358996" y="4410978"/>
            <a:ext cx="784887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b="1" dirty="0"/>
              <a:t>Podle délky ramen se páky dělí na:</a:t>
            </a:r>
          </a:p>
          <a:p>
            <a:pPr marL="342900" indent="-342900" algn="l">
              <a:buFont typeface="+mj-lt"/>
              <a:buAutoNum type="arabicPeriod"/>
            </a:pPr>
            <a:r>
              <a:rPr lang="cs-CZ" b="1" dirty="0">
                <a:solidFill>
                  <a:srgbClr val="202122"/>
                </a:solidFill>
                <a:effectLst/>
                <a:highlight>
                  <a:srgbClr val="FFFFFF"/>
                </a:highlight>
              </a:rPr>
              <a:t>rovnoramenné</a:t>
            </a:r>
            <a:r>
              <a:rPr lang="cs-CZ" b="1" i="0" dirty="0">
                <a:solidFill>
                  <a:srgbClr val="2021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</a:t>
            </a:r>
            <a:r>
              <a:rPr lang="cs-CZ" b="0" i="0" dirty="0">
                <a:solidFill>
                  <a:srgbClr val="2021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– rameno síly je stejně dlouhé jako rameno břemene.</a:t>
            </a:r>
          </a:p>
          <a:p>
            <a:pPr algn="l"/>
            <a:endParaRPr lang="cs-CZ" b="0" i="0" dirty="0">
              <a:solidFill>
                <a:srgbClr val="202122"/>
              </a:solidFill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cs-CZ" b="1" dirty="0">
                <a:solidFill>
                  <a:srgbClr val="202122"/>
                </a:solidFill>
                <a:effectLst/>
                <a:highlight>
                  <a:srgbClr val="FFFFFF"/>
                </a:highlight>
              </a:rPr>
              <a:t>nerovnoramenné </a:t>
            </a:r>
            <a:r>
              <a:rPr lang="cs-CZ" b="0" i="0" dirty="0">
                <a:solidFill>
                  <a:srgbClr val="202122"/>
                </a:solidFill>
                <a:effectLst/>
                <a:highlight>
                  <a:srgbClr val="FFFFFF"/>
                </a:highlight>
              </a:rPr>
              <a:t>– délka ramena síly je různá od ramene břemena.</a:t>
            </a:r>
          </a:p>
          <a:p>
            <a:pPr algn="l">
              <a:buFont typeface="+mj-lt"/>
              <a:buAutoNum type="arabicPeriod" startAt="2"/>
            </a:pPr>
            <a:endParaRPr lang="cs-CZ" b="0" i="0" dirty="0">
              <a:solidFill>
                <a:srgbClr val="202122"/>
              </a:solidFill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DA7A08AB-2E1E-F3EA-A212-F64C6170B2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83"/>
          <a:stretch/>
        </p:blipFill>
        <p:spPr>
          <a:xfrm>
            <a:off x="9207965" y="4142115"/>
            <a:ext cx="2095792" cy="1015123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A7504C08-75B3-E8AE-BA8C-8C01959F98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67"/>
          <a:stretch/>
        </p:blipFill>
        <p:spPr>
          <a:xfrm>
            <a:off x="9207965" y="5471551"/>
            <a:ext cx="2095792" cy="892032"/>
          </a:xfrm>
          <a:prstGeom prst="rect">
            <a:avLst/>
          </a:prstGeom>
        </p:spPr>
      </p:pic>
      <p:sp>
        <p:nvSpPr>
          <p:cNvPr id="19" name="TextovéPole 18">
            <a:extLst>
              <a:ext uri="{FF2B5EF4-FFF2-40B4-BE49-F238E27FC236}">
                <a16:creationId xmlns:a16="http://schemas.microsoft.com/office/drawing/2014/main" id="{53FDDD0F-31D4-FA85-5F7F-CA9F8F9F0D81}"/>
              </a:ext>
            </a:extLst>
          </p:cNvPr>
          <p:cNvSpPr txBox="1"/>
          <p:nvPr/>
        </p:nvSpPr>
        <p:spPr>
          <a:xfrm>
            <a:off x="9211745" y="2476216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Dvojzvratná páka v rovnováze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FBDC359-FB3E-5A04-9FC7-A7BA5FCF2768}"/>
              </a:ext>
            </a:extLst>
          </p:cNvPr>
          <p:cNvSpPr txBox="1"/>
          <p:nvPr/>
        </p:nvSpPr>
        <p:spPr>
          <a:xfrm>
            <a:off x="9164824" y="3799256"/>
            <a:ext cx="2182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Jednozvratná páka v rovnováze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B419C947-5B3D-967E-B7D2-D77DD92AF5FE}"/>
                  </a:ext>
                </a:extLst>
              </p:cNvPr>
              <p:cNvSpPr txBox="1"/>
              <p:nvPr/>
            </p:nvSpPr>
            <p:spPr>
              <a:xfrm>
                <a:off x="9207965" y="5124883"/>
                <a:ext cx="209579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Rovnoramenná páka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B419C947-5B3D-967E-B7D2-D77DD92AF5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7965" y="5124883"/>
                <a:ext cx="2095792" cy="276999"/>
              </a:xfrm>
              <a:prstGeom prst="rect">
                <a:avLst/>
              </a:prstGeom>
              <a:blipFill>
                <a:blip r:embed="rId6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F941A8ED-2F77-E67A-C144-32DA7DCAB5EE}"/>
                  </a:ext>
                </a:extLst>
              </p:cNvPr>
              <p:cNvSpPr txBox="1"/>
              <p:nvPr/>
            </p:nvSpPr>
            <p:spPr>
              <a:xfrm>
                <a:off x="9207965" y="6312010"/>
                <a:ext cx="209579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Nerovnoramenná páka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sSub>
                      <m:sSub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F941A8ED-2F77-E67A-C144-32DA7DCAB5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7965" y="6312010"/>
                <a:ext cx="2095792" cy="276999"/>
              </a:xfrm>
              <a:prstGeom prst="rect">
                <a:avLst/>
              </a:prstGeom>
              <a:blipFill>
                <a:blip r:embed="rId7"/>
                <a:stretch>
                  <a:fillRect b="-152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845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5360" y="276560"/>
            <a:ext cx="2520280" cy="504056"/>
          </a:xfrm>
        </p:spPr>
        <p:txBody>
          <a:bodyPr>
            <a:normAutofit/>
          </a:bodyPr>
          <a:lstStyle/>
          <a:p>
            <a:pPr algn="l"/>
            <a:r>
              <a:rPr lang="cs-CZ" sz="1800" b="1" dirty="0">
                <a:latin typeface="+mn-lt"/>
              </a:rPr>
              <a:t>Příklad</a:t>
            </a:r>
          </a:p>
        </p:txBody>
      </p:sp>
      <p:pic>
        <p:nvPicPr>
          <p:cNvPr id="1026" name="Picture 2" descr="http://fyzweb.cz/materialy/sily/paka/kolec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1017" y="4694821"/>
            <a:ext cx="2238543" cy="1853515"/>
          </a:xfrm>
          <a:prstGeom prst="rect">
            <a:avLst/>
          </a:prstGeom>
          <a:noFill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81E5296-1137-2B0B-F157-740D68257B45}"/>
                  </a:ext>
                </a:extLst>
              </p:cNvPr>
              <p:cNvSpPr txBox="1"/>
              <p:nvPr/>
            </p:nvSpPr>
            <p:spPr>
              <a:xfrm>
                <a:off x="335359" y="666279"/>
                <a:ext cx="11521277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musí pracovník vyvinout, aby zvedl kolečko do pojízdné polohy. Náklad na kolečku 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30 kg a těžiště nákladu je vzdáleno 50 cm od osy kola. Pracovník zvedá kolečko za madla ve vzdálenosti 160 cm od osy kola.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 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81E5296-1137-2B0B-F157-740D68257B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9" y="666279"/>
                <a:ext cx="11521277" cy="1323439"/>
              </a:xfrm>
              <a:prstGeom prst="rect">
                <a:avLst/>
              </a:prstGeom>
              <a:blipFill>
                <a:blip r:embed="rId3"/>
                <a:stretch>
                  <a:fillRect l="-423" t="-2304" r="-741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8FBFE01-5DEA-C539-CC47-E476C7E36409}"/>
              </a:ext>
            </a:extLst>
          </p:cNvPr>
          <p:cNvCxnSpPr/>
          <p:nvPr/>
        </p:nvCxnSpPr>
        <p:spPr>
          <a:xfrm>
            <a:off x="7235654" y="5343599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05DEAE48-2180-8DDD-92C6-06014FDE8F6B}"/>
              </a:ext>
            </a:extLst>
          </p:cNvPr>
          <p:cNvCxnSpPr/>
          <p:nvPr/>
        </p:nvCxnSpPr>
        <p:spPr>
          <a:xfrm flipV="1">
            <a:off x="10620030" y="4623599"/>
            <a:ext cx="0" cy="72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ED1B36FC-DBFA-945C-83BF-EEF967020E48}"/>
              </a:ext>
            </a:extLst>
          </p:cNvPr>
          <p:cNvCxnSpPr/>
          <p:nvPr/>
        </p:nvCxnSpPr>
        <p:spPr>
          <a:xfrm>
            <a:off x="8171758" y="5343599"/>
            <a:ext cx="0" cy="12961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>
            <a:extLst>
              <a:ext uri="{FF2B5EF4-FFF2-40B4-BE49-F238E27FC236}">
                <a16:creationId xmlns:a16="http://schemas.microsoft.com/office/drawing/2014/main" id="{0332D4D4-AB49-EA35-1768-59D0B7855A28}"/>
              </a:ext>
            </a:extLst>
          </p:cNvPr>
          <p:cNvSpPr/>
          <p:nvPr/>
        </p:nvSpPr>
        <p:spPr>
          <a:xfrm>
            <a:off x="7144645" y="5271591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93B9224C-D00F-3DE5-9509-B8D00EBA9D70}"/>
              </a:ext>
            </a:extLst>
          </p:cNvPr>
          <p:cNvCxnSpPr>
            <a:cxnSpLocks/>
            <a:stCxn id="13" idx="0"/>
          </p:cNvCxnSpPr>
          <p:nvPr/>
        </p:nvCxnSpPr>
        <p:spPr>
          <a:xfrm flipV="1">
            <a:off x="6336589" y="5343599"/>
            <a:ext cx="838552" cy="936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911DC512-E44A-AA04-637A-62199E2FEF17}"/>
              </a:ext>
            </a:extLst>
          </p:cNvPr>
          <p:cNvSpPr txBox="1"/>
          <p:nvPr/>
        </p:nvSpPr>
        <p:spPr>
          <a:xfrm>
            <a:off x="5544501" y="6279703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Osa otáčení je kolmá na nákresnu</a:t>
            </a:r>
          </a:p>
        </p:txBody>
      </p: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3BEF73B9-2309-3D30-86E5-66D9E20EDE42}"/>
              </a:ext>
            </a:extLst>
          </p:cNvPr>
          <p:cNvCxnSpPr/>
          <p:nvPr/>
        </p:nvCxnSpPr>
        <p:spPr>
          <a:xfrm>
            <a:off x="7227703" y="4407495"/>
            <a:ext cx="0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E890C06B-25DD-A0F1-9BBC-F0412FEE8005}"/>
              </a:ext>
            </a:extLst>
          </p:cNvPr>
          <p:cNvCxnSpPr/>
          <p:nvPr/>
        </p:nvCxnSpPr>
        <p:spPr>
          <a:xfrm flipV="1">
            <a:off x="7227703" y="4983559"/>
            <a:ext cx="339232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97766259-B27D-F8A0-5F28-F257A7D1E0BE}"/>
                  </a:ext>
                </a:extLst>
              </p:cNvPr>
              <p:cNvSpPr txBox="1"/>
              <p:nvPr/>
            </p:nvSpPr>
            <p:spPr>
              <a:xfrm>
                <a:off x="8347802" y="4578223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97766259-B27D-F8A0-5F28-F257A7D1E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7802" y="4578223"/>
                <a:ext cx="5760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239387F5-58DC-7320-3E3D-C4C1C8B7509C}"/>
              </a:ext>
            </a:extLst>
          </p:cNvPr>
          <p:cNvCxnSpPr/>
          <p:nvPr/>
        </p:nvCxnSpPr>
        <p:spPr>
          <a:xfrm>
            <a:off x="7227703" y="6063679"/>
            <a:ext cx="944055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11032641-305B-9C69-6C9D-482ABAAD84CA}"/>
                  </a:ext>
                </a:extLst>
              </p:cNvPr>
              <p:cNvSpPr txBox="1"/>
              <p:nvPr/>
            </p:nvSpPr>
            <p:spPr>
              <a:xfrm>
                <a:off x="7357226" y="5624692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11032641-305B-9C69-6C9D-482ABAAD84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7226" y="5624692"/>
                <a:ext cx="5760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96CC506F-2F12-3EF4-1415-CE21E4C412E2}"/>
                  </a:ext>
                </a:extLst>
              </p:cNvPr>
              <p:cNvSpPr txBox="1"/>
              <p:nvPr/>
            </p:nvSpPr>
            <p:spPr>
              <a:xfrm>
                <a:off x="8278736" y="5807005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96CC506F-2F12-3EF4-1415-CE21E4C412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8736" y="5807005"/>
                <a:ext cx="576064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CC0CC627-D7BA-A344-B75D-3B573879A74D}"/>
                  </a:ext>
                </a:extLst>
              </p:cNvPr>
              <p:cNvSpPr txBox="1"/>
              <p:nvPr/>
            </p:nvSpPr>
            <p:spPr>
              <a:xfrm>
                <a:off x="10560496" y="4847430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CC0CC627-D7BA-A344-B75D-3B573879A7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0496" y="4847430"/>
                <a:ext cx="576064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A1A8BF8C-9CE6-C14D-0F2E-92958973909A}"/>
              </a:ext>
            </a:extLst>
          </p:cNvPr>
          <p:cNvCxnSpPr/>
          <p:nvPr/>
        </p:nvCxnSpPr>
        <p:spPr>
          <a:xfrm>
            <a:off x="335360" y="1989717"/>
            <a:ext cx="115212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38362CEA-1980-822B-1D7F-945C49962C75}"/>
                  </a:ext>
                </a:extLst>
              </p:cNvPr>
              <p:cNvSpPr txBox="1"/>
              <p:nvPr/>
            </p:nvSpPr>
            <p:spPr>
              <a:xfrm>
                <a:off x="335359" y="2054335"/>
                <a:ext cx="11665292" cy="2032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=30∙10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rovnováhy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=300∙0,5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150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cs-CZ" b="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b="0" dirty="0">
                    <a:ea typeface="Cambria Math" panose="02040503050406030204" pitchFamily="18" charset="0"/>
                  </a:rPr>
                  <a:t>Výpočet síly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150 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Nm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1,5 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38362CEA-1980-822B-1D7F-945C49962C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9" y="2054335"/>
                <a:ext cx="11665292" cy="2032608"/>
              </a:xfrm>
              <a:prstGeom prst="rect">
                <a:avLst/>
              </a:prstGeom>
              <a:blipFill>
                <a:blip r:embed="rId8"/>
                <a:stretch>
                  <a:fillRect l="-418" t="-18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56C32964-B0C7-AAC0-A060-6402554F1458}"/>
              </a:ext>
            </a:extLst>
          </p:cNvPr>
          <p:cNvSpPr txBox="1"/>
          <p:nvPr/>
        </p:nvSpPr>
        <p:spPr>
          <a:xfrm>
            <a:off x="1795075" y="4236409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Pracovník musí vyvinout minimální sílu  100 N</a:t>
            </a:r>
            <a:r>
              <a:rPr lang="cs-CZ"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363738-AA96-9EA2-9C36-E24A5963DF8D}"/>
              </a:ext>
            </a:extLst>
          </p:cNvPr>
          <p:cNvSpPr txBox="1">
            <a:spLocks/>
          </p:cNvSpPr>
          <p:nvPr/>
        </p:nvSpPr>
        <p:spPr>
          <a:xfrm>
            <a:off x="407368" y="379514"/>
            <a:ext cx="1597968" cy="45719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b="1" dirty="0">
                <a:latin typeface="+mn-lt"/>
                <a:ea typeface="+mn-ea"/>
                <a:cs typeface="+mn-cs"/>
              </a:rPr>
              <a:t>Kladka pevná</a:t>
            </a:r>
          </a:p>
        </p:txBody>
      </p:sp>
      <p:pic>
        <p:nvPicPr>
          <p:cNvPr id="3" name="Picture 4" descr="Soubor:Polea-simple-fija.jpg">
            <a:extLst>
              <a:ext uri="{FF2B5EF4-FFF2-40B4-BE49-F238E27FC236}">
                <a16:creationId xmlns:a16="http://schemas.microsoft.com/office/drawing/2014/main" id="{C6E46E8D-0D9F-E49C-2989-3BBC2C1EA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8208" y="1844824"/>
            <a:ext cx="3771543" cy="4009894"/>
          </a:xfrm>
          <a:prstGeom prst="rect">
            <a:avLst/>
          </a:prstGeom>
          <a:noFill/>
        </p:spPr>
      </p:pic>
      <p:cxnSp>
        <p:nvCxnSpPr>
          <p:cNvPr id="4" name="Přímá spojovací šipka 6">
            <a:extLst>
              <a:ext uri="{FF2B5EF4-FFF2-40B4-BE49-F238E27FC236}">
                <a16:creationId xmlns:a16="http://schemas.microsoft.com/office/drawing/2014/main" id="{75B2D073-B39C-A840-201A-20A48EE9947D}"/>
              </a:ext>
            </a:extLst>
          </p:cNvPr>
          <p:cNvCxnSpPr/>
          <p:nvPr/>
        </p:nvCxnSpPr>
        <p:spPr>
          <a:xfrm rot="5400000" flipH="1" flipV="1">
            <a:off x="9754951" y="1129650"/>
            <a:ext cx="1428760" cy="1588"/>
          </a:xfrm>
          <a:prstGeom prst="straightConnector1">
            <a:avLst/>
          </a:prstGeom>
          <a:ln w="136525">
            <a:solidFill>
              <a:srgbClr val="6A5294"/>
            </a:solidFill>
            <a:tailEnd type="triangle"/>
          </a:ln>
          <a:scene3d>
            <a:camera prst="orthographicFront">
              <a:rot lat="19200000" lon="0" rev="0"/>
            </a:camera>
            <a:lightRig rig="threePt" dir="t"/>
          </a:scene3d>
          <a:sp3d extrusionH="152400">
            <a:bevelT w="0" h="0"/>
            <a:extrusionClr>
              <a:srgbClr val="441561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F44747-1A27-1C64-CA0A-5BD5A4A7780E}"/>
              </a:ext>
            </a:extLst>
          </p:cNvPr>
          <p:cNvSpPr txBox="1"/>
          <p:nvPr/>
        </p:nvSpPr>
        <p:spPr>
          <a:xfrm>
            <a:off x="9754157" y="1273321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200 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FECEC67-C410-3895-4ACD-54B39D426DC8}"/>
                  </a:ext>
                </a:extLst>
              </p:cNvPr>
              <p:cNvSpPr txBox="1"/>
              <p:nvPr/>
            </p:nvSpPr>
            <p:spPr>
              <a:xfrm>
                <a:off x="8184232" y="586043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FECEC67-C410-3895-4ACD-54B39D426D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4232" y="5860439"/>
                <a:ext cx="432048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B207DF9-2323-2D00-8DE2-98350661688F}"/>
                  </a:ext>
                </a:extLst>
              </p:cNvPr>
              <p:cNvSpPr txBox="1"/>
              <p:nvPr/>
            </p:nvSpPr>
            <p:spPr>
              <a:xfrm>
                <a:off x="10776520" y="5656732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B207DF9-2323-2D00-8DE2-9835066168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6520" y="5656732"/>
                <a:ext cx="432048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CD4F02C1-A443-72F6-4150-495EA6AA814B}"/>
                  </a:ext>
                </a:extLst>
              </p:cNvPr>
              <p:cNvSpPr txBox="1"/>
              <p:nvPr/>
            </p:nvSpPr>
            <p:spPr>
              <a:xfrm>
                <a:off x="407368" y="836712"/>
                <a:ext cx="6480720" cy="2400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Kladka pevná je v podstatě dvojzvratná rovnoramenná páka, jejíž ramena se rovnají poloměru kladky.</a:t>
                </a:r>
              </a:p>
              <a:p>
                <a:r>
                  <a:rPr lang="cs-CZ" dirty="0"/>
                  <a:t>Z rovnováhy momentů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(síla, kterou zvedáme náklad)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(tíha zavěšeného nákladu) vyplývá: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a odtud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CD4F02C1-A443-72F6-4150-495EA6AA81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836712"/>
                <a:ext cx="6480720" cy="2400657"/>
              </a:xfrm>
              <a:prstGeom prst="rect">
                <a:avLst/>
              </a:prstGeom>
              <a:blipFill>
                <a:blip r:embed="rId5"/>
                <a:stretch>
                  <a:fillRect l="-847" t="-12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Obrázek 13">
            <a:extLst>
              <a:ext uri="{FF2B5EF4-FFF2-40B4-BE49-F238E27FC236}">
                <a16:creationId xmlns:a16="http://schemas.microsoft.com/office/drawing/2014/main" id="{D84F52EA-6400-EE9C-C191-8C801B089D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65" y="416064"/>
            <a:ext cx="1178269" cy="2364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36B22646-BAB4-7D29-DD06-66F2B660BFA4}"/>
                  </a:ext>
                </a:extLst>
              </p:cNvPr>
              <p:cNvSpPr txBox="1"/>
              <p:nvPr/>
            </p:nvSpPr>
            <p:spPr>
              <a:xfrm>
                <a:off x="407368" y="3573016"/>
                <a:ext cx="6552728" cy="2441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Uvedený vztah platí pouze pro ideální pevnou kladku, u níž zanedbáváme moment setrvačnosti kladky, poloměr lana a tření v drážce kladky. U skutečné kladky je síla, kterou zvedáme břemeno, o něco větší, než tíha nákladu. Tento fakt se vyjadřuje </a:t>
                </a:r>
                <a:r>
                  <a:rPr lang="cs-CZ" b="1" dirty="0"/>
                  <a:t>účinností </a:t>
                </a:r>
                <a:r>
                  <a:rPr lang="el-GR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η</a:t>
                </a:r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(éta) kladky a vypočte se jako poměr práce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nákladem spotřebované a práce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vykonané působící silou: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 panose="02040503050406030204" pitchFamily="18" charset="0"/>
                        </a:rPr>
                        <m:t>η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36B22646-BAB4-7D29-DD06-66F2B660B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3573016"/>
                <a:ext cx="6552728" cy="2441309"/>
              </a:xfrm>
              <a:prstGeom prst="rect">
                <a:avLst/>
              </a:prstGeom>
              <a:blipFill>
                <a:blip r:embed="rId7"/>
                <a:stretch>
                  <a:fillRect l="-837" t="-1247" r="-12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6108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50D133-A74D-6B26-95F7-4EF78929C4D3}"/>
              </a:ext>
            </a:extLst>
          </p:cNvPr>
          <p:cNvSpPr txBox="1">
            <a:spLocks/>
          </p:cNvSpPr>
          <p:nvPr/>
        </p:nvSpPr>
        <p:spPr>
          <a:xfrm>
            <a:off x="263352" y="339950"/>
            <a:ext cx="1597968" cy="45719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b="1" dirty="0">
                <a:latin typeface="+mn-lt"/>
                <a:ea typeface="+mn-ea"/>
                <a:cs typeface="+mn-cs"/>
              </a:rPr>
              <a:t>Kladka volná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8DAD81F-0522-FA7B-8595-3AED8D4BFE55}"/>
                  </a:ext>
                </a:extLst>
              </p:cNvPr>
              <p:cNvSpPr txBox="1"/>
              <p:nvPr/>
            </p:nvSpPr>
            <p:spPr>
              <a:xfrm>
                <a:off x="263352" y="797148"/>
                <a:ext cx="7056784" cy="20882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Kladka volná pracuje jako páka jednozvratná s rameny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. Z rovnováhy momentů dostáváme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a odtud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8DAD81F-0522-FA7B-8595-3AED8D4BF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797148"/>
                <a:ext cx="7056784" cy="2088264"/>
              </a:xfrm>
              <a:prstGeom prst="rect">
                <a:avLst/>
              </a:prstGeom>
              <a:blipFill>
                <a:blip r:embed="rId2"/>
                <a:stretch>
                  <a:fillRect l="-691" t="-1754" r="-10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 descr="http://upload.wikimedia.org/wikipedia/commons/c/c6/Polea-simple-movil2.jpg">
            <a:extLst>
              <a:ext uri="{FF2B5EF4-FFF2-40B4-BE49-F238E27FC236}">
                <a16:creationId xmlns:a16="http://schemas.microsoft.com/office/drawing/2014/main" id="{85EDA4B0-7C5A-8384-112F-00C9080AD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72264" y="568549"/>
            <a:ext cx="3096674" cy="5405437"/>
          </a:xfrm>
          <a:prstGeom prst="rect">
            <a:avLst/>
          </a:prstGeom>
          <a:noFill/>
        </p:spPr>
      </p:pic>
      <p:grpSp>
        <p:nvGrpSpPr>
          <p:cNvPr id="14" name="Skupina 13">
            <a:extLst>
              <a:ext uri="{FF2B5EF4-FFF2-40B4-BE49-F238E27FC236}">
                <a16:creationId xmlns:a16="http://schemas.microsoft.com/office/drawing/2014/main" id="{9770910D-4C3D-2013-363D-A9EB194D44D4}"/>
              </a:ext>
            </a:extLst>
          </p:cNvPr>
          <p:cNvGrpSpPr/>
          <p:nvPr/>
        </p:nvGrpSpPr>
        <p:grpSpPr>
          <a:xfrm>
            <a:off x="7464152" y="1841280"/>
            <a:ext cx="1403738" cy="2582945"/>
            <a:chOff x="7116202" y="2132856"/>
            <a:chExt cx="1403738" cy="258294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7CA391-AE66-E63B-01D7-31253644E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28196" y="2132856"/>
              <a:ext cx="1191744" cy="201777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2BBB53C6-8A8F-8435-56C5-6E997FFB9AFB}"/>
                    </a:ext>
                  </a:extLst>
                </p:cNvPr>
                <p:cNvSpPr txBox="1"/>
                <p:nvPr/>
              </p:nvSpPr>
              <p:spPr>
                <a:xfrm>
                  <a:off x="8181217" y="2892449"/>
                  <a:ext cx="2880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2BBB53C6-8A8F-8435-56C5-6E997FFB9AF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81217" y="2892449"/>
                  <a:ext cx="288032" cy="307777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ovéPole 9">
                  <a:extLst>
                    <a:ext uri="{FF2B5EF4-FFF2-40B4-BE49-F238E27FC236}">
                      <a16:creationId xmlns:a16="http://schemas.microsoft.com/office/drawing/2014/main" id="{92DCA246-C182-7308-2FDF-447B65B10564}"/>
                    </a:ext>
                  </a:extLst>
                </p:cNvPr>
                <p:cNvSpPr txBox="1"/>
                <p:nvPr/>
              </p:nvSpPr>
              <p:spPr>
                <a:xfrm>
                  <a:off x="7805829" y="3804125"/>
                  <a:ext cx="42398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oMath>
                    </m:oMathPara>
                  </a14:m>
                  <a:endParaRPr lang="cs-CZ" sz="1400" b="1" dirty="0"/>
                </a:p>
              </p:txBody>
            </p:sp>
          </mc:Choice>
          <mc:Fallback xmlns="">
            <p:sp>
              <p:nvSpPr>
                <p:cNvPr id="10" name="TextovéPole 9">
                  <a:extLst>
                    <a:ext uri="{FF2B5EF4-FFF2-40B4-BE49-F238E27FC236}">
                      <a16:creationId xmlns:a16="http://schemas.microsoft.com/office/drawing/2014/main" id="{92DCA246-C182-7308-2FDF-447B65B1056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05829" y="3804125"/>
                  <a:ext cx="423988" cy="30777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348B3DF5-FD61-3F8C-8C44-23BF79EFFD56}"/>
                    </a:ext>
                  </a:extLst>
                </p:cNvPr>
                <p:cNvSpPr txBox="1"/>
                <p:nvPr/>
              </p:nvSpPr>
              <p:spPr>
                <a:xfrm>
                  <a:off x="7116202" y="2577635"/>
                  <a:ext cx="423988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cs-CZ" sz="1400" b="1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348B3DF5-FD61-3F8C-8C44-23BF79EFFD5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16202" y="2577635"/>
                  <a:ext cx="423988" cy="30777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E75C4704-F233-12EF-54CA-96C7096338B3}"/>
                    </a:ext>
                  </a:extLst>
                </p:cNvPr>
                <p:cNvSpPr txBox="1"/>
                <p:nvPr/>
              </p:nvSpPr>
              <p:spPr>
                <a:xfrm>
                  <a:off x="7583836" y="4220152"/>
                  <a:ext cx="936104" cy="49564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E75C4704-F233-12EF-54CA-96C7096338B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83836" y="4220152"/>
                  <a:ext cx="936104" cy="495649"/>
                </a:xfrm>
                <a:prstGeom prst="rect">
                  <a:avLst/>
                </a:prstGeom>
                <a:blipFill>
                  <a:blip r:embed="rId8"/>
                  <a:stretch>
                    <a:fillRect b="-122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061546F5-E4AE-81E7-0A3F-CCB431FD69FE}"/>
                  </a:ext>
                </a:extLst>
              </p:cNvPr>
              <p:cNvSpPr txBox="1"/>
              <p:nvPr/>
            </p:nvSpPr>
            <p:spPr>
              <a:xfrm>
                <a:off x="371364" y="3678088"/>
                <a:ext cx="6840760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Kladka volná umožňuje zvedat břemena poloviční silou. Vykonaná mechanická práce je ale stejná, protože se dvojnásobně prodlouží dráha po které působí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061546F5-E4AE-81E7-0A3F-CCB431FD69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364" y="3678088"/>
                <a:ext cx="6840760" cy="923330"/>
              </a:xfrm>
              <a:prstGeom prst="rect">
                <a:avLst/>
              </a:prstGeom>
              <a:blipFill>
                <a:blip r:embed="rId9"/>
                <a:stretch>
                  <a:fillRect l="-711" t="-2581" b="-77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2597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upload.wikimedia.org/wikipedia/commons/6/62/Polispast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065" y="866796"/>
            <a:ext cx="3571875" cy="570547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5360" y="297265"/>
            <a:ext cx="2590700" cy="346050"/>
          </a:xfrm>
        </p:spPr>
        <p:txBody>
          <a:bodyPr>
            <a:noAutofit/>
          </a:bodyPr>
          <a:lstStyle/>
          <a:p>
            <a:pPr algn="l"/>
            <a:r>
              <a:rPr lang="cs-CZ" sz="1800" b="1" dirty="0">
                <a:latin typeface="+mn-lt"/>
                <a:ea typeface="+mn-ea"/>
                <a:cs typeface="+mn-cs"/>
              </a:rPr>
              <a:t>Jednoduchý kladkostroj</a:t>
            </a:r>
          </a:p>
        </p:txBody>
      </p:sp>
      <p:cxnSp>
        <p:nvCxnSpPr>
          <p:cNvPr id="5" name="Přímá spojovací šipka 4"/>
          <p:cNvCxnSpPr>
            <a:cxnSpLocks/>
          </p:cNvCxnSpPr>
          <p:nvPr/>
        </p:nvCxnSpPr>
        <p:spPr>
          <a:xfrm rot="5400000" flipH="1" flipV="1">
            <a:off x="10425375" y="642918"/>
            <a:ext cx="715174" cy="794"/>
          </a:xfrm>
          <a:prstGeom prst="straightConnector1">
            <a:avLst/>
          </a:prstGeom>
          <a:ln w="136525">
            <a:solidFill>
              <a:srgbClr val="6A5294"/>
            </a:solidFill>
            <a:tailEnd type="triangle"/>
          </a:ln>
          <a:scene3d>
            <a:camera prst="orthographicFront">
              <a:rot lat="19200000" lon="0" rev="0"/>
            </a:camera>
            <a:lightRig rig="threePt" dir="t"/>
          </a:scene3d>
          <a:sp3d extrusionH="152400">
            <a:bevelT w="0" h="0"/>
            <a:extrusionClr>
              <a:srgbClr val="441561"/>
            </a:extrusion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9915600" y="723110"/>
            <a:ext cx="5713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150 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C10B3D3-C032-27D8-E0DD-603FED40AFAC}"/>
                  </a:ext>
                </a:extLst>
              </p:cNvPr>
              <p:cNvSpPr txBox="1"/>
              <p:nvPr/>
            </p:nvSpPr>
            <p:spPr>
              <a:xfrm>
                <a:off x="335360" y="1000109"/>
                <a:ext cx="7037198" cy="22729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Kombinací  volné a pevné kladky vzniká </a:t>
                </a:r>
                <a:r>
                  <a:rPr lang="cs-CZ" b="1" dirty="0"/>
                  <a:t>jednoduchý kladkostroj</a:t>
                </a:r>
                <a:r>
                  <a:rPr lang="cs-CZ" dirty="0"/>
                  <a:t>, který výrazně mění velikost potřebné síly na zvednutí břemene.</a:t>
                </a:r>
              </a:p>
              <a:p>
                <a:endParaRPr lang="cs-CZ" dirty="0"/>
              </a:p>
              <a:p>
                <a:r>
                  <a:rPr lang="cs-CZ" dirty="0"/>
                  <a:t>Pro kladkostroj složený z jedné kladky pevné a jedné volné – viz obrázek,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C10B3D3-C032-27D8-E0DD-603FED40AF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000109"/>
                <a:ext cx="7037198" cy="2272930"/>
              </a:xfrm>
              <a:prstGeom prst="rect">
                <a:avLst/>
              </a:prstGeom>
              <a:blipFill>
                <a:blip r:embed="rId3"/>
                <a:stretch>
                  <a:fillRect l="-693" t="-13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ál 7">
            <a:hlinkClick r:id="rId4" action="ppaction://hlinkfile"/>
            <a:extLst>
              <a:ext uri="{FF2B5EF4-FFF2-40B4-BE49-F238E27FC236}">
                <a16:creationId xmlns:a16="http://schemas.microsoft.com/office/drawing/2014/main" id="{64E5F9EA-96CF-FBA3-2336-F253A8FE61FC}"/>
              </a:ext>
            </a:extLst>
          </p:cNvPr>
          <p:cNvSpPr/>
          <p:nvPr/>
        </p:nvSpPr>
        <p:spPr>
          <a:xfrm>
            <a:off x="335360" y="5805264"/>
            <a:ext cx="648072" cy="6480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178D9D81-B5FE-72DE-6F24-BA8E82307134}"/>
                  </a:ext>
                </a:extLst>
              </p:cNvPr>
              <p:cNvSpPr txBox="1"/>
              <p:nvPr/>
            </p:nvSpPr>
            <p:spPr>
              <a:xfrm>
                <a:off x="8184232" y="5085184"/>
                <a:ext cx="50405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178D9D81-B5FE-72DE-6F24-BA8E823071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4232" y="5085184"/>
                <a:ext cx="504056" cy="2616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F81B624E-8E5A-A98B-FA20-4FA5C526EA2E}"/>
                  </a:ext>
                </a:extLst>
              </p:cNvPr>
              <p:cNvSpPr txBox="1"/>
              <p:nvPr/>
            </p:nvSpPr>
            <p:spPr>
              <a:xfrm>
                <a:off x="10530537" y="6502705"/>
                <a:ext cx="504056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F81B624E-8E5A-A98B-FA20-4FA5C526EA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30537" y="6502705"/>
                <a:ext cx="504056" cy="26161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8D4ADC43-70C1-4D4E-27D1-B2F3C77E7E5A}"/>
              </a:ext>
            </a:extLst>
          </p:cNvPr>
          <p:cNvSpPr txBox="1"/>
          <p:nvPr/>
        </p:nvSpPr>
        <p:spPr>
          <a:xfrm>
            <a:off x="433579" y="3412043"/>
            <a:ext cx="6840760" cy="10464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Pevná kladka sílu zvedání břemene pomocí kladkostroje neovlivní, pevná kladka pouze mění směr působení síly.</a:t>
            </a:r>
          </a:p>
          <a:p>
            <a:endParaRPr lang="cs-CZ" sz="800" dirty="0"/>
          </a:p>
          <a:p>
            <a:r>
              <a:rPr lang="cs-CZ" dirty="0"/>
              <a:t>Každá volná kladka rozdělí tíhu břemene na polovinu.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371318F6-1C1B-FD71-AC15-0C22A2D24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173556"/>
            <a:ext cx="2590700" cy="346050"/>
          </a:xfrm>
        </p:spPr>
        <p:txBody>
          <a:bodyPr>
            <a:noAutofit/>
          </a:bodyPr>
          <a:lstStyle/>
          <a:p>
            <a:pPr algn="l"/>
            <a:r>
              <a:rPr lang="cs-CZ" sz="1800" b="1" dirty="0">
                <a:latin typeface="+mn-lt"/>
                <a:ea typeface="+mn-ea"/>
                <a:cs typeface="+mn-cs"/>
              </a:rPr>
              <a:t>Kladkostroj složený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F1721E0-3821-A794-0F40-7E769660401B}"/>
              </a:ext>
            </a:extLst>
          </p:cNvPr>
          <p:cNvSpPr txBox="1"/>
          <p:nvPr/>
        </p:nvSpPr>
        <p:spPr>
          <a:xfrm>
            <a:off x="335360" y="495076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praxi se používá kladkostroj složený z většího počtu kladek pevných a kladek volných.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D41587C-FFC7-E445-9D04-DFCF5365666F}"/>
                  </a:ext>
                </a:extLst>
              </p:cNvPr>
              <p:cNvSpPr txBox="1"/>
              <p:nvPr/>
            </p:nvSpPr>
            <p:spPr>
              <a:xfrm>
                <a:off x="335360" y="1094574"/>
                <a:ext cx="7344816" cy="3150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Pevná kladka sílu zvedání břemene pomocí kladkostroje neovlivní, pevná kladka pouze mění směr působení síly.</a:t>
                </a:r>
              </a:p>
              <a:p>
                <a:endParaRPr lang="cs-CZ" sz="800" dirty="0"/>
              </a:p>
              <a:p>
                <a:r>
                  <a:rPr lang="cs-CZ" dirty="0"/>
                  <a:t>Každá volná kladka rozdělí tíhu břemene na polovinu. </a:t>
                </a:r>
              </a:p>
              <a:p>
                <a:endParaRPr lang="cs-CZ" sz="800" dirty="0"/>
              </a:p>
              <a:p>
                <a:r>
                  <a:rPr lang="cs-CZ" dirty="0"/>
                  <a:t>Jedna volná kladka: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Dvě volné kladky: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Tři volné kladky: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n volných kladek: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D41587C-FFC7-E445-9D04-DFCF536566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094574"/>
                <a:ext cx="7344816" cy="3150221"/>
              </a:xfrm>
              <a:prstGeom prst="rect">
                <a:avLst/>
              </a:prstGeom>
              <a:blipFill>
                <a:blip r:embed="rId2"/>
                <a:stretch>
                  <a:fillRect l="-664" t="-1163" b="-5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Obrázek 8">
            <a:extLst>
              <a:ext uri="{FF2B5EF4-FFF2-40B4-BE49-F238E27FC236}">
                <a16:creationId xmlns:a16="http://schemas.microsoft.com/office/drawing/2014/main" id="{793B5B1C-34E8-768E-A92A-5C5A3BC3AB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718" y="470290"/>
            <a:ext cx="3202716" cy="4686902"/>
          </a:xfrm>
          <a:prstGeom prst="rect">
            <a:avLst/>
          </a:prstGeom>
        </p:spPr>
      </p:pic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37A6409E-7058-90CE-F12C-F0ED2B9F8D67}"/>
              </a:ext>
            </a:extLst>
          </p:cNvPr>
          <p:cNvCxnSpPr>
            <a:cxnSpLocks/>
          </p:cNvCxnSpPr>
          <p:nvPr/>
        </p:nvCxnSpPr>
        <p:spPr>
          <a:xfrm>
            <a:off x="407368" y="4260536"/>
            <a:ext cx="73448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765DCB7-0A19-8686-744D-ED4195816900}"/>
                  </a:ext>
                </a:extLst>
              </p:cNvPr>
              <p:cNvSpPr txBox="1"/>
              <p:nvPr/>
            </p:nvSpPr>
            <p:spPr>
              <a:xfrm>
                <a:off x="335360" y="4309852"/>
                <a:ext cx="8136904" cy="2211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dráha posunu závaží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dráha tažného lana, platí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Takže pro vykonanou mechanickou práci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í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𝑑𝑟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h𝑎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platí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2 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→ 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2 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Mechanická práce vykonaná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se rovná mechanické práci vykonanou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765DCB7-0A19-8686-744D-ED41958169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309852"/>
                <a:ext cx="8136904" cy="2211375"/>
              </a:xfrm>
              <a:prstGeom prst="rect">
                <a:avLst/>
              </a:prstGeom>
              <a:blipFill>
                <a:blip r:embed="rId4"/>
                <a:stretch>
                  <a:fillRect l="-599" t="-1653" b="-33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4DBEF951-5DDC-5EFC-3B19-265D10B104D6}"/>
                  </a:ext>
                </a:extLst>
              </p:cNvPr>
              <p:cNvSpPr txBox="1"/>
              <p:nvPr/>
            </p:nvSpPr>
            <p:spPr>
              <a:xfrm>
                <a:off x="9264352" y="5321599"/>
                <a:ext cx="266429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sub>
                      </m:sSub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pPr algn="ctr"/>
                <a:r>
                  <a:rPr lang="cs-CZ" dirty="0"/>
                  <a:t>25 . 0,4 J = 100 . 0,1 J</a:t>
                </a:r>
              </a:p>
              <a:p>
                <a:pPr algn="ctr"/>
                <a:r>
                  <a:rPr lang="cs-CZ" dirty="0"/>
                  <a:t>10 J = 10 J</a:t>
                </a:r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4DBEF951-5DDC-5EFC-3B19-265D10B104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4352" y="5321599"/>
                <a:ext cx="2664296" cy="1200329"/>
              </a:xfrm>
              <a:prstGeom prst="rect">
                <a:avLst/>
              </a:prstGeom>
              <a:blipFill>
                <a:blip r:embed="rId5"/>
                <a:stretch>
                  <a:fillRect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70AD8FE9-1B1C-1A11-6922-BAD3B8F8D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173556"/>
            <a:ext cx="1728192" cy="346050"/>
          </a:xfrm>
        </p:spPr>
        <p:txBody>
          <a:bodyPr>
            <a:noAutofit/>
          </a:bodyPr>
          <a:lstStyle/>
          <a:p>
            <a:pPr algn="l"/>
            <a:r>
              <a:rPr lang="cs-CZ" sz="1800" b="1" dirty="0">
                <a:latin typeface="+mn-lt"/>
                <a:ea typeface="+mn-ea"/>
                <a:cs typeface="+mn-cs"/>
              </a:rPr>
              <a:t>Kolo na hřídeli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48B01DE-C86B-2AC3-56CD-97FC03922457}"/>
                  </a:ext>
                </a:extLst>
              </p:cNvPr>
              <p:cNvSpPr txBox="1"/>
              <p:nvPr/>
            </p:nvSpPr>
            <p:spPr>
              <a:xfrm>
                <a:off x="335360" y="543183"/>
                <a:ext cx="113052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Kolo na hřídeli pracuje jako dvojzvratná páka, jejíž ramena tvoří poloměr hřídele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a poloměr kola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48B01DE-C86B-2AC3-56CD-97FC039224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543183"/>
                <a:ext cx="11305256" cy="369332"/>
              </a:xfrm>
              <a:prstGeom prst="rect">
                <a:avLst/>
              </a:prstGeom>
              <a:blipFill>
                <a:blip r:embed="rId2"/>
                <a:stretch>
                  <a:fillRect l="-43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>
            <a:extLst>
              <a:ext uri="{FF2B5EF4-FFF2-40B4-BE49-F238E27FC236}">
                <a16:creationId xmlns:a16="http://schemas.microsoft.com/office/drawing/2014/main" id="{41F8B2AB-885A-422C-F8D8-6A6B6FF039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118" b="27486"/>
          <a:stretch/>
        </p:blipFill>
        <p:spPr>
          <a:xfrm>
            <a:off x="4259796" y="1042256"/>
            <a:ext cx="3672408" cy="29512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891417B-FE0F-BA51-132C-C21BFAE372A6}"/>
                  </a:ext>
                </a:extLst>
              </p:cNvPr>
              <p:cNvSpPr txBox="1"/>
              <p:nvPr/>
            </p:nvSpPr>
            <p:spPr>
              <a:xfrm>
                <a:off x="479376" y="4221088"/>
                <a:ext cx="7776864" cy="175432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Kolo na hřídeli je v </a:t>
                </a:r>
                <a:r>
                  <a:rPr lang="cs-CZ" b="1" dirty="0"/>
                  <a:t>rovnovážné poloze</a:t>
                </a:r>
                <a:r>
                  <a:rPr lang="cs-CZ" dirty="0"/>
                  <a:t>, je-li: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Kolo na hřídeli snižuje potřebnou sílu tolikrát, kolikrát je větší poloměr kola než poloměr hřídele.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891417B-FE0F-BA51-132C-C21BFAE372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4221088"/>
                <a:ext cx="7776864" cy="1754326"/>
              </a:xfrm>
              <a:prstGeom prst="rect">
                <a:avLst/>
              </a:prstGeom>
              <a:blipFill>
                <a:blip r:embed="rId4"/>
                <a:stretch>
                  <a:fillRect l="-626" t="-1375" b="-378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Elipsa 3">
            <a:extLst>
              <a:ext uri="{FF2B5EF4-FFF2-40B4-BE49-F238E27FC236}">
                <a16:creationId xmlns:a16="http://schemas.microsoft.com/office/drawing/2014/main" id="{7D05DBF9-DAC5-ED87-07DD-76537E8CBA5D}"/>
              </a:ext>
            </a:extLst>
          </p:cNvPr>
          <p:cNvSpPr/>
          <p:nvPr/>
        </p:nvSpPr>
        <p:spPr>
          <a:xfrm>
            <a:off x="9188354" y="1196752"/>
            <a:ext cx="2357454" cy="2286016"/>
          </a:xfrm>
          <a:prstGeom prst="ellipse">
            <a:avLst/>
          </a:prstGeom>
          <a:solidFill>
            <a:schemeClr val="bg1">
              <a:lumMod val="75000"/>
            </a:schemeClr>
          </a:solidFill>
          <a:ln w="63500">
            <a:solidFill>
              <a:schemeClr val="tx1"/>
            </a:solidFill>
          </a:ln>
          <a:scene3d>
            <a:camera prst="orthographicFront">
              <a:rot lat="0" lon="1800000" rev="0"/>
            </a:camera>
            <a:lightRig rig="threePt" dir="t"/>
          </a:scene3d>
          <a:sp3d extrusionH="190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5">
            <a:extLst>
              <a:ext uri="{FF2B5EF4-FFF2-40B4-BE49-F238E27FC236}">
                <a16:creationId xmlns:a16="http://schemas.microsoft.com/office/drawing/2014/main" id="{EF279003-F9F7-BA8F-C2DB-DE4B5383B44A}"/>
              </a:ext>
            </a:extLst>
          </p:cNvPr>
          <p:cNvSpPr/>
          <p:nvPr/>
        </p:nvSpPr>
        <p:spPr>
          <a:xfrm>
            <a:off x="9831296" y="1982570"/>
            <a:ext cx="714380" cy="7143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0">
            <a:solidFill>
              <a:schemeClr val="tx1"/>
            </a:solidFill>
          </a:ln>
          <a:scene3d>
            <a:camera prst="orthographicFront">
              <a:rot lat="0" lon="1800000" rev="0"/>
            </a:camera>
            <a:lightRig rig="threePt" dir="t"/>
          </a:scene3d>
          <a:sp3d extrusionH="3683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ovací čára 7">
            <a:extLst>
              <a:ext uri="{FF2B5EF4-FFF2-40B4-BE49-F238E27FC236}">
                <a16:creationId xmlns:a16="http://schemas.microsoft.com/office/drawing/2014/main" id="{C27F46DD-F482-84DA-AFE6-0C9DC030D1B6}"/>
              </a:ext>
            </a:extLst>
          </p:cNvPr>
          <p:cNvCxnSpPr/>
          <p:nvPr/>
        </p:nvCxnSpPr>
        <p:spPr>
          <a:xfrm rot="5400000">
            <a:off x="9653495" y="3803445"/>
            <a:ext cx="785818" cy="1588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a 10">
            <a:extLst>
              <a:ext uri="{FF2B5EF4-FFF2-40B4-BE49-F238E27FC236}">
                <a16:creationId xmlns:a16="http://schemas.microsoft.com/office/drawing/2014/main" id="{590A40D5-E2BA-1987-DF45-461FD94022E0}"/>
              </a:ext>
            </a:extLst>
          </p:cNvPr>
          <p:cNvSpPr/>
          <p:nvPr/>
        </p:nvSpPr>
        <p:spPr>
          <a:xfrm>
            <a:off x="10117048" y="226832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>
            <a:extLst>
              <a:ext uri="{FF2B5EF4-FFF2-40B4-BE49-F238E27FC236}">
                <a16:creationId xmlns:a16="http://schemas.microsoft.com/office/drawing/2014/main" id="{43245406-7D89-9D36-6095-061934D4616D}"/>
              </a:ext>
            </a:extLst>
          </p:cNvPr>
          <p:cNvSpPr/>
          <p:nvPr/>
        </p:nvSpPr>
        <p:spPr>
          <a:xfrm>
            <a:off x="8688288" y="2054008"/>
            <a:ext cx="285752" cy="285752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0">
            <a:solidFill>
              <a:schemeClr val="tx1"/>
            </a:solidFill>
          </a:ln>
          <a:scene3d>
            <a:camera prst="orthographicFront">
              <a:rot lat="0" lon="1800000" rev="0"/>
            </a:camera>
            <a:lightRig rig="threePt" dir="t"/>
          </a:scene3d>
          <a:sp3d extrusionH="165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B396CE03-E1F8-5F39-2050-78482AF97489}"/>
              </a:ext>
            </a:extLst>
          </p:cNvPr>
          <p:cNvCxnSpPr/>
          <p:nvPr/>
        </p:nvCxnSpPr>
        <p:spPr>
          <a:xfrm flipV="1">
            <a:off x="10045610" y="2696950"/>
            <a:ext cx="0" cy="71438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4" descr="http://www.hrackolend.cz/images/stories/virtuemart/product/resized/6121_dvojie-ozubene-kolo-modelcraft-1236-zubu-m1-otvor-6-mm.jpg">
            <a:extLst>
              <a:ext uri="{FF2B5EF4-FFF2-40B4-BE49-F238E27FC236}">
                <a16:creationId xmlns:a16="http://schemas.microsoft.com/office/drawing/2014/main" id="{B814AFE2-B807-DF73-6B2F-1A781DA785D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9641879" y="4581128"/>
            <a:ext cx="1807594" cy="1807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526C14F-E5EA-5043-4C5B-AA6EDC6068A4}"/>
              </a:ext>
            </a:extLst>
          </p:cNvPr>
          <p:cNvSpPr txBox="1"/>
          <p:nvPr/>
        </p:nvSpPr>
        <p:spPr>
          <a:xfrm>
            <a:off x="551384" y="40466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C0ECA8F-FF3E-B671-83E7-68C398157279}"/>
                  </a:ext>
                </a:extLst>
              </p:cNvPr>
              <p:cNvSpPr txBox="1"/>
              <p:nvPr/>
            </p:nvSpPr>
            <p:spPr>
              <a:xfrm>
                <a:off x="515380" y="836712"/>
                <a:ext cx="11197244" cy="19442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cs-CZ" sz="1800" dirty="0"/>
                  <a:t>Při zdvihání kbelíku s vodou ze studně se hřídel s obvodem 30 cm otočí dvacetkrát. Kolikrát musíš přitom otočit kolem s obvodem desetkrát větším než hřídel? Z jaké hloubky se kbelík vytáhl? Jaká práce byla vykonána, jestliže hmotnost kbelíku s vodou je 15 kg?</a:t>
                </a:r>
              </a:p>
              <a:p>
                <a:pPr marL="0" indent="0">
                  <a:buNone/>
                </a:pPr>
                <a:endParaRPr lang="cs-CZ" sz="800" dirty="0"/>
              </a:p>
              <a:p>
                <a:pPr marL="0" indent="0">
                  <a:buNone/>
                </a:pPr>
                <a:r>
                  <a:rPr lang="cs-CZ" sz="1800" dirty="0"/>
                  <a:t>Řešení: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=0,3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=10 . 0,3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8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, </m:t>
                      </m:r>
                    </m:oMath>
                  </m:oMathPara>
                </a14:m>
                <a:endParaRPr lang="cs-CZ" sz="18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po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č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et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ot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áč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ek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ří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dele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=20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po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č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et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ot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áč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ek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kola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 ?,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hloubka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=?,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mechanick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á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pr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á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ce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C0ECA8F-FF3E-B671-83E7-68C3981572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380" y="836712"/>
                <a:ext cx="11197244" cy="1944250"/>
              </a:xfrm>
              <a:prstGeom prst="rect">
                <a:avLst/>
              </a:prstGeom>
              <a:blipFill>
                <a:blip r:embed="rId2"/>
                <a:stretch>
                  <a:fillRect l="-490" t="-15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F51C3729-3A07-2BBB-56F8-A426FEEAD0C7}"/>
              </a:ext>
            </a:extLst>
          </p:cNvPr>
          <p:cNvCxnSpPr/>
          <p:nvPr/>
        </p:nvCxnSpPr>
        <p:spPr>
          <a:xfrm>
            <a:off x="551384" y="2708920"/>
            <a:ext cx="11161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DCBC5DB0-8667-3F91-EF0A-09C24B118CD5}"/>
                  </a:ext>
                </a:extLst>
              </p:cNvPr>
              <p:cNvSpPr txBox="1"/>
              <p:nvPr/>
            </p:nvSpPr>
            <p:spPr>
              <a:xfrm>
                <a:off x="551384" y="2924944"/>
                <a:ext cx="11197244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Počet otáček kola:</a:t>
                </a:r>
              </a:p>
              <a:p>
                <a:r>
                  <a:rPr lang="cs-CZ" dirty="0"/>
                  <a:t>       počet otáček kola je stejný jako počet otáček hřídele, tedy 20. </a:t>
                </a:r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Hloubka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:</a:t>
                </a:r>
              </a:p>
              <a:p>
                <a:r>
                  <a:rPr lang="cs-CZ" dirty="0"/>
                  <a:t>       protože lano je navinuto na hřídeli, která má obvod 0,3 m a  který se otočí 20x, je hloubka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 . 0,3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Síla působící na kbelík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. 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Mechanická 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vykonaná silou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je  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=150 . 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=900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DCBC5DB0-8667-3F91-EF0A-09C24B118C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2924944"/>
                <a:ext cx="11197244" cy="2862322"/>
              </a:xfrm>
              <a:prstGeom prst="rect">
                <a:avLst/>
              </a:prstGeom>
              <a:blipFill>
                <a:blip r:embed="rId3"/>
                <a:stretch>
                  <a:fillRect l="-435" t="-1279" b="-4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06CA6052-CEEE-9316-17D7-D0C31D0C5687}"/>
              </a:ext>
            </a:extLst>
          </p:cNvPr>
          <p:cNvSpPr txBox="1"/>
          <p:nvPr/>
        </p:nvSpPr>
        <p:spPr>
          <a:xfrm>
            <a:off x="263352" y="6084004"/>
            <a:ext cx="11665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Kolo se otočí 20x, hloubka hladiny vody ve studni je 6 m a mechanická práce potřebná k vytažení kbelíku s vodou je 900 J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>
            <a:extLst>
              <a:ext uri="{FF2B5EF4-FFF2-40B4-BE49-F238E27FC236}">
                <a16:creationId xmlns:a16="http://schemas.microsoft.com/office/drawing/2014/main" id="{EE864983-1D0C-CC3A-9EE1-0792F140A484}"/>
              </a:ext>
            </a:extLst>
          </p:cNvPr>
          <p:cNvSpPr txBox="1"/>
          <p:nvPr/>
        </p:nvSpPr>
        <p:spPr>
          <a:xfrm>
            <a:off x="623392" y="381837"/>
            <a:ext cx="2160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>
                <a:latin typeface="+mn-lt"/>
                <a:ea typeface="+mn-ea"/>
                <a:cs typeface="+mn-cs"/>
              </a:rPr>
              <a:t>Nakloněná rovina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003DF04-20C2-0E60-FE81-FA1907CDF81F}"/>
                  </a:ext>
                </a:extLst>
              </p:cNvPr>
              <p:cNvSpPr txBox="1"/>
              <p:nvPr/>
            </p:nvSpPr>
            <p:spPr>
              <a:xfrm>
                <a:off x="623392" y="777294"/>
                <a:ext cx="10801200" cy="2053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Nakloněná rovina je rovina, která svírá s vodorovnou rovinou ostrý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. Těleso na nakloněné rovině je v rovnovážné poloze při rovnováze všech působících sil. Těmito silami jsou tíhová síla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𝑵</m:t>
                        </m:r>
                      </m:sub>
                    </m:sSub>
                  </m:oMath>
                </a14:m>
                <a:endParaRPr lang="cs-CZ" b="1" dirty="0"/>
              </a:p>
              <a:p>
                <a:r>
                  <a:rPr lang="cs-CZ" dirty="0"/>
                  <a:t>, síla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kterou rovina působící na těleso, a tahová síla (případně tlaková síla)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působící vzhůru ve směru nakloněné roviny. Podle třetího pohybového zákona (zákon akce a reakce) 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cs-CZ" dirty="0"/>
                  <a:t>, proto podmínka rovnováhy sil na nakloněné rovině je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003DF04-20C2-0E60-FE81-FA1907CDF8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777294"/>
                <a:ext cx="10801200" cy="2053767"/>
              </a:xfrm>
              <a:prstGeom prst="rect">
                <a:avLst/>
              </a:prstGeom>
              <a:blipFill>
                <a:blip r:embed="rId2"/>
                <a:stretch>
                  <a:fillRect l="-451" t="-17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Obrázek 17">
            <a:extLst>
              <a:ext uri="{FF2B5EF4-FFF2-40B4-BE49-F238E27FC236}">
                <a16:creationId xmlns:a16="http://schemas.microsoft.com/office/drawing/2014/main" id="{DB46971E-E665-7A22-2338-D8E8B6724B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85"/>
          <a:stretch/>
        </p:blipFill>
        <p:spPr>
          <a:xfrm>
            <a:off x="461688" y="2626526"/>
            <a:ext cx="4643888" cy="38429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6DCAD5B5-83D2-FF3A-9C54-73E38F7AFAA8}"/>
                  </a:ext>
                </a:extLst>
              </p:cNvPr>
              <p:cNvSpPr txBox="1"/>
              <p:nvPr/>
            </p:nvSpPr>
            <p:spPr>
              <a:xfrm>
                <a:off x="5465307" y="2871020"/>
                <a:ext cx="5760640" cy="20328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cs-CZ" dirty="0"/>
                  <a:t>,   a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den>
                        </m:f>
                      </m:e>
                    </m:func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Vyjadřujeme </a:t>
                </a:r>
                <a:r>
                  <a:rPr lang="cs-CZ" b="1" dirty="0"/>
                  <a:t>podmínku rovnováhy </a:t>
                </a:r>
                <a:r>
                  <a:rPr lang="cs-CZ" dirty="0"/>
                  <a:t>na nakloněné rovině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6DCAD5B5-83D2-FF3A-9C54-73E38F7AFA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5307" y="2871020"/>
                <a:ext cx="5760640" cy="2032864"/>
              </a:xfrm>
              <a:prstGeom prst="rect">
                <a:avLst/>
              </a:prstGeom>
              <a:blipFill>
                <a:blip r:embed="rId4"/>
                <a:stretch>
                  <a:fillRect l="-9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3963225F-8311-6B2C-A7D0-1E6093EAEE0B}"/>
                  </a:ext>
                </a:extLst>
              </p:cNvPr>
              <p:cNvSpPr txBox="1"/>
              <p:nvPr/>
            </p:nvSpPr>
            <p:spPr>
              <a:xfrm>
                <a:off x="5465306" y="5085184"/>
                <a:ext cx="6535349" cy="64633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Tento vztah současně vyjadřuje rovnost práce vykonané působením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po dráze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 a práce spotřebované tíhovou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 po dráze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3963225F-8311-6B2C-A7D0-1E6093EAEE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5306" y="5085184"/>
                <a:ext cx="6535349" cy="646331"/>
              </a:xfrm>
              <a:prstGeom prst="rect">
                <a:avLst/>
              </a:prstGeom>
              <a:blipFill>
                <a:blip r:embed="rId5"/>
                <a:stretch>
                  <a:fillRect l="-744" t="-3670" b="-1192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F6182B6E-84D0-9F75-EB27-FA2350744080}"/>
              </a:ext>
            </a:extLst>
          </p:cNvPr>
          <p:cNvSpPr txBox="1"/>
          <p:nvPr/>
        </p:nvSpPr>
        <p:spPr>
          <a:xfrm>
            <a:off x="575832" y="1886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8FC28110-4085-E969-5706-F0931B9E72F3}"/>
                  </a:ext>
                </a:extLst>
              </p:cNvPr>
              <p:cNvSpPr txBox="1"/>
              <p:nvPr/>
            </p:nvSpPr>
            <p:spPr>
              <a:xfrm>
                <a:off x="546569" y="499022"/>
                <a:ext cx="11161240" cy="13234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Po nakloněné rovině o délce 10 m máme vytáhnout vozík o hmotnosti 100 kg do výšky  1 m. Jak velkou silou musíme vozík táhnout? Jakou práci při tom vykonáme?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=?,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8FC28110-4085-E969-5706-F0931B9E72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569" y="499022"/>
                <a:ext cx="11161240" cy="1323439"/>
              </a:xfrm>
              <a:prstGeom prst="rect">
                <a:avLst/>
              </a:prstGeom>
              <a:blipFill>
                <a:blip r:embed="rId2"/>
                <a:stretch>
                  <a:fillRect l="-492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686ED673-FF7B-04F3-70D5-F7979C2C3C0B}"/>
              </a:ext>
            </a:extLst>
          </p:cNvPr>
          <p:cNvCxnSpPr>
            <a:cxnSpLocks/>
          </p:cNvCxnSpPr>
          <p:nvPr/>
        </p:nvCxnSpPr>
        <p:spPr>
          <a:xfrm>
            <a:off x="331600" y="3711431"/>
            <a:ext cx="475252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D4FF88C6-4C31-FACE-07D5-BF22E92706B5}"/>
              </a:ext>
            </a:extLst>
          </p:cNvPr>
          <p:cNvCxnSpPr/>
          <p:nvPr/>
        </p:nvCxnSpPr>
        <p:spPr>
          <a:xfrm flipV="1">
            <a:off x="331600" y="2847335"/>
            <a:ext cx="4752528" cy="86409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D76851F9-0792-1816-860D-B986F09B42D2}"/>
              </a:ext>
            </a:extLst>
          </p:cNvPr>
          <p:cNvCxnSpPr>
            <a:cxnSpLocks/>
          </p:cNvCxnSpPr>
          <p:nvPr/>
        </p:nvCxnSpPr>
        <p:spPr>
          <a:xfrm>
            <a:off x="5084128" y="2847335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>
            <a:extLst>
              <a:ext uri="{FF2B5EF4-FFF2-40B4-BE49-F238E27FC236}">
                <a16:creationId xmlns:a16="http://schemas.microsoft.com/office/drawing/2014/main" id="{0CE401F3-CEC4-712D-4C41-8F1878198C0F}"/>
              </a:ext>
            </a:extLst>
          </p:cNvPr>
          <p:cNvSpPr/>
          <p:nvPr/>
        </p:nvSpPr>
        <p:spPr>
          <a:xfrm rot="20923633">
            <a:off x="3528197" y="2545073"/>
            <a:ext cx="720075" cy="3600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F7AC7ECB-E1B3-9D03-107E-4291E8812950}"/>
              </a:ext>
            </a:extLst>
          </p:cNvPr>
          <p:cNvSpPr/>
          <p:nvPr/>
        </p:nvSpPr>
        <p:spPr>
          <a:xfrm>
            <a:off x="3628444" y="2927306"/>
            <a:ext cx="144016" cy="14400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E039D49-ED04-F664-59C9-64A841690C31}"/>
              </a:ext>
            </a:extLst>
          </p:cNvPr>
          <p:cNvSpPr/>
          <p:nvPr/>
        </p:nvSpPr>
        <p:spPr>
          <a:xfrm>
            <a:off x="4060493" y="2828015"/>
            <a:ext cx="144016" cy="14400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430DF74-34EE-9FA4-E600-BF852B2E460F}"/>
                  </a:ext>
                </a:extLst>
              </p:cNvPr>
              <p:cNvSpPr txBox="1"/>
              <p:nvPr/>
            </p:nvSpPr>
            <p:spPr>
              <a:xfrm rot="20996053">
                <a:off x="1946785" y="2896646"/>
                <a:ext cx="12961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430DF74-34EE-9FA4-E600-BF852B2E46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996053">
                <a:off x="1946785" y="2896646"/>
                <a:ext cx="129614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21228CAB-E345-C65A-7EA5-B117FB76A445}"/>
                  </a:ext>
                </a:extLst>
              </p:cNvPr>
              <p:cNvSpPr txBox="1"/>
              <p:nvPr/>
            </p:nvSpPr>
            <p:spPr>
              <a:xfrm>
                <a:off x="5015881" y="3144363"/>
                <a:ext cx="10801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21228CAB-E345-C65A-7EA5-B117FB76A4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1" y="3144363"/>
                <a:ext cx="1080119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9C43CC4-0437-67FE-E734-6B75EABA95F5}"/>
                  </a:ext>
                </a:extLst>
              </p:cNvPr>
              <p:cNvSpPr txBox="1"/>
              <p:nvPr/>
            </p:nvSpPr>
            <p:spPr>
              <a:xfrm>
                <a:off x="2980372" y="1988840"/>
                <a:ext cx="15841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9C43CC4-0437-67FE-E734-6B75EABA95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0372" y="1988840"/>
                <a:ext cx="1584175" cy="369332"/>
              </a:xfrm>
              <a:prstGeom prst="rect">
                <a:avLst/>
              </a:prstGeom>
              <a:blipFill>
                <a:blip r:embed="rId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0ACAC77-8DCA-29AA-F161-E0CB0F454665}"/>
                  </a:ext>
                </a:extLst>
              </p:cNvPr>
              <p:cNvSpPr txBox="1"/>
              <p:nvPr/>
            </p:nvSpPr>
            <p:spPr>
              <a:xfrm>
                <a:off x="1627744" y="3389117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0ACAC77-8DCA-29AA-F161-E0CB0F4546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7744" y="3389117"/>
                <a:ext cx="360040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2D3A9668-D320-6C4A-3DAF-EF6DF0EA5729}"/>
              </a:ext>
            </a:extLst>
          </p:cNvPr>
          <p:cNvCxnSpPr>
            <a:cxnSpLocks/>
          </p:cNvCxnSpPr>
          <p:nvPr/>
        </p:nvCxnSpPr>
        <p:spPr>
          <a:xfrm>
            <a:off x="3888234" y="2725091"/>
            <a:ext cx="0" cy="189878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3F335282-A820-3635-FAC3-11B56429093B}"/>
              </a:ext>
            </a:extLst>
          </p:cNvPr>
          <p:cNvCxnSpPr/>
          <p:nvPr/>
        </p:nvCxnSpPr>
        <p:spPr>
          <a:xfrm>
            <a:off x="3888234" y="2786219"/>
            <a:ext cx="388283" cy="172290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>
            <a:extLst>
              <a:ext uri="{FF2B5EF4-FFF2-40B4-BE49-F238E27FC236}">
                <a16:creationId xmlns:a16="http://schemas.microsoft.com/office/drawing/2014/main" id="{96549877-9CD7-51BE-D2B4-CD1AC4E8C633}"/>
              </a:ext>
            </a:extLst>
          </p:cNvPr>
          <p:cNvCxnSpPr>
            <a:cxnSpLocks/>
          </p:cNvCxnSpPr>
          <p:nvPr/>
        </p:nvCxnSpPr>
        <p:spPr>
          <a:xfrm flipH="1">
            <a:off x="3880283" y="4494422"/>
            <a:ext cx="388283" cy="1135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232A63D2-8064-7200-6658-DB47AE70C3BD}"/>
                  </a:ext>
                </a:extLst>
              </p:cNvPr>
              <p:cNvSpPr txBox="1"/>
              <p:nvPr/>
            </p:nvSpPr>
            <p:spPr>
              <a:xfrm>
                <a:off x="3804533" y="338304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232A63D2-8064-7200-6658-DB47AE70C3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4533" y="3383046"/>
                <a:ext cx="360040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se šipkou 34">
            <a:extLst>
              <a:ext uri="{FF2B5EF4-FFF2-40B4-BE49-F238E27FC236}">
                <a16:creationId xmlns:a16="http://schemas.microsoft.com/office/drawing/2014/main" id="{96B05F75-58F7-2841-19C8-BF28F6591709}"/>
              </a:ext>
            </a:extLst>
          </p:cNvPr>
          <p:cNvCxnSpPr>
            <a:cxnSpLocks/>
          </p:cNvCxnSpPr>
          <p:nvPr/>
        </p:nvCxnSpPr>
        <p:spPr>
          <a:xfrm rot="10800000" flipH="1">
            <a:off x="3888233" y="2626098"/>
            <a:ext cx="388283" cy="1135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3784D98-6920-7028-7666-0F128267D741}"/>
                  </a:ext>
                </a:extLst>
              </p:cNvPr>
              <p:cNvSpPr txBox="1"/>
              <p:nvPr/>
            </p:nvSpPr>
            <p:spPr>
              <a:xfrm>
                <a:off x="3501328" y="3861791"/>
                <a:ext cx="35627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3784D98-6920-7028-7666-0F128267D7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328" y="3861791"/>
                <a:ext cx="356277" cy="369332"/>
              </a:xfrm>
              <a:prstGeom prst="rect">
                <a:avLst/>
              </a:prstGeom>
              <a:blipFill>
                <a:blip r:embed="rId8"/>
                <a:stretch>
                  <a:fillRect r="-50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A603874B-9891-430B-F1A6-3C2E4F78B347}"/>
                  </a:ext>
                </a:extLst>
              </p:cNvPr>
              <p:cNvSpPr txBox="1"/>
              <p:nvPr/>
            </p:nvSpPr>
            <p:spPr>
              <a:xfrm>
                <a:off x="4204509" y="2398768"/>
                <a:ext cx="5040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A603874B-9891-430B-F1A6-3C2E4F78B3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4509" y="2398768"/>
                <a:ext cx="504054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07BBE88D-5818-A275-17C5-394E858753BE}"/>
                  </a:ext>
                </a:extLst>
              </p:cNvPr>
              <p:cNvSpPr txBox="1"/>
              <p:nvPr/>
            </p:nvSpPr>
            <p:spPr>
              <a:xfrm>
                <a:off x="3888233" y="4632508"/>
                <a:ext cx="5040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07BBE88D-5818-A275-17C5-394E85875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233" y="4632508"/>
                <a:ext cx="50405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70F33165-A50B-EE72-74AF-69D1CB5E8803}"/>
                  </a:ext>
                </a:extLst>
              </p:cNvPr>
              <p:cNvSpPr txBox="1"/>
              <p:nvPr/>
            </p:nvSpPr>
            <p:spPr>
              <a:xfrm>
                <a:off x="6528048" y="1822461"/>
                <a:ext cx="4824536" cy="45713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. 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𝐺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→  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</m:t>
                          </m:r>
                          <m:func>
                            <m:func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 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=1000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mechanické práce W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. 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=1000 . 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70F33165-A50B-EE72-74AF-69D1CB5E88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048" y="1822461"/>
                <a:ext cx="4824536" cy="4571316"/>
              </a:xfrm>
              <a:prstGeom prst="rect">
                <a:avLst/>
              </a:prstGeom>
              <a:blipFill>
                <a:blip r:embed="rId11"/>
                <a:stretch>
                  <a:fillRect l="-1138" t="-8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B95D8384-5BD0-C2B8-EB6C-59B438095761}"/>
              </a:ext>
            </a:extLst>
          </p:cNvPr>
          <p:cNvCxnSpPr/>
          <p:nvPr/>
        </p:nvCxnSpPr>
        <p:spPr>
          <a:xfrm>
            <a:off x="575832" y="1814594"/>
            <a:ext cx="11136792" cy="786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E1851361-DC6C-F349-AF23-9C421DD1AD26}"/>
              </a:ext>
            </a:extLst>
          </p:cNvPr>
          <p:cNvSpPr txBox="1"/>
          <p:nvPr/>
        </p:nvSpPr>
        <p:spPr>
          <a:xfrm>
            <a:off x="403611" y="5608079"/>
            <a:ext cx="569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Vozík musíme táhnou silou větší než 100 N a vykonáme mechanickou práci 1000 J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0A846C29-F11D-9F59-A23D-C918E894C94F}"/>
              </a:ext>
            </a:extLst>
          </p:cNvPr>
          <p:cNvSpPr txBox="1"/>
          <p:nvPr/>
        </p:nvSpPr>
        <p:spPr>
          <a:xfrm>
            <a:off x="551384" y="40466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2B1FEFD-5F23-89D5-288F-55B8B1F44B78}"/>
                  </a:ext>
                </a:extLst>
              </p:cNvPr>
              <p:cNvSpPr txBox="1"/>
              <p:nvPr/>
            </p:nvSpPr>
            <p:spPr>
              <a:xfrm>
                <a:off x="576440" y="908720"/>
                <a:ext cx="11136183" cy="13234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Do jaké výšky musíme zvednout jeden konec prkna 3 m dlouhého, abychom po ní mohli tahat břemeno hmotnosti 100 kg silou 200 N?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2B1FEFD-5F23-89D5-288F-55B8B1F44B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440" y="908720"/>
                <a:ext cx="11136183" cy="1323439"/>
              </a:xfrm>
              <a:prstGeom prst="rect">
                <a:avLst/>
              </a:prstGeom>
              <a:blipFill>
                <a:blip r:embed="rId2"/>
                <a:stretch>
                  <a:fillRect l="-493" t="-2304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BA4E7DC8-9918-82BA-AB71-D144DFFAED2B}"/>
              </a:ext>
            </a:extLst>
          </p:cNvPr>
          <p:cNvCxnSpPr/>
          <p:nvPr/>
        </p:nvCxnSpPr>
        <p:spPr>
          <a:xfrm>
            <a:off x="551384" y="2204864"/>
            <a:ext cx="11161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9CE5DAB5-74D3-A0E7-5F10-F18F2178B83D}"/>
              </a:ext>
            </a:extLst>
          </p:cNvPr>
          <p:cNvCxnSpPr/>
          <p:nvPr/>
        </p:nvCxnSpPr>
        <p:spPr>
          <a:xfrm flipV="1">
            <a:off x="767408" y="4308129"/>
            <a:ext cx="3888432" cy="720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B4562AB8-466F-4E84-D017-CD1FDA14562D}"/>
              </a:ext>
            </a:extLst>
          </p:cNvPr>
          <p:cNvCxnSpPr>
            <a:cxnSpLocks/>
          </p:cNvCxnSpPr>
          <p:nvPr/>
        </p:nvCxnSpPr>
        <p:spPr>
          <a:xfrm flipV="1">
            <a:off x="767408" y="3140968"/>
            <a:ext cx="3888432" cy="123916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BF6D9AED-AD95-0E86-022B-12710D994946}"/>
              </a:ext>
            </a:extLst>
          </p:cNvPr>
          <p:cNvCxnSpPr>
            <a:cxnSpLocks/>
          </p:cNvCxnSpPr>
          <p:nvPr/>
        </p:nvCxnSpPr>
        <p:spPr>
          <a:xfrm>
            <a:off x="4655840" y="3140968"/>
            <a:ext cx="0" cy="11671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>
            <a:extLst>
              <a:ext uri="{FF2B5EF4-FFF2-40B4-BE49-F238E27FC236}">
                <a16:creationId xmlns:a16="http://schemas.microsoft.com/office/drawing/2014/main" id="{CFE401B4-92F6-77AF-4AC8-69F2B175A4CF}"/>
              </a:ext>
            </a:extLst>
          </p:cNvPr>
          <p:cNvSpPr/>
          <p:nvPr/>
        </p:nvSpPr>
        <p:spPr>
          <a:xfrm rot="20507500">
            <a:off x="3500816" y="3173375"/>
            <a:ext cx="504056" cy="2160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C841D133-9FA5-0B55-FD1D-94B75CF25B46}"/>
              </a:ext>
            </a:extLst>
          </p:cNvPr>
          <p:cNvCxnSpPr>
            <a:cxnSpLocks/>
          </p:cNvCxnSpPr>
          <p:nvPr/>
        </p:nvCxnSpPr>
        <p:spPr>
          <a:xfrm flipV="1">
            <a:off x="3765688" y="4597753"/>
            <a:ext cx="440914" cy="18183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0FD1F395-B612-35E8-9802-96426A7D219F}"/>
              </a:ext>
            </a:extLst>
          </p:cNvPr>
          <p:cNvCxnSpPr>
            <a:cxnSpLocks/>
          </p:cNvCxnSpPr>
          <p:nvPr/>
        </p:nvCxnSpPr>
        <p:spPr>
          <a:xfrm>
            <a:off x="3748486" y="3252158"/>
            <a:ext cx="17202" cy="154679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8FBFCDCC-362D-E8EA-DBDB-F12DBC450E65}"/>
                  </a:ext>
                </a:extLst>
              </p:cNvPr>
              <p:cNvSpPr txBox="1"/>
              <p:nvPr/>
            </p:nvSpPr>
            <p:spPr>
              <a:xfrm rot="20559619">
                <a:off x="1517902" y="3625022"/>
                <a:ext cx="11521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8FBFCDCC-362D-E8EA-DBDB-F12DBC450E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559619">
                <a:off x="1517902" y="3625022"/>
                <a:ext cx="1152128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8AF7345-0F0D-4594-DDAE-638307CCAFFD}"/>
                  </a:ext>
                </a:extLst>
              </p:cNvPr>
              <p:cNvSpPr txBox="1"/>
              <p:nvPr/>
            </p:nvSpPr>
            <p:spPr>
              <a:xfrm>
                <a:off x="4655840" y="3501009"/>
                <a:ext cx="72008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 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8AF7345-0F0D-4594-DDAE-638307CCAF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5840" y="3501009"/>
                <a:ext cx="72008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BE9B50C4-5645-0068-7176-144B510DC7F4}"/>
              </a:ext>
            </a:extLst>
          </p:cNvPr>
          <p:cNvCxnSpPr>
            <a:cxnSpLocks/>
          </p:cNvCxnSpPr>
          <p:nvPr/>
        </p:nvCxnSpPr>
        <p:spPr>
          <a:xfrm rot="5400000" flipV="1">
            <a:off x="3230643" y="3788357"/>
            <a:ext cx="1512168" cy="4397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37078BEB-71BF-9E01-F759-CEB7CABEC2D3}"/>
              </a:ext>
            </a:extLst>
          </p:cNvPr>
          <p:cNvCxnSpPr>
            <a:cxnSpLocks/>
          </p:cNvCxnSpPr>
          <p:nvPr/>
        </p:nvCxnSpPr>
        <p:spPr>
          <a:xfrm flipV="1">
            <a:off x="3766969" y="3070313"/>
            <a:ext cx="440914" cy="18183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BA2250C7-EE6B-FAE2-C738-41CA5B1FBA5A}"/>
                  </a:ext>
                </a:extLst>
              </p:cNvPr>
              <p:cNvSpPr txBox="1"/>
              <p:nvPr/>
            </p:nvSpPr>
            <p:spPr>
              <a:xfrm>
                <a:off x="1661918" y="4008231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BA2250C7-EE6B-FAE2-C738-41CA5B1FB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1918" y="4008231"/>
                <a:ext cx="432048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F33BF549-18C0-0B2E-0BCD-809999A6ACFF}"/>
                  </a:ext>
                </a:extLst>
              </p:cNvPr>
              <p:cNvSpPr txBox="1"/>
              <p:nvPr/>
            </p:nvSpPr>
            <p:spPr>
              <a:xfrm>
                <a:off x="3643559" y="373633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F33BF549-18C0-0B2E-0BCD-809999A6A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3559" y="3736339"/>
                <a:ext cx="432048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A29CEC4D-355E-3EDE-058D-D2AD088C3399}"/>
                  </a:ext>
                </a:extLst>
              </p:cNvPr>
              <p:cNvSpPr txBox="1"/>
              <p:nvPr/>
            </p:nvSpPr>
            <p:spPr>
              <a:xfrm>
                <a:off x="4206602" y="4393871"/>
                <a:ext cx="4043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A29CEC4D-355E-3EDE-058D-D2AD088C33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602" y="4393871"/>
                <a:ext cx="404327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1A7AFD74-06BD-EBD1-1CE3-AD8D3BE36DFA}"/>
                  </a:ext>
                </a:extLst>
              </p:cNvPr>
              <p:cNvSpPr txBox="1"/>
              <p:nvPr/>
            </p:nvSpPr>
            <p:spPr>
              <a:xfrm>
                <a:off x="4125130" y="2780874"/>
                <a:ext cx="141218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1A7AFD74-06BD-EBD1-1CE3-AD8D3BE36D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5130" y="2780874"/>
                <a:ext cx="1412188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89B9E6CC-D5A7-7E8B-4128-32775746CB0E}"/>
                  </a:ext>
                </a:extLst>
              </p:cNvPr>
              <p:cNvSpPr txBox="1"/>
              <p:nvPr/>
            </p:nvSpPr>
            <p:spPr>
              <a:xfrm>
                <a:off x="2490487" y="2669695"/>
                <a:ext cx="15121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89B9E6CC-D5A7-7E8B-4128-32775746CB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0487" y="2669695"/>
                <a:ext cx="1512168" cy="369332"/>
              </a:xfrm>
              <a:prstGeom prst="rect">
                <a:avLst/>
              </a:prstGeom>
              <a:blipFill>
                <a:blip r:embed="rId9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3698BE80-3830-76F2-D9B5-C845D14C2CF1}"/>
                  </a:ext>
                </a:extLst>
              </p:cNvPr>
              <p:cNvSpPr txBox="1"/>
              <p:nvPr/>
            </p:nvSpPr>
            <p:spPr>
              <a:xfrm>
                <a:off x="6058229" y="3278578"/>
                <a:ext cx="5654223" cy="1098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: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=100 . 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200</m:t>
                        </m:r>
                      </m:num>
                      <m:den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3698BE80-3830-76F2-D9B5-C845D14C2C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8229" y="3278578"/>
                <a:ext cx="5654223" cy="1098570"/>
              </a:xfrm>
              <a:prstGeom prst="rect">
                <a:avLst/>
              </a:prstGeom>
              <a:blipFill>
                <a:blip r:embed="rId10"/>
                <a:stretch>
                  <a:fillRect l="-971" t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ovéPole 35">
            <a:extLst>
              <a:ext uri="{FF2B5EF4-FFF2-40B4-BE49-F238E27FC236}">
                <a16:creationId xmlns:a16="http://schemas.microsoft.com/office/drawing/2014/main" id="{83085F4F-CF7B-1067-C8C6-DB0C28D389E6}"/>
              </a:ext>
            </a:extLst>
          </p:cNvPr>
          <p:cNvSpPr txBox="1"/>
          <p:nvPr/>
        </p:nvSpPr>
        <p:spPr>
          <a:xfrm>
            <a:off x="6058226" y="5301208"/>
            <a:ext cx="5654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Konec prkna je třeba zvednout do maximální výšky 0,6 m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>
            <a:extLst>
              <a:ext uri="{FF2B5EF4-FFF2-40B4-BE49-F238E27FC236}">
                <a16:creationId xmlns:a16="http://schemas.microsoft.com/office/drawing/2014/main" id="{93551DF0-055F-0B53-E0B9-9A1E96601701}"/>
              </a:ext>
            </a:extLst>
          </p:cNvPr>
          <p:cNvSpPr txBox="1"/>
          <p:nvPr/>
        </p:nvSpPr>
        <p:spPr>
          <a:xfrm>
            <a:off x="623392" y="381837"/>
            <a:ext cx="2160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>
                <a:latin typeface="+mn-lt"/>
                <a:ea typeface="+mn-ea"/>
                <a:cs typeface="+mn-cs"/>
              </a:rPr>
              <a:t>Šroub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08B6100-D04C-C9FD-3EFD-95A4F51627DF}"/>
              </a:ext>
            </a:extLst>
          </p:cNvPr>
          <p:cNvSpPr txBox="1"/>
          <p:nvPr/>
        </p:nvSpPr>
        <p:spPr>
          <a:xfrm>
            <a:off x="695400" y="908720"/>
            <a:ext cx="11161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Šroub lze považovat za nakloněnou rovinu navinutou na válcovou plochu. Při každé otočce se šroub posune ve směru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BE93569-EE6B-0625-C872-ED358FCB8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1916832"/>
            <a:ext cx="2085975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938A7245-CEEA-0704-1A80-8155F5F671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" r="60573"/>
          <a:stretch/>
        </p:blipFill>
        <p:spPr>
          <a:xfrm>
            <a:off x="3143672" y="1700808"/>
            <a:ext cx="3332895" cy="31683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5DF202C-EE42-3E3F-6786-56F6CB221B35}"/>
                  </a:ext>
                </a:extLst>
              </p:cNvPr>
              <p:cNvSpPr txBox="1"/>
              <p:nvPr/>
            </p:nvSpPr>
            <p:spPr>
              <a:xfrm>
                <a:off x="6672064" y="1614383"/>
                <a:ext cx="4968552" cy="32316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Své osy o výšku h jednoho závitu, přičemž překoná odporovou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materiálu, do něhož šroub vniká. Tato síla spotřebuje práci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.  Současně na obvodu závitu o délce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působíme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která vykoná práci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Na základě rovnosti práce spotřebované odporovou silou a práce vykonané silou, kterou na šroub působíme, dostáváme pro šroub </a:t>
                </a:r>
                <a:r>
                  <a:rPr lang="cs-CZ" b="1" dirty="0"/>
                  <a:t>podmínku rovnováhy:</a:t>
                </a:r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5DF202C-EE42-3E3F-6786-56F6CB221B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14383"/>
                <a:ext cx="4968552" cy="3231654"/>
              </a:xfrm>
              <a:prstGeom prst="rect">
                <a:avLst/>
              </a:prstGeom>
              <a:blipFill>
                <a:blip r:embed="rId5"/>
                <a:stretch>
                  <a:fillRect l="-980" t="-1132" r="-18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0607F4-2717-A0EA-6E9E-1EA9F9D9564C}"/>
              </a:ext>
            </a:extLst>
          </p:cNvPr>
          <p:cNvSpPr txBox="1"/>
          <p:nvPr/>
        </p:nvSpPr>
        <p:spPr>
          <a:xfrm>
            <a:off x="5591944" y="3198167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1561361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1758</Words>
  <Application>Microsoft Office PowerPoint</Application>
  <PresentationFormat>Širokoúhlá obrazovka</PresentationFormat>
  <Paragraphs>220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Cambria Math</vt:lpstr>
      <vt:lpstr>Times New Roman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Příklad</vt:lpstr>
      <vt:lpstr>Prezentace aplikace PowerPoint</vt:lpstr>
      <vt:lpstr>Prezentace aplikace PowerPoint</vt:lpstr>
      <vt:lpstr>Jednoduchý kladkostroj</vt:lpstr>
      <vt:lpstr>Kladkostroj složený</vt:lpstr>
      <vt:lpstr>Kolo na hřídeli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Jednoduché stroje</dc:title>
  <dc:creator>ptacnik</dc:creator>
  <cp:lastModifiedBy>Karel Sixl</cp:lastModifiedBy>
  <cp:revision>66</cp:revision>
  <dcterms:created xsi:type="dcterms:W3CDTF">2013-10-15T07:14:52Z</dcterms:created>
  <dcterms:modified xsi:type="dcterms:W3CDTF">2025-07-17T09:49:39Z</dcterms:modified>
</cp:coreProperties>
</file>