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1593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692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188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665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6280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753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116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694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982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146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82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5CDBC9-2491-4E82-8255-7CCCDA05FDF5}" type="datetimeFigureOut">
              <a:rPr lang="cs-CZ" smtClean="0"/>
              <a:t>31.3.2023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FA07346A-35BE-4D96-B33D-B440E5C8E6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8908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365868-4731-4A43-9F06-7E5B4A291A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Biologické účinky záření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C03F2DD-52C8-4A2C-A0B3-DBAA08FA5D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12800" dirty="0"/>
              <a:t>a jejich využití v lékařství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4320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CD30EC-5003-40AF-8EC6-C35F92722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7E49324-6098-4910-A7D9-C17C63F477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Při průchodu záření živou hmotou dochází k jeho absorpci</a:t>
            </a:r>
          </a:p>
          <a:p>
            <a:r>
              <a:rPr lang="cs-CZ" dirty="0"/>
              <a:t>Podobně jako u neživé hmoty, mechanismus ionizace a excitace molekul</a:t>
            </a:r>
          </a:p>
          <a:p>
            <a:r>
              <a:rPr lang="cs-CZ" dirty="0"/>
              <a:t>Dávky záření představují malé energie, avšak mají na organismus velice zhoubné účinky</a:t>
            </a:r>
          </a:p>
          <a:p>
            <a:r>
              <a:rPr lang="cs-CZ" dirty="0"/>
              <a:t>Účinky záření: přímé či nepřímé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0445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E17470-C268-4117-A297-ADE70BFBA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Přímý účinek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EC10780-A3A1-4976-B337-1489D4480A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Spojený bezprostředně s absorpcí záření v živých strukturách organismu (bílkoviny, enzymy..)</a:t>
            </a:r>
          </a:p>
          <a:p>
            <a:r>
              <a:rPr lang="cs-CZ" dirty="0"/>
              <a:t>Převládá v buňkách s </a:t>
            </a:r>
            <a:r>
              <a:rPr lang="cs-CZ" b="1" dirty="0"/>
              <a:t>nízkým obsahem vody</a:t>
            </a:r>
          </a:p>
          <a:p>
            <a:r>
              <a:rPr lang="cs-CZ" dirty="0"/>
              <a:t>Porušují se chemické vazby </a:t>
            </a:r>
            <a:r>
              <a:rPr lang="cs-CZ" dirty="0">
                <a:sym typeface="Wingdings" panose="05000000000000000000" pitchFamily="2" charset="2"/>
              </a:rPr>
              <a:t> změny ve struktuře</a:t>
            </a:r>
          </a:p>
          <a:p>
            <a:r>
              <a:rPr lang="cs-CZ" dirty="0">
                <a:sym typeface="Wingdings" panose="05000000000000000000" pitchFamily="2" charset="2"/>
              </a:rPr>
              <a:t>Změny chemické vazby vedou k inaktivaci až rozpadu molekul</a:t>
            </a:r>
          </a:p>
          <a:p>
            <a:r>
              <a:rPr lang="cs-CZ" dirty="0">
                <a:sym typeface="Wingdings" panose="05000000000000000000" pitchFamily="2" charset="2"/>
              </a:rPr>
              <a:t>Absorpce záření v živé hmotě ovlivněna vysokým obsahem vody</a:t>
            </a:r>
          </a:p>
          <a:p>
            <a:r>
              <a:rPr lang="cs-CZ" dirty="0">
                <a:sym typeface="Wingdings" panose="05000000000000000000" pitchFamily="2" charset="2"/>
              </a:rPr>
              <a:t>Voda je ve všech tkáních, orgánech  novorozenci 80%, dospělí 60%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311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4AE1D1-4406-4081-83A5-7FEC991C8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Nepřímý účinek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A66A348-393F-4CE6-89B4-79057DEB8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Zprostředkován produkty ionizace vody</a:t>
            </a:r>
          </a:p>
          <a:p>
            <a:r>
              <a:rPr lang="cs-CZ" dirty="0"/>
              <a:t>Primární produkty jsou volné radikály, které ovlivňují biomolekuly</a:t>
            </a:r>
          </a:p>
          <a:p>
            <a:r>
              <a:rPr lang="cs-CZ" dirty="0"/>
              <a:t>Volné radiály: velice reaktivní, vliv na oxidační systémy, způsobují blokádu</a:t>
            </a:r>
          </a:p>
          <a:p>
            <a:r>
              <a:rPr lang="cs-CZ" dirty="0"/>
              <a:t> Z celkového účinku připadá asi 20-30% na přímý a 70-80% na nepřímý</a:t>
            </a:r>
          </a:p>
          <a:p>
            <a:r>
              <a:rPr lang="cs-CZ" dirty="0"/>
              <a:t>Tyto změny jsou první fází radiobiologického účinku</a:t>
            </a:r>
          </a:p>
        </p:txBody>
      </p:sp>
    </p:spTree>
    <p:extLst>
      <p:ext uri="{BB962C8B-B14F-4D97-AF65-F5344CB8AC3E}">
        <p14:creationId xmlns:p14="http://schemas.microsoft.com/office/powerpoint/2010/main" val="2545139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CCA665-BB0B-4BBA-9538-C61048065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A4A0BE7-4089-4497-B1BD-6527C5350F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Výsledek: </a:t>
            </a:r>
          </a:p>
          <a:p>
            <a:pPr lvl="1"/>
            <a:r>
              <a:rPr lang="cs-CZ" dirty="0"/>
              <a:t>fyzikálně - chemické změny ozářené tkáně</a:t>
            </a:r>
          </a:p>
          <a:p>
            <a:pPr lvl="1"/>
            <a:r>
              <a:rPr lang="cs-CZ" dirty="0"/>
              <a:t>vznik chemicky velice reaktivních látek</a:t>
            </a:r>
          </a:p>
          <a:p>
            <a:r>
              <a:rPr lang="cs-CZ" dirty="0"/>
              <a:t>Poškození biologicky významných molekul vede ke změnám v aktivitě enzymů, narušena syntéza nukleových kyselin, specifických bílkovin</a:t>
            </a:r>
          </a:p>
          <a:p>
            <a:r>
              <a:rPr lang="cs-CZ" dirty="0"/>
              <a:t>Změny na buněčné úrovni -&gt; zmenšení počtu buněk, porušení proliferace</a:t>
            </a:r>
          </a:p>
          <a:p>
            <a:r>
              <a:rPr lang="cs-CZ" dirty="0"/>
              <a:t>Ztráta buněk vede k prohloubení biochemických změn, k narušení funkce orgánů</a:t>
            </a:r>
          </a:p>
        </p:txBody>
      </p:sp>
    </p:spTree>
    <p:extLst>
      <p:ext uri="{BB962C8B-B14F-4D97-AF65-F5344CB8AC3E}">
        <p14:creationId xmlns:p14="http://schemas.microsoft.com/office/powerpoint/2010/main" val="1806807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2FE5DE-3F7A-47A4-A7B5-0E0F5EB49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1C3292-A434-466F-AD9B-56A52467E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Důsledkem: změny orgánové, vedoucí ke vzniku nemoci z ozáření</a:t>
            </a:r>
          </a:p>
          <a:p>
            <a:r>
              <a:rPr lang="cs-CZ" dirty="0"/>
              <a:t>Stupeň změn závisí nejenom na dávce záření, ale i na typu (alfa, beta, gama, rentgenové, neutronové) a na citlivosti orgánů</a:t>
            </a:r>
          </a:p>
          <a:p>
            <a:endParaRPr lang="cs-CZ" dirty="0"/>
          </a:p>
          <a:p>
            <a:r>
              <a:rPr lang="cs-CZ" dirty="0" err="1"/>
              <a:t>Radiosenzitivita</a:t>
            </a:r>
            <a:r>
              <a:rPr lang="cs-CZ" dirty="0"/>
              <a:t> = citlivost organismu na záření</a:t>
            </a:r>
          </a:p>
          <a:p>
            <a:r>
              <a:rPr lang="cs-CZ" dirty="0"/>
              <a:t>Ovlivněna celkovým stavem organismu</a:t>
            </a:r>
          </a:p>
        </p:txBody>
      </p:sp>
      <p:pic>
        <p:nvPicPr>
          <p:cNvPr id="1026" name="Picture 2" descr="dnes je neděle 18. dubna 2021, svátek má Valérie 16:32 Encyklopedie energie  Free download Bheliom Encyklopedie Energie -&gt; Výklad Rozšířené hledání Menu  Encyklopedie Energie Výklad Slovník Pokusy O encyklopedii RAO Schémata  Elektráren ...">
            <a:extLst>
              <a:ext uri="{FF2B5EF4-FFF2-40B4-BE49-F238E27FC236}">
                <a16:creationId xmlns:a16="http://schemas.microsoft.com/office/drawing/2014/main" id="{F2F70B9C-C28C-4AA3-BED4-26CDBB0D1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417" y="4413803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372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333A77-5B7A-4B64-B610-B6F87921B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192983-B1D2-4EE6-8A60-D5A4C5E171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Nejcitlivější na ozáření: lymfatická tkáň, sliznice tenkého střeva, kostní dřeň, gonády, oční čočka, alveolární část plic, ledviny, játra</a:t>
            </a:r>
          </a:p>
          <a:p>
            <a:r>
              <a:rPr lang="cs-CZ" dirty="0"/>
              <a:t>Nejméně citlivé: pojivová tkáň, kostní buňky, nervová tkáň, svalová tkáň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3126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F4D8D2-1BBD-49ED-A72F-47FF9D8F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010F652-9ADD-4FDA-9A35-0E9DC20EA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Biologické účinky ionizujícího záření se využívají ke komplexní léčbě zhoubných nádorů</a:t>
            </a:r>
          </a:p>
          <a:p>
            <a:r>
              <a:rPr lang="cs-CZ" dirty="0"/>
              <a:t>Předpokladem radioterapeutického využití tohoto záření jsou jeho smrtelné účinky na buňky</a:t>
            </a:r>
          </a:p>
          <a:p>
            <a:r>
              <a:rPr lang="cs-CZ" dirty="0"/>
              <a:t>Buňky jsou citlivější, čím mají </a:t>
            </a:r>
            <a:r>
              <a:rPr lang="cs-CZ" b="1" dirty="0"/>
              <a:t>vyšší</a:t>
            </a:r>
            <a:r>
              <a:rPr lang="cs-CZ" dirty="0"/>
              <a:t> </a:t>
            </a:r>
            <a:r>
              <a:rPr lang="cs-CZ" b="1" dirty="0"/>
              <a:t>proliferaci</a:t>
            </a:r>
            <a:r>
              <a:rPr lang="cs-CZ" dirty="0"/>
              <a:t> a čím </a:t>
            </a:r>
            <a:r>
              <a:rPr lang="cs-CZ" b="1" dirty="0"/>
              <a:t>nižší</a:t>
            </a:r>
            <a:r>
              <a:rPr lang="cs-CZ" dirty="0"/>
              <a:t> stupeň </a:t>
            </a:r>
            <a:r>
              <a:rPr lang="cs-CZ" b="1" dirty="0"/>
              <a:t>diferenciace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85355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46E7E0-7CC3-404D-AA3C-EB33E0813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BFFEC40-9C4E-409A-B067-DB2207029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Výsledek úspěšné radioterapie zhoubných nádorů je často důsledkem rozdílu citlivosti na záření mezi nádorovými buňkami a buňkami okolní zdravé tkáně</a:t>
            </a:r>
          </a:p>
          <a:p>
            <a:r>
              <a:rPr lang="cs-CZ" dirty="0"/>
              <a:t>Čím je buňka méně diferenciována, čím je její proliferační kinetika větší, tím je na záření citlivější</a:t>
            </a:r>
          </a:p>
          <a:p>
            <a:r>
              <a:rPr lang="cs-CZ" dirty="0"/>
              <a:t>To však platí pro zdravou i nádorovou buňku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4631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CC03CD-842B-401E-AF04-FA7A66A3A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Ochrana před škodlivými účinky záření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3487D03-82D5-4812-B597-6E20C1254F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Ochrana před alfa ozářením </a:t>
            </a:r>
            <a:r>
              <a:rPr lang="cs-CZ" dirty="0">
                <a:sym typeface="Wingdings" panose="05000000000000000000" pitchFamily="2" charset="2"/>
              </a:rPr>
              <a:t> oděv, papír, tenká folie z </a:t>
            </a:r>
            <a:r>
              <a:rPr lang="cs-CZ" dirty="0" err="1">
                <a:sym typeface="Wingdings" panose="05000000000000000000" pitchFamily="2" charset="2"/>
              </a:rPr>
              <a:t>pexiskla</a:t>
            </a:r>
            <a:endParaRPr lang="cs-CZ" dirty="0">
              <a:sym typeface="Wingdings" panose="05000000000000000000" pitchFamily="2" charset="2"/>
            </a:endParaRPr>
          </a:p>
          <a:p>
            <a:r>
              <a:rPr lang="cs-CZ" dirty="0">
                <a:sym typeface="Wingdings" panose="05000000000000000000" pitchFamily="2" charset="2"/>
              </a:rPr>
              <a:t>Ochrana před beta ozářením  omezení tvorby brzdného rentgenového záření (plexisklo, materiál s nízkým proton. číslem)</a:t>
            </a:r>
          </a:p>
          <a:p>
            <a:r>
              <a:rPr lang="cs-CZ" dirty="0">
                <a:sym typeface="Wingdings" panose="05000000000000000000" pitchFamily="2" charset="2"/>
              </a:rPr>
              <a:t>Ochrana před gama  vhodný materiál: olovo, železo, ocel, železobeton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5430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D8189D-7507-4D06-A348-0FC8DCDEE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Ochrana</a:t>
            </a:r>
            <a:br>
              <a:rPr lang="cs-CZ" dirty="0"/>
            </a:br>
            <a:r>
              <a:rPr lang="cs-CZ" dirty="0"/>
              <a:t>1) fyzikální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EB9E0F-5EB5-4A61-84E8-04B12371FF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Vzdálenost, čas, stínění</a:t>
            </a:r>
          </a:p>
        </p:txBody>
      </p:sp>
    </p:spTree>
    <p:extLst>
      <p:ext uri="{BB962C8B-B14F-4D97-AF65-F5344CB8AC3E}">
        <p14:creationId xmlns:p14="http://schemas.microsoft.com/office/powerpoint/2010/main" val="2424057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1C424E-7D78-444B-A3C6-01EE90AA1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Ochrana</a:t>
            </a:r>
            <a:br>
              <a:rPr lang="cs-CZ" dirty="0"/>
            </a:br>
            <a:r>
              <a:rPr lang="cs-CZ" dirty="0"/>
              <a:t>2) biologická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AE59899-BD67-4C24-B2F5-CC5E4BFE12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Vzniká podáváním látek zvyšující </a:t>
            </a:r>
            <a:r>
              <a:rPr lang="cs-CZ" dirty="0" err="1"/>
              <a:t>radiorezistenci</a:t>
            </a:r>
            <a:r>
              <a:rPr lang="cs-CZ" dirty="0"/>
              <a:t> – vitamíny, hormony, bílkoviny</a:t>
            </a:r>
          </a:p>
        </p:txBody>
      </p:sp>
    </p:spTree>
    <p:extLst>
      <p:ext uri="{BB962C8B-B14F-4D97-AF65-F5344CB8AC3E}">
        <p14:creationId xmlns:p14="http://schemas.microsoft.com/office/powerpoint/2010/main" val="2145736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5C68A7-7B19-46AC-89E8-B367ED741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Ochrana </a:t>
            </a:r>
            <a:br>
              <a:rPr lang="cs-CZ" dirty="0"/>
            </a:br>
            <a:r>
              <a:rPr lang="cs-CZ" dirty="0"/>
              <a:t>3) chemická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E04113-10BC-4578-B1EF-EFDFE4EA8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Označujeme tak podávání </a:t>
            </a:r>
            <a:r>
              <a:rPr lang="cs-CZ" dirty="0" err="1"/>
              <a:t>radioprotektiv</a:t>
            </a:r>
            <a:endParaRPr lang="cs-CZ" dirty="0"/>
          </a:p>
          <a:p>
            <a:r>
              <a:rPr lang="cs-CZ" dirty="0"/>
              <a:t>Chemické látky= podávají se 30min-60min před ozářením</a:t>
            </a:r>
          </a:p>
          <a:p>
            <a:r>
              <a:rPr lang="cs-CZ" dirty="0"/>
              <a:t>Účinek trvá 3-4hodiny</a:t>
            </a:r>
          </a:p>
        </p:txBody>
      </p:sp>
    </p:spTree>
    <p:extLst>
      <p:ext uri="{BB962C8B-B14F-4D97-AF65-F5344CB8AC3E}">
        <p14:creationId xmlns:p14="http://schemas.microsoft.com/office/powerpoint/2010/main" val="705054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FF06EB-88A2-41C4-9FCD-54FD0B29C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774428-C96A-4776-900F-C67F7FC24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Kromě rizika vnějšího ozáření – riziko vnitřního ozáření při vniknutí radioaktivních látek do organismu </a:t>
            </a:r>
            <a:r>
              <a:rPr lang="cs-CZ" b="1" dirty="0"/>
              <a:t>dýcháním, trávicím ústrojím, nebo při poranění</a:t>
            </a:r>
          </a:p>
          <a:p>
            <a:r>
              <a:rPr lang="cs-CZ" dirty="0"/>
              <a:t>Dodržování všech hygienických norem</a:t>
            </a:r>
          </a:p>
          <a:p>
            <a:r>
              <a:rPr lang="cs-CZ" dirty="0"/>
              <a:t>Při rentgenovém záření clona olovem (</a:t>
            </a:r>
            <a:r>
              <a:rPr lang="cs-CZ" dirty="0" err="1"/>
              <a:t>rukavice,zástěra</a:t>
            </a:r>
            <a:r>
              <a:rPr lang="cs-CZ" dirty="0"/>
              <a:t>)</a:t>
            </a:r>
          </a:p>
          <a:p>
            <a:r>
              <a:rPr lang="cs-CZ" dirty="0"/>
              <a:t>Somatické účinky = účinky, které se projeví na ozářeném  jedinci</a:t>
            </a:r>
          </a:p>
          <a:p>
            <a:r>
              <a:rPr lang="cs-CZ" dirty="0"/>
              <a:t>Jestliže účinky záření postihnou potomky toho jedince = dědičné</a:t>
            </a:r>
          </a:p>
        </p:txBody>
      </p:sp>
    </p:spTree>
    <p:extLst>
      <p:ext uri="{BB962C8B-B14F-4D97-AF65-F5344CB8AC3E}">
        <p14:creationId xmlns:p14="http://schemas.microsoft.com/office/powerpoint/2010/main" val="2745105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FF2246-52D3-4FC7-A17F-B2AE25727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Účinky záření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7A3AF52-3973-4F32-A938-A0EAEE535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Stochastické účinky = představuje pozdní, náhodný účinek záření, bezprahový účinek </a:t>
            </a:r>
            <a:r>
              <a:rPr lang="cs-CZ" dirty="0">
                <a:sym typeface="Wingdings" panose="05000000000000000000" pitchFamily="2" charset="2"/>
              </a:rPr>
              <a:t> se stoupající dávnou neroste závažnost poškození, ale pravděpodobnost výskytu ( nádory)</a:t>
            </a:r>
          </a:p>
          <a:p>
            <a:endParaRPr lang="cs-CZ" dirty="0">
              <a:sym typeface="Wingdings" panose="05000000000000000000" pitchFamily="2" charset="2"/>
            </a:endParaRPr>
          </a:p>
          <a:p>
            <a:r>
              <a:rPr lang="cs-CZ" dirty="0" err="1"/>
              <a:t>Nestochastické</a:t>
            </a:r>
            <a:r>
              <a:rPr lang="cs-CZ" dirty="0"/>
              <a:t> účinky = akutní nemoc z ozáření, intenzita projevů vstoupá s dávkou, nenáhodné účinky a mají prahovou hodnotu</a:t>
            </a:r>
          </a:p>
        </p:txBody>
      </p:sp>
    </p:spTree>
    <p:extLst>
      <p:ext uri="{BB962C8B-B14F-4D97-AF65-F5344CB8AC3E}">
        <p14:creationId xmlns:p14="http://schemas.microsoft.com/office/powerpoint/2010/main" val="2715750385"/>
      </p:ext>
    </p:extLst>
  </p:cSld>
  <p:clrMapOvr>
    <a:masterClrMapping/>
  </p:clrMapOvr>
</p:sld>
</file>

<file path=ppt/theme/theme1.xml><?xml version="1.0" encoding="utf-8"?>
<a:theme xmlns:a="http://schemas.openxmlformats.org/drawingml/2006/main" name="Rámeček">
  <a:themeElements>
    <a:clrScheme name="Rámeček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Rámeček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Rámeček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Rámeček</Template>
  <TotalTime>1207</TotalTime>
  <Words>571</Words>
  <Application>Microsoft Office PowerPoint</Application>
  <PresentationFormat>Širokoúhlá obrazovka</PresentationFormat>
  <Paragraphs>59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Corbel</vt:lpstr>
      <vt:lpstr>Wingdings</vt:lpstr>
      <vt:lpstr>Wingdings 2</vt:lpstr>
      <vt:lpstr>Rámeček</vt:lpstr>
      <vt:lpstr>Biologické účinky záření</vt:lpstr>
      <vt:lpstr>Prezentace aplikace PowerPoint</vt:lpstr>
      <vt:lpstr>Přímý účinek</vt:lpstr>
      <vt:lpstr>Nepřímý účinek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Ochrana před škodlivými účinky záření</vt:lpstr>
      <vt:lpstr>Ochrana 1) fyzikální</vt:lpstr>
      <vt:lpstr>Ochrana 2) biologická</vt:lpstr>
      <vt:lpstr>Ochrana  3) chemická</vt:lpstr>
      <vt:lpstr>Prezentace aplikace PowerPoint</vt:lpstr>
      <vt:lpstr>Účinky záření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Biologické účinky záření</dc:title>
  <dc:creator>Monika Vyskočilová</dc:creator>
  <cp:lastModifiedBy>Jaruška</cp:lastModifiedBy>
  <cp:revision>16</cp:revision>
  <dcterms:created xsi:type="dcterms:W3CDTF">2021-04-20T12:41:13Z</dcterms:created>
  <dcterms:modified xsi:type="dcterms:W3CDTF">2023-03-31T17:13:13Z</dcterms:modified>
</cp:coreProperties>
</file>