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media/image9.jpg" ContentType="image/png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1"/>
  </p:notesMasterIdLst>
  <p:sldIdLst>
    <p:sldId id="256" r:id="rId2"/>
    <p:sldId id="282" r:id="rId3"/>
    <p:sldId id="287" r:id="rId4"/>
    <p:sldId id="288" r:id="rId5"/>
    <p:sldId id="289" r:id="rId6"/>
    <p:sldId id="290" r:id="rId7"/>
    <p:sldId id="292" r:id="rId8"/>
    <p:sldId id="291" r:id="rId9"/>
    <p:sldId id="293" r:id="rId10"/>
  </p:sldIdLst>
  <p:sldSz cx="12192000" cy="6858000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969" autoAdjust="0"/>
    <p:restoredTop sz="94660"/>
  </p:normalViewPr>
  <p:slideViewPr>
    <p:cSldViewPr snapToGrid="0">
      <p:cViewPr varScale="1">
        <p:scale>
          <a:sx n="82" d="100"/>
          <a:sy n="82" d="100"/>
        </p:scale>
        <p:origin x="444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6CDBA9C-F862-4DD3-B4B0-004267851CEA}" type="datetimeFigureOut">
              <a:rPr lang="cs-CZ" smtClean="0"/>
              <a:t>11.10.2026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518E02C-C50B-47FD-9E1C-13EA6E8FC77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3631383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518E02C-C50B-47FD-9E1C-13EA6E8FC773}" type="slidenum">
              <a:rPr lang="cs-CZ" smtClean="0"/>
              <a:t>8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6538951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24CBB5C3-A228-EC00-A55B-7ED9D95120B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7838FE47-2430-7DB9-634C-9B228380820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AEB07321-AFBB-66CB-E2BD-CBA268AB880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744185-6E33-48FF-BBB5-C40417CEC96A}" type="datetimeFigureOut">
              <a:rPr lang="cs-CZ" smtClean="0"/>
              <a:t>11.10.2026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9FDD818B-76E4-8371-A092-53C941406DD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10B0264D-29B3-457D-3991-224AAC3FF61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6FE2DD-7AC6-46DF-BDD2-AFC546FD5FD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19131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2DFBEABB-A7DD-6B64-1395-21D2D9B3965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FE880E8D-1DDC-8C20-DC46-EF458954F30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1D441445-1B6D-1EE4-3B7F-DDF9B7CED3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744185-6E33-48FF-BBB5-C40417CEC96A}" type="datetimeFigureOut">
              <a:rPr lang="cs-CZ" smtClean="0"/>
              <a:t>11.10.2026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883BC9E7-38BB-8D4A-2197-C878EF6DBDE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4D6A1E96-056C-48B7-7305-B9165608753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6FE2DD-7AC6-46DF-BDD2-AFC546FD5FD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4428018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2E5D6381-A241-C192-D295-A5B1506D214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B9B57594-BBAC-3EF0-4843-CCB838E6112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868BBEB8-06AC-1219-17EF-521CFB6ED4D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744185-6E33-48FF-BBB5-C40417CEC96A}" type="datetimeFigureOut">
              <a:rPr lang="cs-CZ" smtClean="0"/>
              <a:t>11.10.2026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BD5A5517-9182-8C3F-500F-7A7C8AF40DE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C1E8A715-55FE-E184-5B2C-6A1D6248F4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6FE2DD-7AC6-46DF-BDD2-AFC546FD5FD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5761955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AB9A9264-2DC5-D1F6-AD73-1ACDE8B5D02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F9B2838E-72F4-EA88-5303-D68C8185796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obsah 3">
            <a:extLst>
              <a:ext uri="{FF2B5EF4-FFF2-40B4-BE49-F238E27FC236}">
                <a16:creationId xmlns:a16="http://schemas.microsoft.com/office/drawing/2014/main" id="{D65BAD8E-484F-1251-9EC1-D45B9526220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CB99ED7F-ACBB-015D-C774-35464C17FF6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744185-6E33-48FF-BBB5-C40417CEC96A}" type="datetimeFigureOut">
              <a:rPr lang="cs-CZ" smtClean="0"/>
              <a:t>11.10.2026</a:t>
            </a:fld>
            <a:endParaRPr lang="cs-CZ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A24638AB-8060-C5CF-58E9-4CD1ADDD1B8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D6E97861-6762-530E-18A1-B067BFC13F9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6FE2DD-7AC6-46DF-BDD2-AFC546FD5FD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538652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CABB264D-A554-D1C5-1CC4-AC8372E60B1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57C20438-08A1-BC81-3A69-BB199F42C85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obsah 3">
            <a:extLst>
              <a:ext uri="{FF2B5EF4-FFF2-40B4-BE49-F238E27FC236}">
                <a16:creationId xmlns:a16="http://schemas.microsoft.com/office/drawing/2014/main" id="{8910C1DE-EB85-719B-A5D2-E17532DE2DD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text 4">
            <a:extLst>
              <a:ext uri="{FF2B5EF4-FFF2-40B4-BE49-F238E27FC236}">
                <a16:creationId xmlns:a16="http://schemas.microsoft.com/office/drawing/2014/main" id="{7677BD2D-0F07-D475-2BD2-8A69729C5B8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Zástupný obsah 5">
            <a:extLst>
              <a:ext uri="{FF2B5EF4-FFF2-40B4-BE49-F238E27FC236}">
                <a16:creationId xmlns:a16="http://schemas.microsoft.com/office/drawing/2014/main" id="{60A63FF8-8347-C823-2E94-D00CCB97354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Zástupný symbol pro datum 6">
            <a:extLst>
              <a:ext uri="{FF2B5EF4-FFF2-40B4-BE49-F238E27FC236}">
                <a16:creationId xmlns:a16="http://schemas.microsoft.com/office/drawing/2014/main" id="{554DCB62-5751-C6C9-743F-AB40A891E19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744185-6E33-48FF-BBB5-C40417CEC96A}" type="datetimeFigureOut">
              <a:rPr lang="cs-CZ" smtClean="0"/>
              <a:t>11.10.2026</a:t>
            </a:fld>
            <a:endParaRPr lang="cs-CZ"/>
          </a:p>
        </p:txBody>
      </p:sp>
      <p:sp>
        <p:nvSpPr>
          <p:cNvPr id="8" name="Zástupný symbol pro zápatí 7">
            <a:extLst>
              <a:ext uri="{FF2B5EF4-FFF2-40B4-BE49-F238E27FC236}">
                <a16:creationId xmlns:a16="http://schemas.microsoft.com/office/drawing/2014/main" id="{A116EF2F-9E4A-8EB8-30FA-35DD8993E67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>
            <a:extLst>
              <a:ext uri="{FF2B5EF4-FFF2-40B4-BE49-F238E27FC236}">
                <a16:creationId xmlns:a16="http://schemas.microsoft.com/office/drawing/2014/main" id="{DCEFEFBF-21EB-4EA3-9593-02200EA1BD6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6FE2DD-7AC6-46DF-BDD2-AFC546FD5FD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5298982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489125E2-F4BC-58D3-E3D5-1843CB2495A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datum 2">
            <a:extLst>
              <a:ext uri="{FF2B5EF4-FFF2-40B4-BE49-F238E27FC236}">
                <a16:creationId xmlns:a16="http://schemas.microsoft.com/office/drawing/2014/main" id="{11A5D47D-DE4E-0F12-AF29-09FC4685DA6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744185-6E33-48FF-BBB5-C40417CEC96A}" type="datetimeFigureOut">
              <a:rPr lang="cs-CZ" smtClean="0"/>
              <a:t>11.10.2026</a:t>
            </a:fld>
            <a:endParaRPr lang="cs-CZ"/>
          </a:p>
        </p:txBody>
      </p:sp>
      <p:sp>
        <p:nvSpPr>
          <p:cNvPr id="4" name="Zástupný symbol pro zápatí 3">
            <a:extLst>
              <a:ext uri="{FF2B5EF4-FFF2-40B4-BE49-F238E27FC236}">
                <a16:creationId xmlns:a16="http://schemas.microsoft.com/office/drawing/2014/main" id="{901C3601-0902-B7F1-4986-5D7B1FCE533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>
            <a:extLst>
              <a:ext uri="{FF2B5EF4-FFF2-40B4-BE49-F238E27FC236}">
                <a16:creationId xmlns:a16="http://schemas.microsoft.com/office/drawing/2014/main" id="{E8745728-AD78-5646-9C36-A80A57FD4F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6FE2DD-7AC6-46DF-BDD2-AFC546FD5FD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3727882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>
            <a:extLst>
              <a:ext uri="{FF2B5EF4-FFF2-40B4-BE49-F238E27FC236}">
                <a16:creationId xmlns:a16="http://schemas.microsoft.com/office/drawing/2014/main" id="{DB218E46-651C-8ABB-0600-1AB92951B1C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744185-6E33-48FF-BBB5-C40417CEC96A}" type="datetimeFigureOut">
              <a:rPr lang="cs-CZ" smtClean="0"/>
              <a:t>11.10.2026</a:t>
            </a:fld>
            <a:endParaRPr lang="cs-CZ"/>
          </a:p>
        </p:txBody>
      </p:sp>
      <p:sp>
        <p:nvSpPr>
          <p:cNvPr id="3" name="Zástupný symbol pro zápatí 2">
            <a:extLst>
              <a:ext uri="{FF2B5EF4-FFF2-40B4-BE49-F238E27FC236}">
                <a16:creationId xmlns:a16="http://schemas.microsoft.com/office/drawing/2014/main" id="{B14E6B29-70F9-CC31-7068-9A7A1B605E5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>
            <a:extLst>
              <a:ext uri="{FF2B5EF4-FFF2-40B4-BE49-F238E27FC236}">
                <a16:creationId xmlns:a16="http://schemas.microsoft.com/office/drawing/2014/main" id="{5895B1CB-5F4E-C0CD-ECA9-1957D564FEF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6FE2DD-7AC6-46DF-BDD2-AFC546FD5FD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8139896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F467814A-29DB-945B-E1BC-7D6935D31E6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3C716D72-E331-8B36-C33A-031CA93F0EA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text 3">
            <a:extLst>
              <a:ext uri="{FF2B5EF4-FFF2-40B4-BE49-F238E27FC236}">
                <a16:creationId xmlns:a16="http://schemas.microsoft.com/office/drawing/2014/main" id="{29073F09-FF31-C5F4-E109-0909F2B2F3D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4923791B-9DA9-7AA5-1C7A-992C6230FC2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744185-6E33-48FF-BBB5-C40417CEC96A}" type="datetimeFigureOut">
              <a:rPr lang="cs-CZ" smtClean="0"/>
              <a:t>11.10.2026</a:t>
            </a:fld>
            <a:endParaRPr lang="cs-CZ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0DFBF4CA-FBB9-D3F5-1B9B-64A63136DE1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7B827EA8-DB9A-48A4-14BF-F2E6262F8F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6FE2DD-7AC6-46DF-BDD2-AFC546FD5FD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5230568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B67643C7-0693-FD35-9750-45418A92DF7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obrázku 2">
            <a:extLst>
              <a:ext uri="{FF2B5EF4-FFF2-40B4-BE49-F238E27FC236}">
                <a16:creationId xmlns:a16="http://schemas.microsoft.com/office/drawing/2014/main" id="{466DEA21-0BC9-D46E-AE21-DDED12348C62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text 3">
            <a:extLst>
              <a:ext uri="{FF2B5EF4-FFF2-40B4-BE49-F238E27FC236}">
                <a16:creationId xmlns:a16="http://schemas.microsoft.com/office/drawing/2014/main" id="{908D62F7-C2A6-5139-61F4-9DCC38175D8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2EB76608-AB0E-A625-E1EF-9247A5DD46D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744185-6E33-48FF-BBB5-C40417CEC96A}" type="datetimeFigureOut">
              <a:rPr lang="cs-CZ" smtClean="0"/>
              <a:t>11.10.2026</a:t>
            </a:fld>
            <a:endParaRPr lang="cs-CZ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663258AF-D072-E9CB-3731-B3FA78A26FD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EDAA4823-FFE5-AE3F-8D15-BE53CC5970A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6FE2DD-7AC6-46DF-BDD2-AFC546FD5FD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6896990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5F5F1C56-95A5-7276-8306-B5531B789E6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>
            <a:extLst>
              <a:ext uri="{FF2B5EF4-FFF2-40B4-BE49-F238E27FC236}">
                <a16:creationId xmlns:a16="http://schemas.microsoft.com/office/drawing/2014/main" id="{7740E208-EB78-114E-0595-4D366099384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889BAAD7-EB38-D74E-6784-5951DE7CADB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744185-6E33-48FF-BBB5-C40417CEC96A}" type="datetimeFigureOut">
              <a:rPr lang="cs-CZ" smtClean="0"/>
              <a:t>11.10.2026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B611906C-C2BB-DC5E-66AC-8DF57188173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6E396D08-1BF2-AD96-C7FF-232CE9DFA37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6FE2DD-7AC6-46DF-BDD2-AFC546FD5FD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7415337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>
            <a:extLst>
              <a:ext uri="{FF2B5EF4-FFF2-40B4-BE49-F238E27FC236}">
                <a16:creationId xmlns:a16="http://schemas.microsoft.com/office/drawing/2014/main" id="{107E7A75-4051-3DFE-3ED0-489D17C95C6D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>
            <a:extLst>
              <a:ext uri="{FF2B5EF4-FFF2-40B4-BE49-F238E27FC236}">
                <a16:creationId xmlns:a16="http://schemas.microsoft.com/office/drawing/2014/main" id="{5E51F500-7042-1549-46F3-461A72535AD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DE7CDA26-17B9-EDE6-4042-37D4D50930C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744185-6E33-48FF-BBB5-C40417CEC96A}" type="datetimeFigureOut">
              <a:rPr lang="cs-CZ" smtClean="0"/>
              <a:t>11.10.2026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86F85A3C-955F-007A-CB59-BAB6CA88394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77E596F7-084D-121E-723C-ED3B6787B2B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6FE2DD-7AC6-46DF-BDD2-AFC546FD5FD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76639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nadpis 1">
            <a:extLst>
              <a:ext uri="{FF2B5EF4-FFF2-40B4-BE49-F238E27FC236}">
                <a16:creationId xmlns:a16="http://schemas.microsoft.com/office/drawing/2014/main" id="{54A55275-9E15-4B25-7CC6-624C2BBD656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9003C040-D5A0-07FB-1677-DA13FC60EDF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31F65F4C-2516-A254-0AA8-9EAAF377C403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3744185-6E33-48FF-BBB5-C40417CEC96A}" type="datetimeFigureOut">
              <a:rPr lang="cs-CZ" smtClean="0"/>
              <a:t>11.10.2026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30296DDE-3FC0-1B9D-7DA7-8FC64C96072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D1FA1D3A-FE79-51FF-1CA5-2E8C27125C2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B6FE2DD-7AC6-46DF-BDD2-AFC546FD5FD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1806330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2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9BA31B3A-55FB-C218-72E6-F3B99093919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665784" y="1906516"/>
            <a:ext cx="2860431" cy="1349446"/>
          </a:xfrm>
        </p:spPr>
        <p:txBody>
          <a:bodyPr>
            <a:normAutofit/>
          </a:bodyPr>
          <a:lstStyle/>
          <a:p>
            <a:r>
              <a:rPr lang="cs-CZ" sz="4000" dirty="0"/>
              <a:t>Grafy</a:t>
            </a:r>
            <a:br>
              <a:rPr lang="cs-CZ" sz="4000" dirty="0"/>
            </a:br>
            <a:r>
              <a:rPr lang="cs-CZ" sz="4000" dirty="0"/>
              <a:t>INV 405</a:t>
            </a:r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97C11865-6552-776D-A2BD-9FD9BFAB101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525108" y="3602038"/>
            <a:ext cx="3141785" cy="1655762"/>
          </a:xfrm>
        </p:spPr>
        <p:txBody>
          <a:bodyPr>
            <a:normAutofit fontScale="77500" lnSpcReduction="20000"/>
          </a:bodyPr>
          <a:lstStyle/>
          <a:p>
            <a:r>
              <a:rPr lang="cs-CZ" dirty="0"/>
              <a:t>Ohodnocený graf</a:t>
            </a:r>
          </a:p>
          <a:p>
            <a:r>
              <a:rPr lang="cs-CZ" dirty="0"/>
              <a:t>Orientovaný graf</a:t>
            </a:r>
          </a:p>
          <a:p>
            <a:r>
              <a:rPr lang="cs-CZ" dirty="0"/>
              <a:t>Stavový graf</a:t>
            </a:r>
          </a:p>
          <a:p>
            <a:r>
              <a:rPr lang="cs-CZ" dirty="0"/>
              <a:t>Síťový graf</a:t>
            </a:r>
          </a:p>
          <a:p>
            <a:r>
              <a:rPr lang="cs-CZ" dirty="0"/>
              <a:t>Kritická cesta</a:t>
            </a:r>
          </a:p>
        </p:txBody>
      </p:sp>
      <p:pic>
        <p:nvPicPr>
          <p:cNvPr id="5" name="Obrázek 4">
            <a:extLst>
              <a:ext uri="{FF2B5EF4-FFF2-40B4-BE49-F238E27FC236}">
                <a16:creationId xmlns:a16="http://schemas.microsoft.com/office/drawing/2014/main" id="{BA549C63-9990-5DF6-002E-73F1F7E9ADF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56591" y="250754"/>
            <a:ext cx="4078818" cy="1349446"/>
          </a:xfrm>
          <a:prstGeom prst="rect">
            <a:avLst/>
          </a:prstGeom>
        </p:spPr>
      </p:pic>
      <p:sp>
        <p:nvSpPr>
          <p:cNvPr id="4" name="TextovéPole 3">
            <a:extLst>
              <a:ext uri="{FF2B5EF4-FFF2-40B4-BE49-F238E27FC236}">
                <a16:creationId xmlns:a16="http://schemas.microsoft.com/office/drawing/2014/main" id="{FB205E7E-A093-5155-4BAC-7D49D624A255}"/>
              </a:ext>
            </a:extLst>
          </p:cNvPr>
          <p:cNvSpPr txBox="1"/>
          <p:nvPr/>
        </p:nvSpPr>
        <p:spPr>
          <a:xfrm>
            <a:off x="1184030" y="5802924"/>
            <a:ext cx="135987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11. 10. 2026</a:t>
            </a:r>
          </a:p>
        </p:txBody>
      </p:sp>
    </p:spTree>
    <p:extLst>
      <p:ext uri="{BB962C8B-B14F-4D97-AF65-F5344CB8AC3E}">
        <p14:creationId xmlns:p14="http://schemas.microsoft.com/office/powerpoint/2010/main" val="424568880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87D8DA0E-C66C-C495-483C-E62D2BCE9092}"/>
              </a:ext>
            </a:extLst>
          </p:cNvPr>
          <p:cNvSpPr txBox="1"/>
          <p:nvPr/>
        </p:nvSpPr>
        <p:spPr>
          <a:xfrm>
            <a:off x="515815" y="386862"/>
            <a:ext cx="116058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Grafy</a:t>
            </a:r>
          </a:p>
        </p:txBody>
      </p:sp>
      <p:sp>
        <p:nvSpPr>
          <p:cNvPr id="3" name="TextovéPole 2">
            <a:extLst>
              <a:ext uri="{FF2B5EF4-FFF2-40B4-BE49-F238E27FC236}">
                <a16:creationId xmlns:a16="http://schemas.microsoft.com/office/drawing/2014/main" id="{000E06B9-B0EB-F97D-D27D-9EB80DEB557B}"/>
              </a:ext>
            </a:extLst>
          </p:cNvPr>
          <p:cNvSpPr txBox="1"/>
          <p:nvPr/>
        </p:nvSpPr>
        <p:spPr>
          <a:xfrm>
            <a:off x="515815" y="756194"/>
            <a:ext cx="10820400" cy="20005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Pojem </a:t>
            </a:r>
            <a:r>
              <a:rPr lang="cs-CZ" b="1" dirty="0"/>
              <a:t>graf</a:t>
            </a:r>
            <a:r>
              <a:rPr lang="cs-CZ" dirty="0"/>
              <a:t> se používá ve dvou významech:</a:t>
            </a:r>
          </a:p>
          <a:p>
            <a:endParaRPr lang="cs-CZ" sz="800" dirty="0"/>
          </a:p>
          <a:p>
            <a:pPr marL="342900" indent="-342900">
              <a:buFont typeface="+mj-lt"/>
              <a:buAutoNum type="arabicPeriod"/>
            </a:pPr>
            <a:r>
              <a:rPr lang="cs-CZ" b="1" dirty="0"/>
              <a:t>Graf jako nástroj pro grafické znázornění a vizualizaci dat:</a:t>
            </a:r>
          </a:p>
          <a:p>
            <a:r>
              <a:rPr lang="cs-CZ" dirty="0"/>
              <a:t>       to jsou například grafy známé z programu Excel – sloupcové, výsečové, čárové a jiné.</a:t>
            </a:r>
          </a:p>
          <a:p>
            <a:endParaRPr lang="cs-CZ" sz="800" dirty="0"/>
          </a:p>
          <a:p>
            <a:pPr marL="342900" indent="-342900">
              <a:buFont typeface="+mj-lt"/>
              <a:buAutoNum type="arabicPeriod" startAt="2"/>
            </a:pPr>
            <a:r>
              <a:rPr lang="cs-CZ" b="1" dirty="0"/>
              <a:t>Graf jako abstraktní struktura:</a:t>
            </a:r>
            <a:endParaRPr lang="cs-CZ" dirty="0"/>
          </a:p>
          <a:p>
            <a:r>
              <a:rPr lang="cs-CZ" b="1" dirty="0"/>
              <a:t>       </a:t>
            </a:r>
            <a:r>
              <a:rPr lang="cs-CZ" dirty="0"/>
              <a:t>to jsou grafy, které se skládají z vrcholů (uzlů/prvků) a hran (čar) jež tyto vrcholy propojují. Tato prezentace se </a:t>
            </a:r>
          </a:p>
          <a:p>
            <a:r>
              <a:rPr lang="cs-CZ" dirty="0"/>
              <a:t>       zabývá tímto typem grafu.</a:t>
            </a:r>
          </a:p>
        </p:txBody>
      </p:sp>
      <p:sp>
        <p:nvSpPr>
          <p:cNvPr id="9" name="TextovéPole 8">
            <a:extLst>
              <a:ext uri="{FF2B5EF4-FFF2-40B4-BE49-F238E27FC236}">
                <a16:creationId xmlns:a16="http://schemas.microsoft.com/office/drawing/2014/main" id="{BC1237F7-E578-8B96-3EB1-DB58CE524308}"/>
              </a:ext>
            </a:extLst>
          </p:cNvPr>
          <p:cNvSpPr txBox="1"/>
          <p:nvPr/>
        </p:nvSpPr>
        <p:spPr>
          <a:xfrm>
            <a:off x="515815" y="2832941"/>
            <a:ext cx="534648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Základní podoba grafu – zobrazení zastávek ve městě</a:t>
            </a:r>
          </a:p>
        </p:txBody>
      </p:sp>
      <p:sp>
        <p:nvSpPr>
          <p:cNvPr id="10" name="TextovéPole 9">
            <a:extLst>
              <a:ext uri="{FF2B5EF4-FFF2-40B4-BE49-F238E27FC236}">
                <a16:creationId xmlns:a16="http://schemas.microsoft.com/office/drawing/2014/main" id="{F2887646-BEB0-B972-D3E5-6DCD056DE94A}"/>
              </a:ext>
            </a:extLst>
          </p:cNvPr>
          <p:cNvSpPr txBox="1"/>
          <p:nvPr/>
        </p:nvSpPr>
        <p:spPr>
          <a:xfrm>
            <a:off x="8113131" y="3429000"/>
            <a:ext cx="1817077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D – domov</a:t>
            </a:r>
          </a:p>
          <a:p>
            <a:r>
              <a:rPr lang="cs-CZ" dirty="0"/>
              <a:t>Š  – škola</a:t>
            </a:r>
          </a:p>
          <a:p>
            <a:r>
              <a:rPr lang="cs-CZ" dirty="0"/>
              <a:t>K  – kino</a:t>
            </a:r>
          </a:p>
          <a:p>
            <a:r>
              <a:rPr lang="cs-CZ" dirty="0"/>
              <a:t>Ú – úřad</a:t>
            </a:r>
          </a:p>
          <a:p>
            <a:r>
              <a:rPr lang="cs-CZ" dirty="0"/>
              <a:t>O – obchod</a:t>
            </a:r>
          </a:p>
          <a:p>
            <a:r>
              <a:rPr lang="cs-CZ" dirty="0"/>
              <a:t>H – hřiště</a:t>
            </a:r>
          </a:p>
          <a:p>
            <a:r>
              <a:rPr lang="cs-CZ" dirty="0"/>
              <a:t>Z – zámek</a:t>
            </a:r>
          </a:p>
          <a:p>
            <a:r>
              <a:rPr lang="cs-CZ" dirty="0"/>
              <a:t>M – muzeum</a:t>
            </a:r>
          </a:p>
        </p:txBody>
      </p:sp>
      <p:pic>
        <p:nvPicPr>
          <p:cNvPr id="12" name="Obrázek 11">
            <a:extLst>
              <a:ext uri="{FF2B5EF4-FFF2-40B4-BE49-F238E27FC236}">
                <a16:creationId xmlns:a16="http://schemas.microsoft.com/office/drawing/2014/main" id="{D962C32B-2016-658B-BA8C-C83181B6AEC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10154" y="3202273"/>
            <a:ext cx="4877443" cy="2819400"/>
          </a:xfrm>
          <a:prstGeom prst="rect">
            <a:avLst/>
          </a:prstGeom>
        </p:spPr>
      </p:pic>
      <p:sp>
        <p:nvSpPr>
          <p:cNvPr id="13" name="TextovéPole 12">
            <a:extLst>
              <a:ext uri="{FF2B5EF4-FFF2-40B4-BE49-F238E27FC236}">
                <a16:creationId xmlns:a16="http://schemas.microsoft.com/office/drawing/2014/main" id="{F1A9F146-99A0-FF3E-95AB-5B376106080A}"/>
              </a:ext>
            </a:extLst>
          </p:cNvPr>
          <p:cNvSpPr txBox="1"/>
          <p:nvPr/>
        </p:nvSpPr>
        <p:spPr>
          <a:xfrm>
            <a:off x="351692" y="6047600"/>
            <a:ext cx="1155895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Zastávky jsou v grafu znázorněny </a:t>
            </a:r>
            <a:r>
              <a:rPr lang="cs-CZ" b="1" dirty="0"/>
              <a:t>vrcholy</a:t>
            </a:r>
            <a:r>
              <a:rPr lang="cs-CZ" dirty="0"/>
              <a:t>. Vrcholy jsou propojeny čarami nazývanými </a:t>
            </a:r>
            <a:r>
              <a:rPr lang="cs-CZ" b="1" dirty="0"/>
              <a:t>hrany</a:t>
            </a:r>
            <a:r>
              <a:rPr lang="cs-CZ" dirty="0"/>
              <a:t>. Poloha vrcholů nekoresponduje se skutečnou polohou zastávek ve městě. Z grafu vyčteme pouze spoje mezi zastávkami.</a:t>
            </a:r>
          </a:p>
        </p:txBody>
      </p:sp>
    </p:spTree>
    <p:extLst>
      <p:ext uri="{BB962C8B-B14F-4D97-AF65-F5344CB8AC3E}">
        <p14:creationId xmlns:p14="http://schemas.microsoft.com/office/powerpoint/2010/main" val="102245205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371A474D-3575-6A99-575D-F8B389F7DF42}"/>
              </a:ext>
            </a:extLst>
          </p:cNvPr>
          <p:cNvSpPr txBox="1"/>
          <p:nvPr/>
        </p:nvSpPr>
        <p:spPr>
          <a:xfrm>
            <a:off x="351692" y="328246"/>
            <a:ext cx="199292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Ohodnocený graf</a:t>
            </a:r>
          </a:p>
        </p:txBody>
      </p:sp>
      <p:sp>
        <p:nvSpPr>
          <p:cNvPr id="3" name="TextovéPole 2">
            <a:extLst>
              <a:ext uri="{FF2B5EF4-FFF2-40B4-BE49-F238E27FC236}">
                <a16:creationId xmlns:a16="http://schemas.microsoft.com/office/drawing/2014/main" id="{35D16118-B583-CC13-7CFB-CD990A4E8F97}"/>
              </a:ext>
            </a:extLst>
          </p:cNvPr>
          <p:cNvSpPr txBox="1"/>
          <p:nvPr/>
        </p:nvSpPr>
        <p:spPr>
          <a:xfrm>
            <a:off x="445477" y="832338"/>
            <a:ext cx="1130104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Z grafu na předchozím snímku lze zjistit, z jakých a do jakých míst městská doprava jezdí. Ale již nelze zjistit, jak jsou zastávky vzdálené, případně jak dlouho trvá jízda od stanice ke stanici.</a:t>
            </a:r>
          </a:p>
          <a:p>
            <a:r>
              <a:rPr lang="cs-CZ" dirty="0"/>
              <a:t>Hodnoty do grafu, například informaci o vzdálenosti či času, lze do grafu doplnit ke hranám grafu. Doplněním těchto údajů získáme </a:t>
            </a:r>
            <a:r>
              <a:rPr lang="cs-CZ" b="1" dirty="0"/>
              <a:t>ohodnocený graf</a:t>
            </a:r>
            <a:r>
              <a:rPr lang="cs-CZ" dirty="0"/>
              <a:t>.</a:t>
            </a:r>
          </a:p>
        </p:txBody>
      </p:sp>
      <p:pic>
        <p:nvPicPr>
          <p:cNvPr id="7" name="Obrázek 6">
            <a:extLst>
              <a:ext uri="{FF2B5EF4-FFF2-40B4-BE49-F238E27FC236}">
                <a16:creationId xmlns:a16="http://schemas.microsoft.com/office/drawing/2014/main" id="{91EE6F13-017E-97C9-1896-900B011E3B0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5477" y="2167427"/>
            <a:ext cx="6496859" cy="3695748"/>
          </a:xfrm>
          <a:prstGeom prst="rect">
            <a:avLst/>
          </a:prstGeom>
        </p:spPr>
      </p:pic>
      <p:pic>
        <p:nvPicPr>
          <p:cNvPr id="9" name="Obrázek 8">
            <a:extLst>
              <a:ext uri="{FF2B5EF4-FFF2-40B4-BE49-F238E27FC236}">
                <a16:creationId xmlns:a16="http://schemas.microsoft.com/office/drawing/2014/main" id="{BF7ED2EE-1FF7-D444-6D2A-9B8C1E20BE8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16517" y="2167427"/>
            <a:ext cx="4790890" cy="26963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2809282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DE5B4F2D-68DA-8933-E593-477DE336E227}"/>
              </a:ext>
            </a:extLst>
          </p:cNvPr>
          <p:cNvSpPr txBox="1"/>
          <p:nvPr/>
        </p:nvSpPr>
        <p:spPr>
          <a:xfrm>
            <a:off x="222738" y="257908"/>
            <a:ext cx="325901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Orientovaný a ohodnocený graf</a:t>
            </a:r>
          </a:p>
        </p:txBody>
      </p:sp>
      <p:sp>
        <p:nvSpPr>
          <p:cNvPr id="3" name="TextovéPole 2">
            <a:extLst>
              <a:ext uri="{FF2B5EF4-FFF2-40B4-BE49-F238E27FC236}">
                <a16:creationId xmlns:a16="http://schemas.microsoft.com/office/drawing/2014/main" id="{3F59B43E-E8F8-F87F-7A45-3C1845BDD482}"/>
              </a:ext>
            </a:extLst>
          </p:cNvPr>
          <p:cNvSpPr txBox="1"/>
          <p:nvPr/>
        </p:nvSpPr>
        <p:spPr>
          <a:xfrm>
            <a:off x="222738" y="627240"/>
            <a:ext cx="1160584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Z ohodnoceného grafu autobusových zastávek je možné zjistit vzdálenost a čas jízdy, ale nelze zjisti směr, kterým městská doprava jezdí.</a:t>
            </a:r>
          </a:p>
          <a:p>
            <a:r>
              <a:rPr lang="cs-CZ" dirty="0"/>
              <a:t>K určení směru je potřeba do grafu dodat další informaci, například čáru (hranu) nahradit šipkou.</a:t>
            </a:r>
          </a:p>
        </p:txBody>
      </p:sp>
      <p:pic>
        <p:nvPicPr>
          <p:cNvPr id="7" name="Obrázek 6">
            <a:extLst>
              <a:ext uri="{FF2B5EF4-FFF2-40B4-BE49-F238E27FC236}">
                <a16:creationId xmlns:a16="http://schemas.microsoft.com/office/drawing/2014/main" id="{CA0E3203-A143-E7E8-9D6F-B8C17B37DAA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2739" y="1826505"/>
            <a:ext cx="6940061" cy="4773587"/>
          </a:xfrm>
          <a:prstGeom prst="rect">
            <a:avLst/>
          </a:prstGeom>
        </p:spPr>
      </p:pic>
      <p:pic>
        <p:nvPicPr>
          <p:cNvPr id="9" name="Obrázek 8">
            <a:extLst>
              <a:ext uri="{FF2B5EF4-FFF2-40B4-BE49-F238E27FC236}">
                <a16:creationId xmlns:a16="http://schemas.microsoft.com/office/drawing/2014/main" id="{A378BD92-CD81-3522-5FF4-F2AAB20EF56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65293" y="1562240"/>
            <a:ext cx="4064000" cy="3048000"/>
          </a:xfrm>
          <a:prstGeom prst="rect">
            <a:avLst/>
          </a:prstGeom>
        </p:spPr>
      </p:pic>
      <p:pic>
        <p:nvPicPr>
          <p:cNvPr id="11" name="Obrázek 10">
            <a:extLst>
              <a:ext uri="{FF2B5EF4-FFF2-40B4-BE49-F238E27FC236}">
                <a16:creationId xmlns:a16="http://schemas.microsoft.com/office/drawing/2014/main" id="{43A92C00-5AA7-D019-1BFC-6528643A710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288"/>
          <a:stretch>
            <a:fillRect/>
          </a:stretch>
        </p:blipFill>
        <p:spPr>
          <a:xfrm>
            <a:off x="7565293" y="4733333"/>
            <a:ext cx="4161692" cy="18667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4949083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B753A72F-971F-BE90-FF86-5B3983B67C95}"/>
              </a:ext>
            </a:extLst>
          </p:cNvPr>
          <p:cNvSpPr txBox="1"/>
          <p:nvPr/>
        </p:nvSpPr>
        <p:spPr>
          <a:xfrm>
            <a:off x="316524" y="257908"/>
            <a:ext cx="187569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Stavový diagram</a:t>
            </a:r>
          </a:p>
        </p:txBody>
      </p:sp>
      <p:sp>
        <p:nvSpPr>
          <p:cNvPr id="3" name="TextovéPole 2">
            <a:extLst>
              <a:ext uri="{FF2B5EF4-FFF2-40B4-BE49-F238E27FC236}">
                <a16:creationId xmlns:a16="http://schemas.microsoft.com/office/drawing/2014/main" id="{72E470D3-FD61-B26E-F450-7986C6F4E708}"/>
              </a:ext>
            </a:extLst>
          </p:cNvPr>
          <p:cNvSpPr txBox="1"/>
          <p:nvPr/>
        </p:nvSpPr>
        <p:spPr>
          <a:xfrm>
            <a:off x="316524" y="633670"/>
            <a:ext cx="1138896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Stavový diagram znázorňuje možné stavy systému a přechody mezi nimi, které nastávají při určité události nebo splnění podmínky.</a:t>
            </a:r>
          </a:p>
        </p:txBody>
      </p:sp>
      <p:sp>
        <p:nvSpPr>
          <p:cNvPr id="5" name="TextovéPole 4">
            <a:extLst>
              <a:ext uri="{FF2B5EF4-FFF2-40B4-BE49-F238E27FC236}">
                <a16:creationId xmlns:a16="http://schemas.microsoft.com/office/drawing/2014/main" id="{609CB662-A1E7-0C45-E387-89D243865EF8}"/>
              </a:ext>
            </a:extLst>
          </p:cNvPr>
          <p:cNvSpPr txBox="1"/>
          <p:nvPr/>
        </p:nvSpPr>
        <p:spPr>
          <a:xfrm>
            <a:off x="316524" y="1746853"/>
            <a:ext cx="11558952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cs-CZ" dirty="0"/>
              <a:t>Parkovací automat přijímá mince 1, 2 a 5 Kč. Podle celkové zaplacené částky určí dobu parkování. Cena je 10 Kč za hodinu.</a:t>
            </a:r>
          </a:p>
        </p:txBody>
      </p:sp>
      <p:sp>
        <p:nvSpPr>
          <p:cNvPr id="6" name="TextovéPole 5">
            <a:extLst>
              <a:ext uri="{FF2B5EF4-FFF2-40B4-BE49-F238E27FC236}">
                <a16:creationId xmlns:a16="http://schemas.microsoft.com/office/drawing/2014/main" id="{E95328DC-33DA-544D-C228-019011018768}"/>
              </a:ext>
            </a:extLst>
          </p:cNvPr>
          <p:cNvSpPr txBox="1"/>
          <p:nvPr/>
        </p:nvSpPr>
        <p:spPr>
          <a:xfrm>
            <a:off x="316524" y="1377521"/>
            <a:ext cx="30831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Příklad stavového diagramu</a:t>
            </a:r>
          </a:p>
        </p:txBody>
      </p:sp>
      <p:sp>
        <p:nvSpPr>
          <p:cNvPr id="12" name="TextovéPole 11">
            <a:extLst>
              <a:ext uri="{FF2B5EF4-FFF2-40B4-BE49-F238E27FC236}">
                <a16:creationId xmlns:a16="http://schemas.microsoft.com/office/drawing/2014/main" id="{4A70E84A-3DA3-4119-166B-407E3B13C5D6}"/>
              </a:ext>
            </a:extLst>
          </p:cNvPr>
          <p:cNvSpPr txBox="1"/>
          <p:nvPr/>
        </p:nvSpPr>
        <p:spPr>
          <a:xfrm>
            <a:off x="436684" y="4919335"/>
            <a:ext cx="11268807" cy="132343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cs-CZ" dirty="0"/>
              <a:t>Ve stavu </a:t>
            </a:r>
            <a:r>
              <a:rPr lang="cs-CZ" b="1" dirty="0"/>
              <a:t>Přijímání mincí</a:t>
            </a:r>
            <a:r>
              <a:rPr lang="cs-CZ" dirty="0"/>
              <a:t> automat sčítá hodnoty mincí a průběžně zobrazuje dobu parkování:</a:t>
            </a:r>
          </a:p>
          <a:p>
            <a:pPr>
              <a:buNone/>
            </a:pPr>
            <a:endParaRPr lang="cs-CZ" sz="800" b="1" dirty="0"/>
          </a:p>
          <a:p>
            <a:pPr>
              <a:buNone/>
            </a:pPr>
            <a:r>
              <a:rPr lang="cs-CZ" b="1" dirty="0"/>
              <a:t>10 Kč = 60 minut → 1 Kč = 6 minut</a:t>
            </a:r>
            <a:br>
              <a:rPr lang="cs-CZ" dirty="0"/>
            </a:br>
            <a:r>
              <a:rPr lang="cs-CZ" b="1" dirty="0"/>
              <a:t>Doba parkování [min] = zaplacená částka [Kč] × 6 [min/Kč]</a:t>
            </a:r>
            <a:br>
              <a:rPr lang="cs-CZ" dirty="0"/>
            </a:br>
            <a:r>
              <a:rPr lang="cs-CZ" b="1" dirty="0"/>
              <a:t>Příklad: 5 Kč + 2 Kč + 1 Kč = 8 Kč → 48 minut</a:t>
            </a:r>
            <a:endParaRPr lang="cs-CZ" dirty="0"/>
          </a:p>
        </p:txBody>
      </p:sp>
      <p:sp>
        <p:nvSpPr>
          <p:cNvPr id="16" name="TextovéPole 15">
            <a:extLst>
              <a:ext uri="{FF2B5EF4-FFF2-40B4-BE49-F238E27FC236}">
                <a16:creationId xmlns:a16="http://schemas.microsoft.com/office/drawing/2014/main" id="{255849DA-F24B-AAAC-C5F3-56B4C78D36A3}"/>
              </a:ext>
            </a:extLst>
          </p:cNvPr>
          <p:cNvSpPr txBox="1"/>
          <p:nvPr/>
        </p:nvSpPr>
        <p:spPr>
          <a:xfrm>
            <a:off x="486508" y="4226112"/>
            <a:ext cx="11218984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cs-CZ" dirty="0"/>
              <a:t>Smyčka u stavu Přijímání mincí znamená, že po vhození další mince automat zůstává ve stejném stavu, ale zvýší zaplacenou částku.</a:t>
            </a:r>
          </a:p>
        </p:txBody>
      </p:sp>
      <p:pic>
        <p:nvPicPr>
          <p:cNvPr id="18" name="Obrázek 17">
            <a:extLst>
              <a:ext uri="{FF2B5EF4-FFF2-40B4-BE49-F238E27FC236}">
                <a16:creationId xmlns:a16="http://schemas.microsoft.com/office/drawing/2014/main" id="{99E7E76D-0A45-446B-BD26-832ED059D9E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239" b="14482"/>
          <a:stretch>
            <a:fillRect/>
          </a:stretch>
        </p:blipFill>
        <p:spPr>
          <a:xfrm>
            <a:off x="2110154" y="2152317"/>
            <a:ext cx="7971692" cy="20269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1883603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658FE1C0-25D1-B9CF-885E-2CAFFAB02256}"/>
              </a:ext>
            </a:extLst>
          </p:cNvPr>
          <p:cNvSpPr txBox="1"/>
          <p:nvPr/>
        </p:nvSpPr>
        <p:spPr>
          <a:xfrm>
            <a:off x="339969" y="270246"/>
            <a:ext cx="128953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Síťový graf</a:t>
            </a:r>
          </a:p>
        </p:txBody>
      </p:sp>
      <p:sp>
        <p:nvSpPr>
          <p:cNvPr id="3" name="TextovéPole 2">
            <a:extLst>
              <a:ext uri="{FF2B5EF4-FFF2-40B4-BE49-F238E27FC236}">
                <a16:creationId xmlns:a16="http://schemas.microsoft.com/office/drawing/2014/main" id="{42182038-A4C9-6D3C-A1B2-F4AEBC48F363}"/>
              </a:ext>
            </a:extLst>
          </p:cNvPr>
          <p:cNvSpPr txBox="1"/>
          <p:nvPr/>
        </p:nvSpPr>
        <p:spPr>
          <a:xfrm>
            <a:off x="339969" y="797169"/>
            <a:ext cx="115824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Síťové grafy mají uplatnění při plánování a řízení projektů. Síťový graf je orientovaný a ohodnocený graf jehož hlavním účelem je </a:t>
            </a:r>
            <a:r>
              <a:rPr lang="cs-CZ" b="1" dirty="0"/>
              <a:t>zobrazit průběh projektu či procesu a identifikovat závislosti mezi jednotlivými úkoly</a:t>
            </a:r>
            <a:r>
              <a:rPr lang="cs-CZ" dirty="0"/>
              <a:t>.</a:t>
            </a:r>
          </a:p>
        </p:txBody>
      </p:sp>
      <p:pic>
        <p:nvPicPr>
          <p:cNvPr id="5" name="Obrázek 4">
            <a:extLst>
              <a:ext uri="{FF2B5EF4-FFF2-40B4-BE49-F238E27FC236}">
                <a16:creationId xmlns:a16="http://schemas.microsoft.com/office/drawing/2014/main" id="{27A78867-DDB2-64B3-B10B-1345C34B7C3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8554"/>
          <a:stretch>
            <a:fillRect/>
          </a:stretch>
        </p:blipFill>
        <p:spPr>
          <a:xfrm>
            <a:off x="9261232" y="1779698"/>
            <a:ext cx="2121876" cy="3298092"/>
          </a:xfrm>
          <a:prstGeom prst="rect">
            <a:avLst/>
          </a:prstGeom>
        </p:spPr>
      </p:pic>
      <p:sp>
        <p:nvSpPr>
          <p:cNvPr id="7" name="TextovéPole 6">
            <a:extLst>
              <a:ext uri="{FF2B5EF4-FFF2-40B4-BE49-F238E27FC236}">
                <a16:creationId xmlns:a16="http://schemas.microsoft.com/office/drawing/2014/main" id="{EAC44DA0-1161-F50A-641E-E34831881716}"/>
              </a:ext>
            </a:extLst>
          </p:cNvPr>
          <p:cNvSpPr txBox="1"/>
          <p:nvPr/>
        </p:nvSpPr>
        <p:spPr>
          <a:xfrm>
            <a:off x="222738" y="5322167"/>
            <a:ext cx="11582399" cy="147732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cs-CZ" b="1" dirty="0"/>
              <a:t>Síťový graf znázorňuje jednotlivé činnosti projektu, jejich návaznost a dobu trvání.</a:t>
            </a:r>
            <a:r>
              <a:rPr lang="cs-CZ" dirty="0"/>
              <a:t> Ukazuje, které činnosti musí následovat po sobě a které mohou probíhat souběžně. Číslo v uzlu = doba trvání činnost, šipka = návaznost činností.</a:t>
            </a:r>
          </a:p>
          <a:p>
            <a:pPr>
              <a:buNone/>
            </a:pPr>
            <a:r>
              <a:rPr lang="cs-CZ" b="1" dirty="0"/>
              <a:t>Pomáhá určit nejkratší možnou dobu dokončení celého projektu.</a:t>
            </a:r>
            <a:r>
              <a:rPr lang="cs-CZ" dirty="0"/>
              <a:t> Tu určuje </a:t>
            </a:r>
            <a:r>
              <a:rPr lang="cs-CZ" b="1" dirty="0"/>
              <a:t>kritická cesta</a:t>
            </a:r>
            <a:r>
              <a:rPr lang="cs-CZ" dirty="0"/>
              <a:t> – cesta s největším součtem dob trvání od začátku do konce projektu. Zpoždění činnosti na této cestě prodlouží dobu dokončení, pokud se nepodaří čas získat jinde – </a:t>
            </a:r>
            <a:r>
              <a:rPr lang="cs-CZ" b="1" dirty="0"/>
              <a:t>viz následující snímek</a:t>
            </a:r>
            <a:r>
              <a:rPr lang="cs-CZ" dirty="0"/>
              <a:t>.</a:t>
            </a:r>
          </a:p>
        </p:txBody>
      </p:sp>
      <p:pic>
        <p:nvPicPr>
          <p:cNvPr id="9" name="Obrázek 8">
            <a:extLst>
              <a:ext uri="{FF2B5EF4-FFF2-40B4-BE49-F238E27FC236}">
                <a16:creationId xmlns:a16="http://schemas.microsoft.com/office/drawing/2014/main" id="{03DCE87E-16C5-6C97-C5B8-A089DF34675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3913" y="1758682"/>
            <a:ext cx="8616126" cy="3066145"/>
          </a:xfrm>
          <a:prstGeom prst="rect">
            <a:avLst/>
          </a:prstGeom>
        </p:spPr>
      </p:pic>
      <p:sp>
        <p:nvSpPr>
          <p:cNvPr id="10" name="TextovéPole 9">
            <a:extLst>
              <a:ext uri="{FF2B5EF4-FFF2-40B4-BE49-F238E27FC236}">
                <a16:creationId xmlns:a16="http://schemas.microsoft.com/office/drawing/2014/main" id="{BCA7E59E-8DF3-B66D-4FBD-652CFB04BFA5}"/>
              </a:ext>
            </a:extLst>
          </p:cNvPr>
          <p:cNvSpPr txBox="1"/>
          <p:nvPr/>
        </p:nvSpPr>
        <p:spPr>
          <a:xfrm>
            <a:off x="483913" y="1758682"/>
            <a:ext cx="246184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Síťový graf výstavby rodinného domu</a:t>
            </a:r>
          </a:p>
        </p:txBody>
      </p:sp>
    </p:spTree>
    <p:extLst>
      <p:ext uri="{BB962C8B-B14F-4D97-AF65-F5344CB8AC3E}">
        <p14:creationId xmlns:p14="http://schemas.microsoft.com/office/powerpoint/2010/main" val="35517437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>
            <a:extLst>
              <a:ext uri="{FF2B5EF4-FFF2-40B4-BE49-F238E27FC236}">
                <a16:creationId xmlns:a16="http://schemas.microsoft.com/office/drawing/2014/main" id="{281F5F22-AE7B-868F-AC0A-FB2BBEDD063D}"/>
              </a:ext>
            </a:extLst>
          </p:cNvPr>
          <p:cNvSpPr txBox="1"/>
          <p:nvPr/>
        </p:nvSpPr>
        <p:spPr>
          <a:xfrm>
            <a:off x="445477" y="148213"/>
            <a:ext cx="609600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cs-CZ" b="1" dirty="0"/>
              <a:t>Metoda CPM (</a:t>
            </a:r>
            <a:r>
              <a:rPr lang="cs-CZ" b="1" dirty="0" err="1"/>
              <a:t>Critical</a:t>
            </a:r>
            <a:r>
              <a:rPr lang="cs-CZ" b="1" dirty="0"/>
              <a:t> </a:t>
            </a:r>
            <a:r>
              <a:rPr lang="cs-CZ" b="1" dirty="0" err="1"/>
              <a:t>Path</a:t>
            </a:r>
            <a:r>
              <a:rPr lang="cs-CZ" b="1" dirty="0"/>
              <a:t> </a:t>
            </a:r>
            <a:r>
              <a:rPr lang="cs-CZ" b="1" dirty="0" err="1"/>
              <a:t>Method</a:t>
            </a:r>
            <a:r>
              <a:rPr lang="cs-CZ" b="1" dirty="0"/>
              <a:t> – metoda kritické cesty)</a:t>
            </a:r>
            <a:r>
              <a:rPr lang="cs-CZ" dirty="0"/>
              <a:t> </a:t>
            </a:r>
          </a:p>
        </p:txBody>
      </p:sp>
      <p:sp>
        <p:nvSpPr>
          <p:cNvPr id="5" name="TextovéPole 4">
            <a:extLst>
              <a:ext uri="{FF2B5EF4-FFF2-40B4-BE49-F238E27FC236}">
                <a16:creationId xmlns:a16="http://schemas.microsoft.com/office/drawing/2014/main" id="{785EC111-EC77-6EB8-D9E2-F89AFCDD99F5}"/>
              </a:ext>
            </a:extLst>
          </p:cNvPr>
          <p:cNvSpPr txBox="1"/>
          <p:nvPr/>
        </p:nvSpPr>
        <p:spPr>
          <a:xfrm>
            <a:off x="422031" y="517545"/>
            <a:ext cx="11347938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cs-CZ" dirty="0"/>
              <a:t>Použití metody CPM předpokládá, že známe dobu trvání každé činnosti a víme, které činnosti musí být dokončeny před zahájením dalších. V síťovém grafu </a:t>
            </a:r>
            <a:r>
              <a:rPr lang="cs-CZ" b="1" dirty="0"/>
              <a:t>hrany představují činnosti a uzly jejich začátky a konce</a:t>
            </a:r>
            <a:r>
              <a:rPr lang="cs-CZ" dirty="0"/>
              <a:t>.</a:t>
            </a:r>
          </a:p>
        </p:txBody>
      </p:sp>
      <p:sp>
        <p:nvSpPr>
          <p:cNvPr id="7" name="TextovéPole 6">
            <a:extLst>
              <a:ext uri="{FF2B5EF4-FFF2-40B4-BE49-F238E27FC236}">
                <a16:creationId xmlns:a16="http://schemas.microsoft.com/office/drawing/2014/main" id="{3A305398-3C76-7CEF-24F2-E685A2A1F66D}"/>
              </a:ext>
            </a:extLst>
          </p:cNvPr>
          <p:cNvSpPr txBox="1"/>
          <p:nvPr/>
        </p:nvSpPr>
        <p:spPr>
          <a:xfrm>
            <a:off x="445477" y="1163876"/>
            <a:ext cx="11347938" cy="175432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cs-CZ" b="1" dirty="0"/>
              <a:t>1. Průchod vpřed – nejdřívější termíny uzlů</a:t>
            </a:r>
            <a:endParaRPr lang="cs-CZ" dirty="0"/>
          </a:p>
          <a:p>
            <a:pPr>
              <a:buNone/>
            </a:pPr>
            <a:r>
              <a:rPr lang="cs-CZ" dirty="0"/>
              <a:t>Začátečnímu uzlu přiřadíme čas </a:t>
            </a:r>
            <a:r>
              <a:rPr lang="cs-CZ" b="1" dirty="0"/>
              <a:t>0</a:t>
            </a:r>
            <a:r>
              <a:rPr lang="cs-CZ" dirty="0"/>
              <a:t>. Postupujeme ve směru šipek a k času předchozího uzlu přičítáme dobu trvání činnosti.</a:t>
            </a:r>
          </a:p>
          <a:p>
            <a:pPr>
              <a:buNone/>
            </a:pPr>
            <a:r>
              <a:rPr lang="cs-CZ" dirty="0"/>
              <a:t>Pokud do uzlu vede více hran, vybereme </a:t>
            </a:r>
            <a:r>
              <a:rPr lang="cs-CZ" b="1" dirty="0"/>
              <a:t>největší vypočtenou hodnotu</a:t>
            </a:r>
            <a:r>
              <a:rPr lang="cs-CZ" dirty="0"/>
              <a:t>. Navazující činnost totiž může začít až po dokončení všech potřebných předchozích činností.</a:t>
            </a:r>
          </a:p>
          <a:p>
            <a:pPr>
              <a:buNone/>
            </a:pPr>
            <a:r>
              <a:rPr lang="cs-CZ" dirty="0"/>
              <a:t>Čas posledního uzlu udává </a:t>
            </a:r>
            <a:r>
              <a:rPr lang="cs-CZ" b="1" dirty="0"/>
              <a:t>nejkratší možnou dobu dokončení projektu</a:t>
            </a:r>
            <a:r>
              <a:rPr lang="cs-CZ" dirty="0"/>
              <a:t>.</a:t>
            </a:r>
          </a:p>
        </p:txBody>
      </p:sp>
      <p:sp>
        <p:nvSpPr>
          <p:cNvPr id="9" name="TextovéPole 8">
            <a:extLst>
              <a:ext uri="{FF2B5EF4-FFF2-40B4-BE49-F238E27FC236}">
                <a16:creationId xmlns:a16="http://schemas.microsoft.com/office/drawing/2014/main" id="{FE40B7FD-471F-257A-213E-9A124147CC2D}"/>
              </a:ext>
            </a:extLst>
          </p:cNvPr>
          <p:cNvSpPr txBox="1"/>
          <p:nvPr/>
        </p:nvSpPr>
        <p:spPr>
          <a:xfrm>
            <a:off x="445477" y="2918202"/>
            <a:ext cx="11347938" cy="147732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cs-CZ" b="1" dirty="0"/>
              <a:t>2. Průchod zpět – nejpozdější přípustné termíny uzlů</a:t>
            </a:r>
            <a:endParaRPr lang="cs-CZ" dirty="0"/>
          </a:p>
          <a:p>
            <a:pPr>
              <a:buNone/>
            </a:pPr>
            <a:r>
              <a:rPr lang="cs-CZ" dirty="0"/>
              <a:t>Poslednímu uzlu přiřadíme čas vypočtený při průchodu vpřed. Postupujeme proti směru šipek a od času následujícího uzlu odečítáme dobu trvání činnosti.</a:t>
            </a:r>
          </a:p>
          <a:p>
            <a:pPr>
              <a:buNone/>
            </a:pPr>
            <a:r>
              <a:rPr lang="cs-CZ" dirty="0"/>
              <a:t>Pokud z uzlu vychází více hran, vybereme </a:t>
            </a:r>
            <a:r>
              <a:rPr lang="cs-CZ" b="1" dirty="0"/>
              <a:t>nejmenší vypočtenou hodnotu</a:t>
            </a:r>
            <a:r>
              <a:rPr lang="cs-CZ" dirty="0"/>
              <a:t>. Tím zajistíme, že se nezpozdí žádná navazující činnost ani celý projekt.</a:t>
            </a:r>
          </a:p>
        </p:txBody>
      </p:sp>
      <p:sp>
        <p:nvSpPr>
          <p:cNvPr id="11" name="TextovéPole 10">
            <a:extLst>
              <a:ext uri="{FF2B5EF4-FFF2-40B4-BE49-F238E27FC236}">
                <a16:creationId xmlns:a16="http://schemas.microsoft.com/office/drawing/2014/main" id="{AE4067D4-031E-6D48-C64B-B04D1E581579}"/>
              </a:ext>
            </a:extLst>
          </p:cNvPr>
          <p:cNvSpPr txBox="1"/>
          <p:nvPr/>
        </p:nvSpPr>
        <p:spPr>
          <a:xfrm>
            <a:off x="422031" y="4395530"/>
            <a:ext cx="11347938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cs-CZ" b="1" dirty="0"/>
              <a:t>3. Výpočet časové rezervy každé činnosti</a:t>
            </a:r>
            <a:endParaRPr lang="cs-CZ" dirty="0"/>
          </a:p>
          <a:p>
            <a:pPr>
              <a:buNone/>
            </a:pPr>
            <a:r>
              <a:rPr lang="cs-CZ" dirty="0"/>
              <a:t>Pro činnost vedoucí z uzlu A do uzlu B platí:</a:t>
            </a:r>
          </a:p>
          <a:p>
            <a:pPr>
              <a:buNone/>
            </a:pPr>
            <a:r>
              <a:rPr lang="cs-CZ" dirty="0"/>
              <a:t>\[ \text{celková rezerva} = \text{nejpozdější termín B} - \text{nejdřívější termín A} - \text{doba trvání činnosti} \]Rezerva říká, </a:t>
            </a:r>
            <a:r>
              <a:rPr lang="cs-CZ" b="1" dirty="0"/>
              <a:t>o kolik lze činnost zpozdit, aniž se prodlouží celková doba projektu</a:t>
            </a:r>
            <a:r>
              <a:rPr lang="cs-CZ" dirty="0"/>
              <a:t>.</a:t>
            </a:r>
          </a:p>
        </p:txBody>
      </p:sp>
      <p:sp>
        <p:nvSpPr>
          <p:cNvPr id="13" name="TextovéPole 12">
            <a:extLst>
              <a:ext uri="{FF2B5EF4-FFF2-40B4-BE49-F238E27FC236}">
                <a16:creationId xmlns:a16="http://schemas.microsoft.com/office/drawing/2014/main" id="{EC97AE74-CF31-8347-816D-8AC8A0205704}"/>
              </a:ext>
            </a:extLst>
          </p:cNvPr>
          <p:cNvSpPr txBox="1"/>
          <p:nvPr/>
        </p:nvSpPr>
        <p:spPr>
          <a:xfrm>
            <a:off x="422031" y="5595859"/>
            <a:ext cx="11371384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cs-CZ" b="1" dirty="0"/>
              <a:t>4. Určení kritické cesty</a:t>
            </a:r>
            <a:endParaRPr lang="cs-CZ" dirty="0"/>
          </a:p>
          <a:p>
            <a:pPr>
              <a:buNone/>
            </a:pPr>
            <a:r>
              <a:rPr lang="cs-CZ" dirty="0"/>
              <a:t>Činnosti s </a:t>
            </a:r>
            <a:r>
              <a:rPr lang="cs-CZ" b="1" dirty="0"/>
              <a:t>nulovou celkovou rezervou</a:t>
            </a:r>
            <a:r>
              <a:rPr lang="cs-CZ" dirty="0"/>
              <a:t> jsou kritické. Tvoří kritickou cestu od začátku do konce projektu. V grafu ji můžeme vyznačit červeně.</a:t>
            </a:r>
          </a:p>
        </p:txBody>
      </p:sp>
    </p:spTree>
    <p:extLst>
      <p:ext uri="{BB962C8B-B14F-4D97-AF65-F5344CB8AC3E}">
        <p14:creationId xmlns:p14="http://schemas.microsoft.com/office/powerpoint/2010/main" val="324381271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ovéPole 4">
            <a:extLst>
              <a:ext uri="{FF2B5EF4-FFF2-40B4-BE49-F238E27FC236}">
                <a16:creationId xmlns:a16="http://schemas.microsoft.com/office/drawing/2014/main" id="{1BB8DC42-278B-F821-472A-F1E04AC48ABB}"/>
              </a:ext>
            </a:extLst>
          </p:cNvPr>
          <p:cNvSpPr txBox="1"/>
          <p:nvPr/>
        </p:nvSpPr>
        <p:spPr>
          <a:xfrm>
            <a:off x="457201" y="277394"/>
            <a:ext cx="1043354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cs-CZ" b="1" dirty="0"/>
              <a:t>Příklad:</a:t>
            </a:r>
            <a:endParaRPr lang="cs-CZ" dirty="0"/>
          </a:p>
        </p:txBody>
      </p:sp>
      <p:sp>
        <p:nvSpPr>
          <p:cNvPr id="6" name="TextovéPole 5">
            <a:extLst>
              <a:ext uri="{FF2B5EF4-FFF2-40B4-BE49-F238E27FC236}">
                <a16:creationId xmlns:a16="http://schemas.microsoft.com/office/drawing/2014/main" id="{635B218A-0446-EF17-F246-7A6FC76EEE2E}"/>
              </a:ext>
            </a:extLst>
          </p:cNvPr>
          <p:cNvSpPr txBox="1"/>
          <p:nvPr/>
        </p:nvSpPr>
        <p:spPr>
          <a:xfrm>
            <a:off x="457201" y="6083702"/>
            <a:ext cx="11254153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cs-CZ" b="1" dirty="0"/>
              <a:t>Kritická cesta je časově nejdelší cesta v síťovém grafu. Její délka určuje nejkratší možnou dobu dokončení projektu.</a:t>
            </a:r>
            <a:r>
              <a:rPr lang="cs-CZ" dirty="0"/>
              <a:t> 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ovéPole 7">
                <a:extLst>
                  <a:ext uri="{FF2B5EF4-FFF2-40B4-BE49-F238E27FC236}">
                    <a16:creationId xmlns:a16="http://schemas.microsoft.com/office/drawing/2014/main" id="{A097FC3C-76BB-E71F-9A97-EACA45033FEA}"/>
                  </a:ext>
                </a:extLst>
              </p:cNvPr>
              <p:cNvSpPr txBox="1"/>
              <p:nvPr/>
            </p:nvSpPr>
            <p:spPr>
              <a:xfrm>
                <a:off x="457201" y="4508198"/>
                <a:ext cx="11207261" cy="1446550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marL="342900" indent="-342900">
                  <a:buFont typeface="+mj-lt"/>
                  <a:buAutoNum type="arabicPeriod"/>
                </a:pPr>
                <a:r>
                  <a:rPr lang="cs-CZ" sz="1600" dirty="0"/>
                  <a:t>Dokončovací práce – větev stavební povolení – základy – Hrubá stavba – střecha </a:t>
                </a:r>
                <a14:m>
                  <m:oMath xmlns:m="http://schemas.openxmlformats.org/officeDocument/2006/math">
                    <m:r>
                      <a:rPr lang="cs-CZ" sz="16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→</m:t>
                    </m:r>
                  </m:oMath>
                </a14:m>
                <a:r>
                  <a:rPr lang="cs-CZ" sz="1600" dirty="0"/>
                  <a:t> 5+15+15+15 = 50 dní</a:t>
                </a:r>
              </a:p>
              <a:p>
                <a:pPr marL="342900" indent="-342900">
                  <a:buFont typeface="+mj-lt"/>
                  <a:buAutoNum type="arabicPeriod"/>
                </a:pPr>
                <a:r>
                  <a:rPr lang="cs-CZ" sz="1600" dirty="0"/>
                  <a:t>Dokončovací práce – větev stavební povolení – základy – Hrubá stavba – okna a dveře </a:t>
                </a:r>
                <a14:m>
                  <m:oMath xmlns:m="http://schemas.openxmlformats.org/officeDocument/2006/math">
                    <m:r>
                      <a:rPr lang="cs-CZ" sz="16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→</m:t>
                    </m:r>
                  </m:oMath>
                </a14:m>
                <a:r>
                  <a:rPr lang="cs-CZ" sz="1600" dirty="0"/>
                  <a:t> 5+15+15+5 = 40 dní</a:t>
                </a:r>
              </a:p>
              <a:p>
                <a:pPr marL="342900" indent="-342900">
                  <a:buFont typeface="+mj-lt"/>
                  <a:buAutoNum type="arabicPeriod"/>
                </a:pPr>
                <a:r>
                  <a:rPr lang="cs-CZ" sz="1600" dirty="0"/>
                  <a:t>Dokončovací práce – větev stavební povolení – základy – Hrubá stavba – voda a plyn – omítky </a:t>
                </a:r>
                <a14:m>
                  <m:oMath xmlns:m="http://schemas.openxmlformats.org/officeDocument/2006/math">
                    <m:r>
                      <a:rPr lang="cs-CZ" sz="16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→</m:t>
                    </m:r>
                  </m:oMath>
                </a14:m>
                <a:r>
                  <a:rPr lang="cs-CZ" sz="1600" dirty="0"/>
                  <a:t> 5+15+15+10+10 = 55 dní</a:t>
                </a:r>
              </a:p>
              <a:p>
                <a:pPr marL="342900" indent="-342900">
                  <a:buFont typeface="+mj-lt"/>
                  <a:buAutoNum type="arabicPeriod"/>
                </a:pPr>
                <a:r>
                  <a:rPr lang="cs-CZ" sz="1600" dirty="0"/>
                  <a:t>Dokončovací práce – větev stavební povolení – základy – Hrubá stavba – elektřina – omítky </a:t>
                </a:r>
                <a14:m>
                  <m:oMath xmlns:m="http://schemas.openxmlformats.org/officeDocument/2006/math">
                    <m:r>
                      <a:rPr lang="cs-CZ" sz="16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→</m:t>
                    </m:r>
                  </m:oMath>
                </a14:m>
                <a:r>
                  <a:rPr lang="cs-CZ" sz="1600" dirty="0"/>
                  <a:t> 5+15+15+15+10 = 60 dní</a:t>
                </a:r>
              </a:p>
              <a:p>
                <a:pPr marL="342900" indent="-342900">
                  <a:buFont typeface="+mj-lt"/>
                  <a:buAutoNum type="arabicPeriod"/>
                </a:pPr>
                <a:endParaRPr lang="cs-CZ" sz="800" dirty="0"/>
              </a:p>
              <a:p>
                <a:r>
                  <a:rPr lang="cs-CZ" sz="1600" dirty="0"/>
                  <a:t>Rozhoduje časově nejdelší cesta (4) 60 dní. Nejkratší možný termín dokončení stavby je 60 + 5 = 65 dní</a:t>
                </a:r>
              </a:p>
            </p:txBody>
          </p:sp>
        </mc:Choice>
        <mc:Fallback xmlns="">
          <p:sp>
            <p:nvSpPr>
              <p:cNvPr id="8" name="TextovéPole 7">
                <a:extLst>
                  <a:ext uri="{FF2B5EF4-FFF2-40B4-BE49-F238E27FC236}">
                    <a16:creationId xmlns:a16="http://schemas.microsoft.com/office/drawing/2014/main" id="{A097FC3C-76BB-E71F-9A97-EACA45033FEA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57201" y="4508198"/>
                <a:ext cx="11207261" cy="1446550"/>
              </a:xfrm>
              <a:prstGeom prst="rect">
                <a:avLst/>
              </a:prstGeom>
              <a:blipFill>
                <a:blip r:embed="rId3"/>
                <a:stretch>
                  <a:fillRect l="-272" t="-1266" b="-4641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10" name="Obrázek 9">
            <a:extLst>
              <a:ext uri="{FF2B5EF4-FFF2-40B4-BE49-F238E27FC236}">
                <a16:creationId xmlns:a16="http://schemas.microsoft.com/office/drawing/2014/main" id="{A81B5335-6803-797E-885C-A34D29A9411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90104" y="277394"/>
            <a:ext cx="7288302" cy="4101850"/>
          </a:xfrm>
          <a:prstGeom prst="rect">
            <a:avLst/>
          </a:prstGeom>
        </p:spPr>
      </p:pic>
      <p:sp>
        <p:nvSpPr>
          <p:cNvPr id="12" name="TextovéPole 11">
            <a:extLst>
              <a:ext uri="{FF2B5EF4-FFF2-40B4-BE49-F238E27FC236}">
                <a16:creationId xmlns:a16="http://schemas.microsoft.com/office/drawing/2014/main" id="{A639278A-2E6D-9B41-2FC8-1E01FB572F1D}"/>
              </a:ext>
            </a:extLst>
          </p:cNvPr>
          <p:cNvSpPr txBox="1"/>
          <p:nvPr/>
        </p:nvSpPr>
        <p:spPr>
          <a:xfrm>
            <a:off x="457201" y="1256218"/>
            <a:ext cx="2836984" cy="230832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cs-CZ" sz="1800" dirty="0"/>
              <a:t>Při výpočtu metodou CPM postupujeme od začátku grafu a </a:t>
            </a:r>
            <a:r>
              <a:rPr lang="cs-CZ" sz="1800" b="1" dirty="0"/>
              <a:t>v místě spojení větví vybíráme nejvyšší čas</a:t>
            </a:r>
            <a:r>
              <a:rPr lang="cs-CZ" b="1" dirty="0"/>
              <a:t>.</a:t>
            </a:r>
            <a:r>
              <a:rPr lang="cs-CZ" sz="1800" dirty="0"/>
              <a:t> </a:t>
            </a:r>
            <a:r>
              <a:rPr lang="cs-CZ" dirty="0"/>
              <a:t>Navazující činnost může začít až po dokončení všech činností, ze kterých do ní vedou šipky.</a:t>
            </a:r>
            <a:endParaRPr lang="cs-CZ" sz="1800" dirty="0"/>
          </a:p>
        </p:txBody>
      </p:sp>
    </p:spTree>
    <p:extLst>
      <p:ext uri="{BB962C8B-B14F-4D97-AF65-F5344CB8AC3E}">
        <p14:creationId xmlns:p14="http://schemas.microsoft.com/office/powerpoint/2010/main" val="22766951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Obrázek 5">
            <a:extLst>
              <a:ext uri="{FF2B5EF4-FFF2-40B4-BE49-F238E27FC236}">
                <a16:creationId xmlns:a16="http://schemas.microsoft.com/office/drawing/2014/main" id="{AE0F1FD2-DE06-2D48-140B-F40427F21B5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9" y="0"/>
            <a:ext cx="12185522" cy="6858000"/>
          </a:xfrm>
          <a:prstGeom prst="rect">
            <a:avLst/>
          </a:prstGeom>
        </p:spPr>
      </p:pic>
      <p:pic>
        <p:nvPicPr>
          <p:cNvPr id="3" name="Obrázek 2">
            <a:extLst>
              <a:ext uri="{FF2B5EF4-FFF2-40B4-BE49-F238E27FC236}">
                <a16:creationId xmlns:a16="http://schemas.microsoft.com/office/drawing/2014/main" id="{08DA2C20-4037-44EC-67F4-E7B3B7F9B19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872" t="3247" r="19744"/>
          <a:stretch>
            <a:fillRect/>
          </a:stretch>
        </p:blipFill>
        <p:spPr>
          <a:xfrm>
            <a:off x="5032659" y="4302369"/>
            <a:ext cx="2126682" cy="25556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09940215"/>
      </p:ext>
    </p:extLst>
  </p:cSld>
  <p:clrMapOvr>
    <a:masterClrMapping/>
  </p:clrMapOvr>
</p:sld>
</file>

<file path=ppt/theme/theme1.xml><?xml version="1.0" encoding="utf-8"?>
<a:theme xmlns:a="http://schemas.openxmlformats.org/drawingml/2006/main" name="Motiv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Motiv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676</TotalTime>
  <Words>952</Words>
  <Application>Microsoft Office PowerPoint</Application>
  <PresentationFormat>Širokoúhlá obrazovka</PresentationFormat>
  <Paragraphs>69</Paragraphs>
  <Slides>9</Slides>
  <Notes>1</Notes>
  <HiddenSlides>0</HiddenSlides>
  <MMClips>0</MMClips>
  <ScaleCrop>false</ScaleCrop>
  <HeadingPairs>
    <vt:vector size="6" baseType="variant">
      <vt:variant>
        <vt:lpstr>Použitá písma</vt:lpstr>
      </vt:variant>
      <vt:variant>
        <vt:i4>4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4" baseType="lpstr">
      <vt:lpstr>Arial</vt:lpstr>
      <vt:lpstr>Calibri</vt:lpstr>
      <vt:lpstr>Calibri Light</vt:lpstr>
      <vt:lpstr>Cambria Math</vt:lpstr>
      <vt:lpstr>Motiv Office</vt:lpstr>
      <vt:lpstr>Grafy INV 405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Karel Sixl</dc:creator>
  <cp:lastModifiedBy>Karel Sixl</cp:lastModifiedBy>
  <cp:revision>16</cp:revision>
  <dcterms:created xsi:type="dcterms:W3CDTF">2026-10-10T10:05:30Z</dcterms:created>
  <dcterms:modified xsi:type="dcterms:W3CDTF">2026-10-11T08:54:01Z</dcterms:modified>
</cp:coreProperties>
</file>