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74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E3B6D3-8B33-E189-54FA-838C12F46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2D3E51B-BFB4-0E7F-7CDE-675160BC49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6A6C55-AE11-BAE8-C803-9FC8182B7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983A11A-B7EB-40C1-9206-70734BDBB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132DC3-C603-3558-8A36-29365E1AD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802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C300EF-6870-3564-E36D-1ACB8CEFD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EBEACA-3699-A635-6B57-8BB746EAF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9459871-D849-CEFF-F145-C2C316760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C839E5-B55C-FBC9-396C-E12E83648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5812E9-B1E7-3881-5910-5A3C44DF1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122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1023FC-2560-F5C7-EE71-2865F9DD5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BC233F5-FD4D-F475-6C27-20AC4E52A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B75151-4CB4-E287-89C5-80C527A6F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4C55A9-53C6-B84A-79AD-9D7687DAB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494CEA-B3B7-68EF-47F4-A1833F12C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896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BEA8FD-80D3-BD02-7C23-617CCB9B0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A92C51-DB9A-FE1F-B2CD-EA043BF437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CE66DCB-B023-A7C4-6167-19053086B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2E7ED58-E2FE-1165-2D24-F0841A0F9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96B3EDA-0457-C26B-7359-5B6531FA3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A88857D-01EC-97B5-4AA6-A90FACAE4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8003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7FAA71-CF9F-E87E-420B-97FA43C2C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E2BD33C-A149-9FCB-7EDF-62C4D2DF0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BF44D82-B071-55A8-BA43-192776643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147C8D4-DDB5-4474-4BD6-5BE3E14E28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ACC37F9-3374-E6F1-C453-E23986536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F8B775B-70D7-7D7B-1BDD-84A04079A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825F9D2-3173-C316-430C-4757C01A8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F5D245F-557F-A401-3075-3E625B49A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024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8298A-455A-9E2A-D12C-63C290CE6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F4B3648-E197-5A0A-16F4-6123DB397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1D4B540-1613-85B6-E1FB-52F01728D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159F326-5C37-EC51-114D-BBB51CEF2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14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EC3EE0D-073D-CD44-7B55-35F8FD070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1772493-F567-625C-9B9A-B9F2FB4ED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019E382-FB77-AE0B-D642-26E98AC70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37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1DF542-2C68-20EB-F4F1-28A0F710D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D7567B-FF83-F2BA-2997-EF614DBB8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E2E0A37-2E52-1405-05CE-F28B07DAF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F50F3B2-8328-B458-BDF7-1C1BD62B8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48A1095-FA32-DF10-C809-75F7D4E3A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AC1A659-7957-FF09-8AA6-BE5F8AA29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05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210E36-5A78-62A7-6610-DA6904D58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6704378-B71D-23D0-9802-D6BCED0930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F088009-74BF-274B-3558-0BA3757339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B96F9DE-FAB2-6578-9318-9C6BAC9B0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F6E7BC3-0E60-8E1C-42E4-B4F988B38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AA54F90-0EB9-1F34-5C77-CD34F5590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99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42A906-6FBF-25D3-BEFF-5FCCD7768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7A570AF-10E8-337D-75AB-FD4C217D34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D94AB7-DCA8-C54E-ADD8-86DBAAE8D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7A4167-C591-3F07-98AE-11C440219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E8F6A37-CA2E-5FC4-92A2-B28AF94EF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8104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B51F4DF-A0B2-B664-665B-BA14E901AB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8F03BAF-0EDB-DCA3-CB78-9C82078048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8702E5F-47AA-F134-8B0A-F539647EB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9EB5C78-FA9D-D5CC-338A-9D693E1DE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03F2D6-BB8E-2998-9CA7-DFA06C24A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001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6795C83-F6E2-24A9-BB10-58B454A12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4BE8A9-6879-BF89-6EB5-54CBFFA86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5889F05-C5E6-F6C2-40C3-D9347186B2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FAC0E-6D81-4017-B8CD-20DA3263EDA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69BDCA-A7C7-3B10-DBB0-68FAB6F3D9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3508703-A4D8-A0C8-80A4-F18245DC8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172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49445"/>
            <a:ext cx="9144000" cy="1130585"/>
          </a:xfrm>
        </p:spPr>
        <p:txBody>
          <a:bodyPr>
            <a:normAutofit/>
          </a:bodyPr>
          <a:lstStyle/>
          <a:p>
            <a:r>
              <a:rPr lang="cs-CZ" sz="3600" dirty="0"/>
              <a:t>Připojitelné periferie</a:t>
            </a:r>
            <a:br>
              <a:rPr lang="cs-CZ" sz="3600"/>
            </a:br>
            <a:r>
              <a:rPr lang="cs-CZ" sz="3600"/>
              <a:t>INV </a:t>
            </a:r>
            <a:r>
              <a:rPr lang="cs-CZ" sz="3600" dirty="0"/>
              <a:t>101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90336" y="3429000"/>
            <a:ext cx="5811328" cy="1987549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Klávesnice</a:t>
            </a:r>
          </a:p>
          <a:p>
            <a:r>
              <a:rPr lang="cs-CZ" dirty="0"/>
              <a:t>Monitor</a:t>
            </a:r>
          </a:p>
          <a:p>
            <a:r>
              <a:rPr lang="cs-CZ" dirty="0"/>
              <a:t>Tiskárna</a:t>
            </a:r>
          </a:p>
          <a:p>
            <a:r>
              <a:rPr lang="cs-CZ" dirty="0"/>
              <a:t>3D tiskárna</a:t>
            </a:r>
          </a:p>
          <a:p>
            <a:r>
              <a:rPr lang="cs-CZ" dirty="0"/>
              <a:t>Konektory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7481081-4D76-A948-253F-D8BBFC241849}"/>
              </a:ext>
            </a:extLst>
          </p:cNvPr>
          <p:cNvSpPr txBox="1"/>
          <p:nvPr/>
        </p:nvSpPr>
        <p:spPr>
          <a:xfrm>
            <a:off x="860157" y="6025551"/>
            <a:ext cx="1123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5. 7. 2026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0527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66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7E8805E-D8F7-CBE2-C5D4-E0E4D76F786C}"/>
              </a:ext>
            </a:extLst>
          </p:cNvPr>
          <p:cNvSpPr txBox="1"/>
          <p:nvPr/>
        </p:nvSpPr>
        <p:spPr>
          <a:xfrm>
            <a:off x="6281530" y="522499"/>
            <a:ext cx="563879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Rozdělení podle funkce</a:t>
            </a:r>
          </a:p>
          <a:p>
            <a:pPr>
              <a:buNone/>
            </a:pPr>
            <a:endParaRPr lang="cs-CZ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Vstupní zařízení</a:t>
            </a:r>
            <a:r>
              <a:rPr lang="cs-CZ" dirty="0"/>
              <a:t> – klávesnice, myš, skener, mikrofon, webkamera.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Výstupní zařízení</a:t>
            </a:r>
            <a:r>
              <a:rPr lang="cs-CZ" dirty="0"/>
              <a:t> – monitor, tiskárna, reproduktory, sluchátka, projektor.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Vstupně-výstupní zařízení</a:t>
            </a:r>
            <a:r>
              <a:rPr lang="cs-CZ" dirty="0"/>
              <a:t> – externí disk, USB </a:t>
            </a:r>
            <a:r>
              <a:rPr lang="cs-CZ" dirty="0" err="1"/>
              <a:t>flash</a:t>
            </a:r>
            <a:r>
              <a:rPr lang="cs-CZ" dirty="0"/>
              <a:t> disk, dotykový monitor, dokovací stanice.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A5CDD7A-298F-7D1C-CB5A-99915B950172}"/>
              </a:ext>
            </a:extLst>
          </p:cNvPr>
          <p:cNvSpPr txBox="1"/>
          <p:nvPr/>
        </p:nvSpPr>
        <p:spPr>
          <a:xfrm>
            <a:off x="192820" y="522499"/>
            <a:ext cx="608871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Hlavní připojitelná zařízení k PC</a:t>
            </a:r>
          </a:p>
          <a:p>
            <a:endParaRPr lang="cs-CZ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Klávesnice</a:t>
            </a:r>
            <a:r>
              <a:rPr lang="cs-CZ" dirty="0"/>
              <a:t> – zadávání textu a příkazů.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Myš</a:t>
            </a:r>
            <a:r>
              <a:rPr lang="cs-CZ" dirty="0"/>
              <a:t> – ovládání kurzoru a práce s grafickým prostředím.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Monitor</a:t>
            </a:r>
            <a:r>
              <a:rPr lang="cs-CZ" dirty="0"/>
              <a:t> – zobrazení informací.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Tiskárna</a:t>
            </a:r>
            <a:r>
              <a:rPr lang="cs-CZ" dirty="0"/>
              <a:t> – tisk dokumentů a obrázků.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Skener</a:t>
            </a:r>
            <a:r>
              <a:rPr lang="cs-CZ" dirty="0"/>
              <a:t> – převod papírových dokumentů do digitální podoby.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Reproduktory</a:t>
            </a:r>
            <a:r>
              <a:rPr lang="cs-CZ" dirty="0"/>
              <a:t> – přehrávání zvuku.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Sluchátka</a:t>
            </a:r>
            <a:r>
              <a:rPr lang="cs-CZ" dirty="0"/>
              <a:t> – individuální poslech zvuku.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Mikrofon</a:t>
            </a:r>
            <a:r>
              <a:rPr lang="cs-CZ" dirty="0"/>
              <a:t> – záznam hlasu a komunikace.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Webkamera</a:t>
            </a:r>
            <a:r>
              <a:rPr lang="cs-CZ" dirty="0"/>
              <a:t> – snímání obrazu při videohovorech.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Externí disk nebo USB </a:t>
            </a:r>
            <a:r>
              <a:rPr lang="cs-CZ" b="1" dirty="0" err="1"/>
              <a:t>flash</a:t>
            </a:r>
            <a:r>
              <a:rPr lang="cs-CZ" b="1" dirty="0"/>
              <a:t> disk</a:t>
            </a:r>
            <a:r>
              <a:rPr lang="cs-CZ" dirty="0"/>
              <a:t> – ukládání a přenos dat.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Projektor</a:t>
            </a:r>
            <a:r>
              <a:rPr lang="cs-CZ" dirty="0"/>
              <a:t> – promítání obrazu na plátno nebo stěnu.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Grafický tablet</a:t>
            </a:r>
            <a:r>
              <a:rPr lang="cs-CZ" dirty="0"/>
              <a:t> – kreslení a přesné ovládání kurzoru.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Herní ovladač (</a:t>
            </a:r>
            <a:r>
              <a:rPr lang="cs-CZ" b="1" dirty="0" err="1"/>
              <a:t>gamepad</a:t>
            </a:r>
            <a:r>
              <a:rPr lang="cs-CZ" b="1" dirty="0"/>
              <a:t>, joystick)</a:t>
            </a:r>
            <a:r>
              <a:rPr lang="cs-CZ" dirty="0"/>
              <a:t> – ovládání her a některých simulací.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Čtečka paměťových karet</a:t>
            </a:r>
            <a:r>
              <a:rPr lang="cs-CZ" dirty="0"/>
              <a:t> – čtení dat z paměťových médií.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Dokovací stanice</a:t>
            </a:r>
            <a:r>
              <a:rPr lang="cs-CZ" dirty="0"/>
              <a:t> – rozšíření možností připojení notebooku. </a:t>
            </a:r>
          </a:p>
        </p:txBody>
      </p:sp>
    </p:spTree>
    <p:extLst>
      <p:ext uri="{BB962C8B-B14F-4D97-AF65-F5344CB8AC3E}">
        <p14:creationId xmlns:p14="http://schemas.microsoft.com/office/powerpoint/2010/main" val="715120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BC9F429-362F-DE05-17BF-7C081F00455B}"/>
              </a:ext>
            </a:extLst>
          </p:cNvPr>
          <p:cNvSpPr txBox="1"/>
          <p:nvPr/>
        </p:nvSpPr>
        <p:spPr>
          <a:xfrm>
            <a:off x="326003" y="310101"/>
            <a:ext cx="151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Klávesnice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13B1E37-D41A-6EB0-BC87-0C622327E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18"/>
          <a:stretch>
            <a:fillRect/>
          </a:stretch>
        </p:blipFill>
        <p:spPr>
          <a:xfrm>
            <a:off x="1844703" y="31150"/>
            <a:ext cx="9679388" cy="4461337"/>
          </a:xfrm>
          <a:prstGeom prst="rect">
            <a:avLst/>
          </a:prstGeom>
        </p:spPr>
      </p:pic>
      <p:grpSp>
        <p:nvGrpSpPr>
          <p:cNvPr id="10" name="Skupina 9">
            <a:extLst>
              <a:ext uri="{FF2B5EF4-FFF2-40B4-BE49-F238E27FC236}">
                <a16:creationId xmlns:a16="http://schemas.microsoft.com/office/drawing/2014/main" id="{1B321A51-4872-0B6D-7288-EEAC98D3E202}"/>
              </a:ext>
            </a:extLst>
          </p:cNvPr>
          <p:cNvGrpSpPr/>
          <p:nvPr/>
        </p:nvGrpSpPr>
        <p:grpSpPr>
          <a:xfrm>
            <a:off x="2005342" y="4492487"/>
            <a:ext cx="8181317" cy="2308324"/>
            <a:chOff x="1869132" y="4492487"/>
            <a:chExt cx="8181317" cy="2308324"/>
          </a:xfrm>
        </p:grpSpPr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CAF7E97E-4DC9-41CD-D5E8-69992E697526}"/>
                </a:ext>
              </a:extLst>
            </p:cNvPr>
            <p:cNvSpPr txBox="1"/>
            <p:nvPr/>
          </p:nvSpPr>
          <p:spPr>
            <a:xfrm>
              <a:off x="6120428" y="4596261"/>
              <a:ext cx="3930021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Insert – Vložení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Home</a:t>
              </a:r>
              <a:r>
                <a:rPr lang="cs-CZ" sz="1600" b="1" dirty="0"/>
                <a:t> – Začátek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End – Konec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Page</a:t>
              </a:r>
              <a:r>
                <a:rPr lang="cs-CZ" sz="1600" b="1" dirty="0"/>
                <a:t> Up – O stránku nahoru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Page</a:t>
              </a:r>
              <a:r>
                <a:rPr lang="cs-CZ" sz="1600" b="1" dirty="0"/>
                <a:t> Down – O stránku dolů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Print</a:t>
              </a:r>
              <a:r>
                <a:rPr lang="cs-CZ" sz="1600" b="1" dirty="0"/>
                <a:t> </a:t>
              </a:r>
              <a:r>
                <a:rPr lang="cs-CZ" sz="1600" b="1" dirty="0" err="1"/>
                <a:t>Screen</a:t>
              </a:r>
              <a:r>
                <a:rPr lang="cs-CZ" sz="1600" b="1" dirty="0"/>
                <a:t> – Tisk obrazovky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Num</a:t>
              </a:r>
              <a:r>
                <a:rPr lang="cs-CZ" sz="1600" b="1" dirty="0"/>
                <a:t> </a:t>
              </a:r>
              <a:r>
                <a:rPr lang="cs-CZ" sz="1600" b="1" dirty="0" err="1"/>
                <a:t>Lock</a:t>
              </a:r>
              <a:r>
                <a:rPr lang="cs-CZ" sz="1600" b="1" dirty="0"/>
                <a:t> – Zámek numerické klávesnice</a:t>
              </a:r>
              <a:r>
                <a:rPr lang="cs-CZ" sz="1600" dirty="0"/>
                <a:t> </a:t>
              </a:r>
            </a:p>
          </p:txBody>
        </p:sp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9DBE8C11-302A-C094-5077-4484133CCEC6}"/>
                </a:ext>
              </a:extLst>
            </p:cNvPr>
            <p:cNvSpPr txBox="1"/>
            <p:nvPr/>
          </p:nvSpPr>
          <p:spPr>
            <a:xfrm>
              <a:off x="1869132" y="4492487"/>
              <a:ext cx="3108386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Esc</a:t>
              </a:r>
              <a:r>
                <a:rPr lang="cs-CZ" sz="1600" b="1" dirty="0"/>
                <a:t> – Únik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Backspace</a:t>
              </a:r>
              <a:r>
                <a:rPr lang="cs-CZ" sz="1600" b="1" dirty="0"/>
                <a:t> – Mazání vlevo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Enter – Potvrzení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Shift – Přepínač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Ctrl – Ovládací klávesa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Alt – Alternativní klávesa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Caps </a:t>
              </a:r>
              <a:r>
                <a:rPr lang="cs-CZ" sz="1600" b="1" dirty="0" err="1"/>
                <a:t>Lock</a:t>
              </a:r>
              <a:r>
                <a:rPr lang="cs-CZ" sz="1600" b="1" dirty="0"/>
                <a:t> – Trvalé velké znaky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Tab</a:t>
              </a:r>
              <a:r>
                <a:rPr lang="cs-CZ" sz="1600" b="1" dirty="0"/>
                <a:t> – Tabulátor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Delete</a:t>
              </a:r>
              <a:r>
                <a:rPr lang="cs-CZ" sz="1600" b="1" dirty="0"/>
                <a:t> – Smazat</a:t>
              </a:r>
              <a:r>
                <a:rPr lang="cs-CZ" sz="1600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1574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10CAD07-51EE-3445-E789-2A7363731D3B}"/>
              </a:ext>
            </a:extLst>
          </p:cNvPr>
          <p:cNvSpPr txBox="1"/>
          <p:nvPr/>
        </p:nvSpPr>
        <p:spPr>
          <a:xfrm>
            <a:off x="184876" y="195529"/>
            <a:ext cx="489204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klávesnici škodí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Prach a nečistoty</a:t>
            </a:r>
            <a:r>
              <a:rPr lang="cs-CZ" dirty="0"/>
              <a:t> – dostávají se mezi klávesy a zhoršují jejich funkci.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Tekutiny</a:t>
            </a:r>
            <a:r>
              <a:rPr lang="cs-CZ" dirty="0"/>
              <a:t> (voda, káva, čaj, limonády) – mohou způsobit zkrat a trvalé poškození elektroniky.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Drobky od jídla</a:t>
            </a:r>
            <a:r>
              <a:rPr lang="cs-CZ" dirty="0"/>
              <a:t> – zanášejí mechanismus kláves.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Silné údery do kláves</a:t>
            </a:r>
            <a:r>
              <a:rPr lang="cs-CZ" dirty="0"/>
              <a:t> – zkracují jejich životnost.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Mastnota z rukou</a:t>
            </a:r>
            <a:r>
              <a:rPr lang="cs-CZ" dirty="0"/>
              <a:t> – znečišťuje povrch kláves a podporuje množení mikroorganismů.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Přímé sluneční záření a vysoké teploty</a:t>
            </a:r>
            <a:r>
              <a:rPr lang="cs-CZ" dirty="0"/>
              <a:t> – mohou poškodit plastové části.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26AE037-D7D2-81E3-33A1-2C1D0EE9B79B}"/>
              </a:ext>
            </a:extLst>
          </p:cNvPr>
          <p:cNvSpPr txBox="1"/>
          <p:nvPr/>
        </p:nvSpPr>
        <p:spPr>
          <a:xfrm>
            <a:off x="184876" y="3605193"/>
            <a:ext cx="489204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klávesnici správně udržovat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Před prací si </a:t>
            </a:r>
            <a:r>
              <a:rPr lang="cs-CZ" b="1" dirty="0"/>
              <a:t>umyjte nebo vydezinfikujte ruce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Nejezte ani nepijte přímo u počítače.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Pravidelně odstraňujte prach měkkým štětcem nebo stlačeným vzduchem.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Povrch kláves otírejte </a:t>
            </a:r>
            <a:r>
              <a:rPr lang="cs-CZ" b="1" dirty="0"/>
              <a:t>měkkým hadříkem z mikrovlákna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 čištění vždy vypněte počítač nebo odpojte klávesnici.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Nepoužívejte velké množství vody ani agresivní chemické prostředky.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11DDEE3-C86D-B922-F519-7618B2DA6141}"/>
              </a:ext>
            </a:extLst>
          </p:cNvPr>
          <p:cNvSpPr txBox="1"/>
          <p:nvPr/>
        </p:nvSpPr>
        <p:spPr>
          <a:xfrm>
            <a:off x="7369534" y="216129"/>
            <a:ext cx="4525617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Hygiena klávesnice ve škole</a:t>
            </a:r>
          </a:p>
          <a:p>
            <a:pPr>
              <a:buNone/>
            </a:pPr>
            <a:r>
              <a:rPr lang="cs-CZ" dirty="0"/>
              <a:t>Klávesnice patří mezi předměty, kterých se během dne dotýká mnoho studentů. Na jejím povrchu mohou zůstávat bakterie, viry i plísně přenesené rukama.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Proto je vhodné: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na začátku výuky</a:t>
            </a:r>
            <a:r>
              <a:rPr lang="cs-CZ" dirty="0"/>
              <a:t> si vydezinfikovat ruce,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na konci každé vyučovací hodiny</a:t>
            </a:r>
            <a:r>
              <a:rPr lang="cs-CZ" dirty="0"/>
              <a:t> otřít klávesnici dezinfekčními ubrousky určenými pro elektroniku,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 viditelném znečištění provést důkladnější čištění,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pravidelně čistit také myš a pracovní stůl.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D323A76-9AF1-3F72-7B7D-7737354A357C}"/>
              </a:ext>
            </a:extLst>
          </p:cNvPr>
          <p:cNvSpPr txBox="1"/>
          <p:nvPr/>
        </p:nvSpPr>
        <p:spPr>
          <a:xfrm>
            <a:off x="7313875" y="4068118"/>
            <a:ext cx="452561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Pamatujte:</a:t>
            </a:r>
            <a:r>
              <a:rPr lang="cs-CZ" dirty="0"/>
              <a:t> Čistá klávesnice není jen estetická záležitost. Přispívá k delší životnosti zařízení a snižuje riziko přenosu mikroorganismů mezi uživateli, což je ve zdravotnickém prostředí obzvláště důležité.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5F20F4F7-FB1E-A3D1-6642-379D9D03A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310" y="4584232"/>
            <a:ext cx="2038170" cy="1358779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CCA7255-6FC4-1AB9-CBB7-7F30E97BA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619" y="195529"/>
            <a:ext cx="1979212" cy="1979212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C98C6970-07C1-C9B5-B27A-33A4C11E0E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31" y="2389486"/>
            <a:ext cx="1980000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86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86BD44-F9BC-AB9B-278B-BC386B0B90DA}"/>
              </a:ext>
            </a:extLst>
          </p:cNvPr>
          <p:cNvSpPr txBox="1"/>
          <p:nvPr/>
        </p:nvSpPr>
        <p:spPr>
          <a:xfrm>
            <a:off x="326003" y="310101"/>
            <a:ext cx="1137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Monitor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51F7507-4A41-DA06-9024-BD6C0656EA87}"/>
              </a:ext>
            </a:extLst>
          </p:cNvPr>
          <p:cNvSpPr txBox="1"/>
          <p:nvPr/>
        </p:nvSpPr>
        <p:spPr>
          <a:xfrm>
            <a:off x="270343" y="620840"/>
            <a:ext cx="530352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Hlavní části monitoru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Obrazovka (displej)</a:t>
            </a:r>
            <a:r>
              <a:rPr lang="cs-CZ" sz="1600" dirty="0"/>
              <a:t> – zobrazuje obraz.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Rámeček</a:t>
            </a:r>
            <a:r>
              <a:rPr lang="cs-CZ" sz="1600" dirty="0"/>
              <a:t> – chrání okraje obrazovky.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Stojan</a:t>
            </a:r>
            <a:r>
              <a:rPr lang="cs-CZ" sz="1600" dirty="0"/>
              <a:t> – umožňuje monitor postavit a často i naklánět.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Tlačítka</a:t>
            </a:r>
            <a:r>
              <a:rPr lang="cs-CZ" sz="1600" dirty="0"/>
              <a:t> – zapnutí a nastavení jasu nebo hlasitosti.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Konektory</a:t>
            </a:r>
            <a:r>
              <a:rPr lang="cs-CZ" sz="1600" dirty="0"/>
              <a:t> – slouží k připojení monitoru k počítači. </a:t>
            </a:r>
          </a:p>
          <a:p>
            <a:pPr>
              <a:buNone/>
            </a:pPr>
            <a:r>
              <a:rPr lang="cs-CZ" sz="1600" b="1" dirty="0"/>
              <a:t>Nejčastější typy monitorů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LCD monitor</a:t>
            </a:r>
            <a:r>
              <a:rPr lang="cs-CZ" sz="1600" dirty="0"/>
              <a:t> – starší technologie.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LED monitor</a:t>
            </a:r>
            <a:r>
              <a:rPr lang="cs-CZ" sz="1600" dirty="0"/>
              <a:t> – dnes nejrozšířenější, úspornější a jasnější.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OLED monitor</a:t>
            </a:r>
            <a:r>
              <a:rPr lang="cs-CZ" sz="1600" dirty="0"/>
              <a:t> – špičková kvalita obrazu, používá se spíše u dražších zařízení. </a:t>
            </a:r>
          </a:p>
          <a:p>
            <a:pPr>
              <a:buNone/>
            </a:pPr>
            <a:r>
              <a:rPr lang="cs-CZ" sz="1600" b="1" dirty="0"/>
              <a:t>Jak se monitor připojuje</a:t>
            </a:r>
          </a:p>
          <a:p>
            <a:pPr>
              <a:buNone/>
            </a:pPr>
            <a:r>
              <a:rPr lang="cs-CZ" sz="1600" dirty="0"/>
              <a:t>Nejběžnější konektory: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HDMI</a:t>
            </a:r>
            <a:r>
              <a:rPr lang="cs-CZ" sz="1600" dirty="0"/>
              <a:t> – nejčastější.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 err="1"/>
              <a:t>DisplayPort</a:t>
            </a:r>
            <a:r>
              <a:rPr lang="cs-CZ" sz="1600" dirty="0"/>
              <a:t> – často u pracovních počítačů.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USB-C</a:t>
            </a:r>
            <a:r>
              <a:rPr lang="cs-CZ" sz="1600" dirty="0"/>
              <a:t> – u moderních notebooků.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VGA</a:t>
            </a:r>
            <a:r>
              <a:rPr lang="cs-CZ" sz="1600" dirty="0"/>
              <a:t> – starší analogový konektor.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6BFCB73-E028-CDA2-C74B-91F0C8A23390}"/>
              </a:ext>
            </a:extLst>
          </p:cNvPr>
          <p:cNvSpPr txBox="1"/>
          <p:nvPr/>
        </p:nvSpPr>
        <p:spPr>
          <a:xfrm>
            <a:off x="6908360" y="310101"/>
            <a:ext cx="4947035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Správné používání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Monitor by měl být přibližně </a:t>
            </a:r>
            <a:r>
              <a:rPr lang="cs-CZ" sz="1600" b="1" dirty="0"/>
              <a:t>50–70 cm od očí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Horní okraj obrazovky má být přibližně </a:t>
            </a:r>
            <a:r>
              <a:rPr lang="cs-CZ" sz="1600" b="1" dirty="0"/>
              <a:t>ve výšce očí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Jas nastavíme tak, aby obraz nebyl ani příliš tmavý, ani příliš světlý.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600" dirty="0"/>
              <a:t>Obrazovka by neměla odrážet světlo z okna. </a:t>
            </a:r>
          </a:p>
          <a:p>
            <a:pPr>
              <a:buNone/>
            </a:pPr>
            <a:r>
              <a:rPr lang="cs-CZ" sz="1600" b="1" dirty="0"/>
              <a:t>Jak chránit zrak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Každých </a:t>
            </a:r>
            <a:r>
              <a:rPr lang="cs-CZ" sz="1600" b="1" dirty="0"/>
              <a:t>20 minut</a:t>
            </a:r>
            <a:r>
              <a:rPr lang="cs-CZ" sz="1600" dirty="0"/>
              <a:t> se asi na </a:t>
            </a:r>
            <a:r>
              <a:rPr lang="cs-CZ" sz="1600" b="1" dirty="0"/>
              <a:t>20 sekund</a:t>
            </a:r>
            <a:r>
              <a:rPr lang="cs-CZ" sz="1600" dirty="0"/>
              <a:t> podívat do dálky (pravidlo </a:t>
            </a:r>
            <a:r>
              <a:rPr lang="cs-CZ" sz="1600" b="1" dirty="0"/>
              <a:t>20–20–20</a:t>
            </a:r>
            <a:r>
              <a:rPr lang="cs-CZ" sz="1600" dirty="0"/>
              <a:t>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Často mrkat.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Pravidelně měnit polohu těla.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Dělat krátké přestávky. </a:t>
            </a:r>
          </a:p>
          <a:p>
            <a:pPr>
              <a:buNone/>
            </a:pPr>
            <a:r>
              <a:rPr lang="cs-CZ" sz="1600" b="1" dirty="0"/>
              <a:t>Jak monitor čistit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Vypnout monitor.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Používat </a:t>
            </a:r>
            <a:r>
              <a:rPr lang="cs-CZ" sz="1600" b="1" dirty="0"/>
              <a:t>jemnou utěrku z mikrovlákna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Nepoužívat papírové ubrousky ani abrazivní prostředky.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Čisticí prostředek nikdy nestříkat přímo na obrazovku, ale na utěrku.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D5BD457-3C1A-8D3A-CDBC-754DE7267AD6}"/>
              </a:ext>
            </a:extLst>
          </p:cNvPr>
          <p:cNvSpPr txBox="1"/>
          <p:nvPr/>
        </p:nvSpPr>
        <p:spPr>
          <a:xfrm>
            <a:off x="270343" y="4809476"/>
            <a:ext cx="53035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Důležité parametry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Velikost</a:t>
            </a:r>
            <a:r>
              <a:rPr lang="cs-CZ" sz="1600" dirty="0"/>
              <a:t> – udává se v palcích (např. 24").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Rozlišení</a:t>
            </a:r>
            <a:r>
              <a:rPr lang="cs-CZ" sz="1600" dirty="0"/>
              <a:t> – počet zobrazovaných bodů (např. Full HD 1920 × 1080).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Obnovovací frekvence</a:t>
            </a:r>
            <a:r>
              <a:rPr lang="cs-CZ" sz="1600" dirty="0"/>
              <a:t> – běžně 60 Hz.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Jas</a:t>
            </a:r>
            <a:r>
              <a:rPr lang="cs-CZ" sz="1600" dirty="0"/>
              <a:t> – ovlivňuje čitelnost obrazu.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18ABC3F-E647-9F5C-7B1A-3DC2183F7874}"/>
              </a:ext>
            </a:extLst>
          </p:cNvPr>
          <p:cNvSpPr txBox="1"/>
          <p:nvPr/>
        </p:nvSpPr>
        <p:spPr>
          <a:xfrm>
            <a:off x="6908360" y="5042118"/>
            <a:ext cx="433942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/>
              <a:t>Co monitoru škodí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Údery a tlak na obrazovku.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Ostré předměty.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Jídlo a nápoje v blízkosti monitoru.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Prach a mastnota.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Přímé sluneční světlo.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Přenášení za obrazovku místo za stojan.</a:t>
            </a:r>
          </a:p>
        </p:txBody>
      </p:sp>
    </p:spTree>
    <p:extLst>
      <p:ext uri="{BB962C8B-B14F-4D97-AF65-F5344CB8AC3E}">
        <p14:creationId xmlns:p14="http://schemas.microsoft.com/office/powerpoint/2010/main" val="3611578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3F722B0-D169-71AA-A115-317A302D5C48}"/>
              </a:ext>
            </a:extLst>
          </p:cNvPr>
          <p:cNvSpPr txBox="1"/>
          <p:nvPr/>
        </p:nvSpPr>
        <p:spPr>
          <a:xfrm>
            <a:off x="326003" y="40564"/>
            <a:ext cx="1137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Tiskárna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13ECB7A-03EC-E359-EC9D-B925E73EA786}"/>
              </a:ext>
            </a:extLst>
          </p:cNvPr>
          <p:cNvSpPr txBox="1"/>
          <p:nvPr/>
        </p:nvSpPr>
        <p:spPr>
          <a:xfrm>
            <a:off x="310100" y="686895"/>
            <a:ext cx="476283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1. Inkoustová tiskárna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tiskne pomocí drobných kapek inkoustu,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vhodná pro barevný tisk a fotografie,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nižší pořizovací cena,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pomalejší tisk,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vyšší cena inkoustových náplní. </a:t>
            </a:r>
          </a:p>
          <a:p>
            <a:pPr>
              <a:buNone/>
            </a:pPr>
            <a:r>
              <a:rPr lang="cs-CZ" sz="1600" b="1" dirty="0"/>
              <a:t>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kvalitní barevný tisk,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vhodná pro domácnost a školu. </a:t>
            </a:r>
          </a:p>
          <a:p>
            <a:pPr>
              <a:buNone/>
            </a:pPr>
            <a:r>
              <a:rPr lang="cs-CZ" sz="1600" b="1" dirty="0"/>
              <a:t>Nevýhody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inkoust může při dlouhém nepoužívání zaschnout,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pomalejší než laserová tiskárna.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FD259F7-9B1B-170E-49FA-6368E399DEBA}"/>
              </a:ext>
            </a:extLst>
          </p:cNvPr>
          <p:cNvSpPr txBox="1"/>
          <p:nvPr/>
        </p:nvSpPr>
        <p:spPr>
          <a:xfrm>
            <a:off x="310100" y="317563"/>
            <a:ext cx="23058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druhy tiskáren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93F9F21-1AB5-C0C5-AB60-8CD247106DA2}"/>
              </a:ext>
            </a:extLst>
          </p:cNvPr>
          <p:cNvSpPr txBox="1"/>
          <p:nvPr/>
        </p:nvSpPr>
        <p:spPr>
          <a:xfrm>
            <a:off x="326003" y="3671717"/>
            <a:ext cx="385439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2. Laserová tiskárna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používá toner (jemný prášek),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rychlý tisk,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ostrý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nízké náklady na jednu stránku. </a:t>
            </a:r>
          </a:p>
          <a:p>
            <a:pPr>
              <a:buNone/>
            </a:pPr>
            <a:r>
              <a:rPr lang="cs-CZ" sz="1600" b="1" dirty="0"/>
              <a:t>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rychlost,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vysoká kvalita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vhodná pro velké množství dokumentů. </a:t>
            </a:r>
          </a:p>
          <a:p>
            <a:pPr>
              <a:buNone/>
            </a:pPr>
            <a:r>
              <a:rPr lang="cs-CZ" sz="1600" b="1" dirty="0"/>
              <a:t>Nevýhody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vyšší pořizovací cena,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56161A1-A09A-97B1-9341-A65CDD9CD9A9}"/>
              </a:ext>
            </a:extLst>
          </p:cNvPr>
          <p:cNvSpPr txBox="1"/>
          <p:nvPr/>
        </p:nvSpPr>
        <p:spPr>
          <a:xfrm>
            <a:off x="6881425" y="668882"/>
            <a:ext cx="219257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Multifunkční tiskárna</a:t>
            </a:r>
          </a:p>
          <a:p>
            <a:pPr>
              <a:buNone/>
            </a:pPr>
            <a:r>
              <a:rPr lang="cs-CZ" sz="1600" dirty="0"/>
              <a:t>Spojuje několik zařízení: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tiskárnu,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skener,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kopírku,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často i fax. </a:t>
            </a:r>
          </a:p>
          <a:p>
            <a:pPr>
              <a:buNone/>
            </a:pPr>
            <a:r>
              <a:rPr lang="cs-CZ" sz="1600" dirty="0"/>
              <a:t>Ve zdravotnictví jde o nejčastější typ zařízení.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79942C6-8960-C353-12E1-CE0A80738C8E}"/>
              </a:ext>
            </a:extLst>
          </p:cNvPr>
          <p:cNvSpPr txBox="1"/>
          <p:nvPr/>
        </p:nvSpPr>
        <p:spPr>
          <a:xfrm>
            <a:off x="7253579" y="2806651"/>
            <a:ext cx="482445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Jak se tiskárna připojuje</a:t>
            </a:r>
          </a:p>
          <a:p>
            <a:pPr>
              <a:buNone/>
            </a:pPr>
            <a:r>
              <a:rPr lang="cs-CZ" sz="1600" dirty="0"/>
              <a:t>Nejběžnější možnosti: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USB kabel</a:t>
            </a:r>
            <a:r>
              <a:rPr lang="cs-CZ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Wi-Fi</a:t>
            </a:r>
            <a:r>
              <a:rPr lang="cs-CZ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Ethernet (síťový kabel)</a:t>
            </a:r>
            <a:r>
              <a:rPr lang="cs-CZ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Bluetooth</a:t>
            </a:r>
            <a:r>
              <a:rPr lang="cs-CZ" sz="1600" dirty="0"/>
              <a:t> (méně často) </a:t>
            </a:r>
          </a:p>
          <a:p>
            <a:pPr>
              <a:buNone/>
            </a:pPr>
            <a:r>
              <a:rPr lang="cs-CZ" sz="1600" dirty="0"/>
              <a:t>Síťovou tiskárnu může používat více počítačů současně.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B3479FFE-DA24-5905-8718-B4488EE65CC4}"/>
              </a:ext>
            </a:extLst>
          </p:cNvPr>
          <p:cNvSpPr txBox="1"/>
          <p:nvPr/>
        </p:nvSpPr>
        <p:spPr>
          <a:xfrm>
            <a:off x="7253579" y="4680187"/>
            <a:ext cx="398161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Jak tiskárnu nepoškodit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nevytahovat papír násilím,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používat vhodný papír,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neotevírat kryty během tisku,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nevylévat do tiskárny žádné tekutiny,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pravidelně odstraňovat prach,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při výměně toneru nebo inkoustu postupovat podle návodu.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D8EC4610-643A-206C-84AB-1E661DBE8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397" y="686895"/>
            <a:ext cx="2691811" cy="2154217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683FD529-D09D-B478-AC3D-E04F90078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397" y="3671717"/>
            <a:ext cx="2843810" cy="2517401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2E0CF494-B680-153A-0970-ACF465ED5B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3325" y="441435"/>
            <a:ext cx="2793991" cy="2424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16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AB4D659-3B4E-BC13-7F25-5337AEA69BF0}"/>
              </a:ext>
            </a:extLst>
          </p:cNvPr>
          <p:cNvSpPr txBox="1"/>
          <p:nvPr/>
        </p:nvSpPr>
        <p:spPr>
          <a:xfrm>
            <a:off x="302150" y="167785"/>
            <a:ext cx="1820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3D Tiskárna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4839869-7D33-1815-AB5C-32D5E689E8DB}"/>
              </a:ext>
            </a:extLst>
          </p:cNvPr>
          <p:cNvSpPr txBox="1"/>
          <p:nvPr/>
        </p:nvSpPr>
        <p:spPr>
          <a:xfrm>
            <a:off x="302150" y="612844"/>
            <a:ext cx="6094674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3D tiskárna</a:t>
            </a:r>
            <a:r>
              <a:rPr lang="cs-CZ" sz="1600" dirty="0"/>
              <a:t> je zařízení, které vytváří </a:t>
            </a:r>
            <a:r>
              <a:rPr lang="cs-CZ" sz="1600" b="1" dirty="0"/>
              <a:t>trojrozměrné (3D) předměty</a:t>
            </a:r>
            <a:r>
              <a:rPr lang="cs-CZ" sz="1600" dirty="0"/>
              <a:t> podle digitálního modelu vytvořeného v počítači.</a:t>
            </a:r>
          </a:p>
          <a:p>
            <a:pPr>
              <a:buNone/>
            </a:pPr>
            <a:r>
              <a:rPr lang="cs-CZ" sz="1600" dirty="0"/>
              <a:t>Nejčastěji pracuje tak, že nanáší </a:t>
            </a:r>
            <a:r>
              <a:rPr lang="cs-CZ" sz="1600" b="1" dirty="0"/>
              <a:t>tenké vrstvy roztaveného plastu</a:t>
            </a:r>
            <a:r>
              <a:rPr lang="cs-CZ" sz="1600" dirty="0"/>
              <a:t>, které na sebe postupně navazují, až vznikne hotový výrobek.</a:t>
            </a:r>
          </a:p>
          <a:p>
            <a:pPr>
              <a:buNone/>
            </a:pPr>
            <a:endParaRPr lang="cs-CZ" sz="1600" dirty="0"/>
          </a:p>
          <a:p>
            <a:pPr>
              <a:buNone/>
            </a:pPr>
            <a:r>
              <a:rPr lang="cs-CZ" sz="1600" b="1" dirty="0"/>
              <a:t>Ve zdravotnictví se používá například k výrobě: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anatomických modelů kostí a orgánů pro výuku,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modelů pro plánování operací,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individuálních ortopedických pomůcek,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zubních modelů a rovnátek,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protéz a některých implantátů. </a:t>
            </a:r>
          </a:p>
          <a:p>
            <a:endParaRPr lang="cs-CZ" sz="1600" dirty="0"/>
          </a:p>
          <a:p>
            <a:pPr>
              <a:buNone/>
            </a:pPr>
            <a:r>
              <a:rPr lang="cs-CZ" sz="1600" b="1" dirty="0"/>
              <a:t>Výhody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umožňuje vyrábět složité 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rychlá výroba prototypů,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možnost výroby na míru konkrétnímu pacientovi,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snižuje množství odpadu. </a:t>
            </a:r>
          </a:p>
          <a:p>
            <a:endParaRPr lang="cs-CZ" sz="1600" dirty="0"/>
          </a:p>
          <a:p>
            <a:pPr>
              <a:buNone/>
            </a:pPr>
            <a:r>
              <a:rPr lang="cs-CZ" sz="1600" b="1" dirty="0"/>
              <a:t>Nevýhody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pomalejší výroba větších předmětů,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některé materiály jsou drahé,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vyžaduje speciální software a odborné znalosti.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245DB2F-FB56-DCA1-A87C-6BCDDF80C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6"/>
          <a:stretch>
            <a:fillRect/>
          </a:stretch>
        </p:blipFill>
        <p:spPr>
          <a:xfrm>
            <a:off x="5484449" y="1940118"/>
            <a:ext cx="5866331" cy="446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126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283E805-9385-4F38-34B1-F0478024640E}"/>
              </a:ext>
            </a:extLst>
          </p:cNvPr>
          <p:cNvSpPr txBox="1"/>
          <p:nvPr/>
        </p:nvSpPr>
        <p:spPr>
          <a:xfrm>
            <a:off x="407505" y="23853"/>
            <a:ext cx="5086846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Jak probíhá tisk na 3D tiskárně</a:t>
            </a:r>
          </a:p>
          <a:p>
            <a:pPr>
              <a:buNone/>
            </a:pPr>
            <a:r>
              <a:rPr lang="cs-CZ" sz="1400" b="1" dirty="0"/>
              <a:t>1. Vytvoření nebo získání 3D modelu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se vytvoří v CAD programu nebo se stáhne z internetu.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Soubor je nejčastěji ve formátu </a:t>
            </a:r>
            <a:r>
              <a:rPr lang="cs-CZ" sz="1400" b="1" dirty="0"/>
              <a:t>STL</a:t>
            </a:r>
            <a:r>
              <a:rPr lang="cs-CZ" sz="1400" dirty="0"/>
              <a:t> nebo </a:t>
            </a:r>
            <a:r>
              <a:rPr lang="cs-CZ" sz="1400" b="1" dirty="0"/>
              <a:t>3MF</a:t>
            </a:r>
            <a:r>
              <a:rPr lang="cs-CZ" sz="1400" dirty="0"/>
              <a:t>. </a:t>
            </a:r>
          </a:p>
          <a:p>
            <a:pPr>
              <a:buNone/>
            </a:pPr>
            <a:r>
              <a:rPr lang="cs-CZ" sz="1400" b="1" dirty="0"/>
              <a:t>2. Příprava modelu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se otevře v programu zvaném </a:t>
            </a:r>
            <a:r>
              <a:rPr lang="cs-CZ" sz="1400" b="1" dirty="0" err="1"/>
              <a:t>slicer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err="1"/>
              <a:t>Slicer</a:t>
            </a:r>
            <a:r>
              <a:rPr lang="cs-CZ" sz="1400" dirty="0"/>
              <a:t> rozdělí model na stovky až tisíce tenkých vrstev a vytvoří pokyny pro tiskárnu (G-</a:t>
            </a:r>
            <a:r>
              <a:rPr lang="cs-CZ" sz="1400" dirty="0" err="1"/>
              <a:t>code</a:t>
            </a:r>
            <a:r>
              <a:rPr lang="cs-CZ" sz="1400" dirty="0"/>
              <a:t>). </a:t>
            </a:r>
          </a:p>
          <a:p>
            <a:pPr>
              <a:buNone/>
            </a:pPr>
            <a:r>
              <a:rPr lang="cs-CZ" sz="1400" b="1" dirty="0"/>
              <a:t>3. Příprava tiskárny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Do tiskárny se vloží </a:t>
            </a:r>
            <a:r>
              <a:rPr lang="cs-CZ" sz="1400" b="1" dirty="0"/>
              <a:t>filament</a:t>
            </a:r>
            <a:r>
              <a:rPr lang="cs-CZ" sz="1400" dirty="0"/>
              <a:t> (tiskový materiál).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Zahřeje se tryska a tisková podložka.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Zkontroluje se, zda je podložka čistá a správně vyrovnaná. </a:t>
            </a:r>
          </a:p>
          <a:p>
            <a:pPr>
              <a:buNone/>
            </a:pPr>
            <a:r>
              <a:rPr lang="cs-CZ" sz="1400" b="1" dirty="0"/>
              <a:t>4. Zahájení tisku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Tiskárna začne tavit filament v extruderu.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Roztavený materiál vytéká z trysky na tiskovou podložku. </a:t>
            </a:r>
          </a:p>
          <a:p>
            <a:pPr>
              <a:buNone/>
            </a:pPr>
            <a:r>
              <a:rPr lang="cs-CZ" sz="1400" b="1" dirty="0"/>
              <a:t>5. Tisk po vrstvách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Tryska nanáší materiál </a:t>
            </a:r>
            <a:r>
              <a:rPr lang="cs-CZ" sz="1400" b="1" dirty="0"/>
              <a:t>vrstvu po vrstvě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Každá nová vrstva se spojí s předchozí.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postupně roste od spodní části až k vrcholu. </a:t>
            </a:r>
          </a:p>
          <a:p>
            <a:pPr>
              <a:buNone/>
            </a:pPr>
            <a:r>
              <a:rPr lang="cs-CZ" sz="1400" b="1" dirty="0"/>
              <a:t>6. Dokončení tisku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Po vytištění tiskárna ukončí práci.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se nechá vychladnout. </a:t>
            </a:r>
          </a:p>
          <a:p>
            <a:pPr>
              <a:buNone/>
            </a:pPr>
            <a:r>
              <a:rPr lang="cs-CZ" sz="1400" b="1" dirty="0"/>
              <a:t>7. Vyjmutí výrobku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Hotový model se opatrně sejme z tiskové podložky.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Odstraní se případné podpěry (pokud byly použity). </a:t>
            </a:r>
          </a:p>
          <a:p>
            <a:pPr>
              <a:buNone/>
            </a:pPr>
            <a:r>
              <a:rPr lang="cs-CZ" sz="1400" b="1" dirty="0"/>
              <a:t>8. Dokončovací úpravy</a:t>
            </a:r>
          </a:p>
          <a:p>
            <a:pPr>
              <a:buNone/>
            </a:pPr>
            <a:r>
              <a:rPr lang="cs-CZ" sz="1400" dirty="0"/>
              <a:t>Podle potřeby lze výrobek: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obrousit,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slepit,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nabarvit,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nebo jinak upravit.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F88CB61-123E-0E67-3694-EE813AE5F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774" y="31259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927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D316120-6468-F688-521E-E34A7ECB15F9}"/>
              </a:ext>
            </a:extLst>
          </p:cNvPr>
          <p:cNvSpPr txBox="1"/>
          <p:nvPr/>
        </p:nvSpPr>
        <p:spPr>
          <a:xfrm>
            <a:off x="166978" y="151479"/>
            <a:ext cx="2186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Používané konektory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31681BD-F905-5281-A4EE-F325FF3D0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7"/>
          <a:stretch>
            <a:fillRect/>
          </a:stretch>
        </p:blipFill>
        <p:spPr>
          <a:xfrm>
            <a:off x="2238433" y="520811"/>
            <a:ext cx="7715135" cy="581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986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C18134-C04C-F908-3C7F-3D1441DF1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417" y="872422"/>
            <a:ext cx="6389167" cy="511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781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1278</Words>
  <Application>Microsoft Office PowerPoint</Application>
  <PresentationFormat>Širokoúhlá obrazovka</PresentationFormat>
  <Paragraphs>211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Připojitelné periferie INV 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2026-07-05T09:11:01Z</dcterms:created>
  <dcterms:modified xsi:type="dcterms:W3CDTF">2026-08-26T17:32:20Z</dcterms:modified>
</cp:coreProperties>
</file>