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0" r:id="rId4"/>
    <p:sldId id="260" r:id="rId5"/>
    <p:sldId id="263" r:id="rId6"/>
    <p:sldId id="261" r:id="rId7"/>
    <p:sldId id="264" r:id="rId8"/>
    <p:sldId id="257" r:id="rId9"/>
    <p:sldId id="265" r:id="rId10"/>
    <p:sldId id="266" r:id="rId11"/>
    <p:sldId id="268" r:id="rId12"/>
    <p:sldId id="267" r:id="rId13"/>
    <p:sldId id="269" r:id="rId14"/>
    <p:sldId id="271" r:id="rId15"/>
    <p:sldId id="272" r:id="rId1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3" d="100"/>
          <a:sy n="123" d="100"/>
        </p:scale>
        <p:origin x="114"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3515479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3244282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1735058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1194F45B-C7FA-4D2A-851D-8BAA600BB4D7}" type="datetimeFigureOut">
              <a:rPr lang="cs-CZ" smtClean="0"/>
              <a:t>02.05.2026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347930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194F45B-C7FA-4D2A-851D-8BAA600BB4D7}" type="datetimeFigureOut">
              <a:rPr lang="cs-CZ" smtClean="0"/>
              <a:t>02.05.2026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402511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1194F45B-C7FA-4D2A-851D-8BAA600BB4D7}" type="datetimeFigureOut">
              <a:rPr lang="cs-CZ" smtClean="0"/>
              <a:t>02.05.2026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2513954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194F45B-C7FA-4D2A-851D-8BAA600BB4D7}" type="datetimeFigureOut">
              <a:rPr lang="cs-CZ" smtClean="0"/>
              <a:t>02.05.2026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402599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194F45B-C7FA-4D2A-851D-8BAA600BB4D7}" type="datetimeFigureOut">
              <a:rPr lang="cs-CZ" smtClean="0"/>
              <a:t>02.05.2026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1671379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194F45B-C7FA-4D2A-851D-8BAA600BB4D7}" type="datetimeFigureOut">
              <a:rPr lang="cs-CZ" smtClean="0"/>
              <a:t>02.05.2026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3958548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1744877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9D005A-8316-4E97-A03B-5D5B6E51DB78}" type="slidenum">
              <a:rPr lang="cs-CZ" smtClean="0"/>
              <a:t>‹#›</a:t>
            </a:fld>
            <a:endParaRPr lang="cs-CZ"/>
          </a:p>
        </p:txBody>
      </p:sp>
    </p:spTree>
    <p:extLst>
      <p:ext uri="{BB962C8B-B14F-4D97-AF65-F5344CB8AC3E}">
        <p14:creationId xmlns:p14="http://schemas.microsoft.com/office/powerpoint/2010/main" val="3325156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94F45B-C7FA-4D2A-851D-8BAA600BB4D7}" type="datetimeFigureOut">
              <a:rPr lang="cs-CZ" smtClean="0"/>
              <a:t>02.05.2026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D005A-8316-4E97-A03B-5D5B6E51DB78}" type="slidenum">
              <a:rPr lang="cs-CZ" smtClean="0"/>
              <a:t>‹#›</a:t>
            </a:fld>
            <a:endParaRPr lang="cs-CZ"/>
          </a:p>
        </p:txBody>
      </p:sp>
    </p:spTree>
    <p:extLst>
      <p:ext uri="{BB962C8B-B14F-4D97-AF65-F5344CB8AC3E}">
        <p14:creationId xmlns:p14="http://schemas.microsoft.com/office/powerpoint/2010/main" val="894050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user/gymjev2006/video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upload.wikimedia.org/wikipedia/commons/0/0b/Transformer3d_col3_cs.svg" TargetMode="Externa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0.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462006" y="2949083"/>
            <a:ext cx="9144000" cy="819315"/>
          </a:xfrm>
        </p:spPr>
        <p:txBody>
          <a:bodyPr>
            <a:normAutofit fontScale="90000"/>
          </a:bodyPr>
          <a:lstStyle/>
          <a:p>
            <a:r>
              <a:rPr lang="cs-CZ" dirty="0"/>
              <a:t>Elektřina a magnetismus</a:t>
            </a:r>
            <a:br>
              <a:rPr lang="cs-CZ" dirty="0"/>
            </a:br>
            <a:r>
              <a:rPr lang="cs-CZ" dirty="0" err="1"/>
              <a:t>Fyz</a:t>
            </a:r>
            <a:r>
              <a:rPr lang="cs-CZ"/>
              <a:t> 129 - 1</a:t>
            </a:r>
            <a:endParaRPr lang="cs-CZ" dirty="0"/>
          </a:p>
        </p:txBody>
      </p:sp>
      <p:sp>
        <p:nvSpPr>
          <p:cNvPr id="3" name="Podnadpis 2"/>
          <p:cNvSpPr>
            <a:spLocks noGrp="1"/>
          </p:cNvSpPr>
          <p:nvPr>
            <p:ph type="subTitle" idx="1"/>
          </p:nvPr>
        </p:nvSpPr>
        <p:spPr>
          <a:xfrm>
            <a:off x="4474112" y="4054695"/>
            <a:ext cx="3243777" cy="1718424"/>
          </a:xfrm>
        </p:spPr>
        <p:txBody>
          <a:bodyPr>
            <a:normAutofit fontScale="85000" lnSpcReduction="20000"/>
          </a:bodyPr>
          <a:lstStyle/>
          <a:p>
            <a:r>
              <a:rPr lang="cs-CZ" sz="1800" dirty="0"/>
              <a:t>Elektrická přenosová soustava</a:t>
            </a:r>
          </a:p>
          <a:p>
            <a:r>
              <a:rPr lang="cs-CZ" sz="1800" dirty="0"/>
              <a:t>Distribuční soustava</a:t>
            </a:r>
          </a:p>
          <a:p>
            <a:r>
              <a:rPr lang="cs-CZ" sz="1800" dirty="0"/>
              <a:t>Transformátor</a:t>
            </a:r>
          </a:p>
          <a:p>
            <a:r>
              <a:rPr lang="cs-CZ" sz="1800" dirty="0"/>
              <a:t>Princip transformátoru</a:t>
            </a:r>
          </a:p>
          <a:p>
            <a:r>
              <a:rPr lang="cs-CZ" sz="1800" dirty="0"/>
              <a:t>Transformační poměr</a:t>
            </a:r>
          </a:p>
          <a:p>
            <a:r>
              <a:rPr lang="cs-CZ" sz="1800" dirty="0"/>
              <a:t>Účinnost transformátoru </a:t>
            </a:r>
          </a:p>
        </p:txBody>
      </p:sp>
      <p:sp>
        <p:nvSpPr>
          <p:cNvPr id="5" name="TextovéPole 4"/>
          <p:cNvSpPr txBox="1"/>
          <p:nvPr/>
        </p:nvSpPr>
        <p:spPr>
          <a:xfrm>
            <a:off x="575486" y="6101257"/>
            <a:ext cx="1513490" cy="369332"/>
          </a:xfrm>
          <a:prstGeom prst="rect">
            <a:avLst/>
          </a:prstGeom>
          <a:noFill/>
        </p:spPr>
        <p:txBody>
          <a:bodyPr wrap="square" rtlCol="0">
            <a:spAutoFit/>
          </a:bodyPr>
          <a:lstStyle/>
          <a:p>
            <a:r>
              <a:rPr lang="cs-CZ" dirty="0"/>
              <a:t>28. 8. 2025</a:t>
            </a:r>
          </a:p>
        </p:txBody>
      </p:sp>
      <p:pic>
        <p:nvPicPr>
          <p:cNvPr id="4" name="Obrázek 3">
            <a:extLst>
              <a:ext uri="{FF2B5EF4-FFF2-40B4-BE49-F238E27FC236}">
                <a16:creationId xmlns:a16="http://schemas.microsoft.com/office/drawing/2014/main" id="{64F624DE-DD45-245D-433A-D7C378402E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4891" y="839955"/>
            <a:ext cx="3602217" cy="900554"/>
          </a:xfrm>
          <a:prstGeom prst="rect">
            <a:avLst/>
          </a:prstGeom>
        </p:spPr>
      </p:pic>
      <p:sp>
        <p:nvSpPr>
          <p:cNvPr id="6" name="TextovéPole 4">
            <a:extLst>
              <a:ext uri="{FF2B5EF4-FFF2-40B4-BE49-F238E27FC236}">
                <a16:creationId xmlns:a16="http://schemas.microsoft.com/office/drawing/2014/main" id="{963FCFAC-D935-7D6D-9B27-6A1C766FFF13}"/>
              </a:ext>
            </a:extLst>
          </p:cNvPr>
          <p:cNvSpPr txBox="1"/>
          <p:nvPr/>
        </p:nvSpPr>
        <p:spPr>
          <a:xfrm>
            <a:off x="3179676" y="6173514"/>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3"/>
              </a:rPr>
              <a:t>Petr Němec - YouTube</a:t>
            </a:r>
            <a:endParaRPr lang="cs-CZ" dirty="0"/>
          </a:p>
        </p:txBody>
      </p:sp>
    </p:spTree>
    <p:extLst>
      <p:ext uri="{BB962C8B-B14F-4D97-AF65-F5344CB8AC3E}">
        <p14:creationId xmlns:p14="http://schemas.microsoft.com/office/powerpoint/2010/main" val="3184824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87679" y="610664"/>
            <a:ext cx="11164389" cy="1477328"/>
          </a:xfrm>
          <a:prstGeom prst="rect">
            <a:avLst/>
          </a:prstGeom>
        </p:spPr>
        <p:txBody>
          <a:bodyPr wrap="square">
            <a:spAutoFit/>
          </a:bodyPr>
          <a:lstStyle/>
          <a:p>
            <a:r>
              <a:rPr lang="cs-CZ" b="1" i="0" dirty="0">
                <a:solidFill>
                  <a:srgbClr val="202122"/>
                </a:solidFill>
                <a:effectLst/>
                <a:latin typeface="Arial" panose="020B0604020202020204" pitchFamily="34" charset="0"/>
              </a:rPr>
              <a:t>Elektrická přenosová soustava</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je systém zařízení, která zajišťují </a:t>
            </a:r>
            <a:r>
              <a:rPr lang="cs-CZ" b="1" dirty="0">
                <a:solidFill>
                  <a:srgbClr val="202122"/>
                </a:solidFill>
                <a:latin typeface="Arial" panose="020B0604020202020204" pitchFamily="34" charset="0"/>
              </a:rPr>
              <a:t>přenos elektrické energie</a:t>
            </a:r>
            <a:r>
              <a:rPr lang="cs-CZ" dirty="0">
                <a:solidFill>
                  <a:srgbClr val="202122"/>
                </a:solidFill>
                <a:latin typeface="Arial" panose="020B0604020202020204" pitchFamily="34" charset="0"/>
              </a:rPr>
              <a:t> od výrobců k odběratelům, čímž se míní přenos ve velkých měřítcích, od velkých zdrojů (elektráren) k velkým </a:t>
            </a:r>
            <a:r>
              <a:rPr lang="cs-CZ" b="1" dirty="0">
                <a:solidFill>
                  <a:srgbClr val="202122"/>
                </a:solidFill>
                <a:latin typeface="Arial" panose="020B0604020202020204" pitchFamily="34" charset="0"/>
              </a:rPr>
              <a:t>rozvodnám. </a:t>
            </a:r>
          </a:p>
          <a:p>
            <a:r>
              <a:rPr lang="cs-CZ" dirty="0">
                <a:solidFill>
                  <a:srgbClr val="202122"/>
                </a:solidFill>
                <a:latin typeface="Arial" panose="020B0604020202020204" pitchFamily="34" charset="0"/>
              </a:rPr>
              <a:t>Část od rozvoden k jednotlivým uživatelům, například domácnostem, se nazývá distribuce elektrické energie a odpovídající zařízení </a:t>
            </a:r>
            <a:r>
              <a:rPr lang="cs-CZ" b="1" dirty="0">
                <a:solidFill>
                  <a:srgbClr val="202122"/>
                </a:solidFill>
                <a:latin typeface="Arial" panose="020B0604020202020204" pitchFamily="34" charset="0"/>
              </a:rPr>
              <a:t>distribuční soustava</a:t>
            </a:r>
            <a:r>
              <a:rPr lang="cs-CZ" dirty="0">
                <a:solidFill>
                  <a:srgbClr val="202122"/>
                </a:solidFill>
                <a:latin typeface="Arial" panose="020B0604020202020204" pitchFamily="34" charset="0"/>
              </a:rPr>
              <a:t>.</a:t>
            </a:r>
          </a:p>
        </p:txBody>
      </p:sp>
      <p:sp>
        <p:nvSpPr>
          <p:cNvPr id="3" name="Obdélník 2"/>
          <p:cNvSpPr/>
          <p:nvPr/>
        </p:nvSpPr>
        <p:spPr>
          <a:xfrm>
            <a:off x="487678" y="2080390"/>
            <a:ext cx="11164389" cy="1323439"/>
          </a:xfrm>
          <a:prstGeom prst="rect">
            <a:avLst/>
          </a:prstGeom>
        </p:spPr>
        <p:txBody>
          <a:bodyPr wrap="square">
            <a:spAutoFit/>
          </a:bodyPr>
          <a:lstStyle/>
          <a:p>
            <a:r>
              <a:rPr lang="cs-CZ" sz="1600" dirty="0">
                <a:solidFill>
                  <a:srgbClr val="202122"/>
                </a:solidFill>
                <a:latin typeface="Arial" panose="020B0604020202020204" pitchFamily="34" charset="0"/>
              </a:rPr>
              <a:t>Alternátory v elektrárnách obvykle pracují se jmenovitým napětím pouze několika tisíc voltů. Při výkonech stovek MW pak z alternátoru teče proud v řádu desítek tisíc ampérů. Vedení pro takové proudy by však muselo mít extrémně velké průřezy vodičů a muselo by být schopno mechanicky odolávat působení značných magnetických sil. </a:t>
            </a:r>
            <a:r>
              <a:rPr lang="cs-CZ" sz="1600" b="1" dirty="0">
                <a:solidFill>
                  <a:srgbClr val="202122"/>
                </a:solidFill>
                <a:latin typeface="Arial" panose="020B0604020202020204" pitchFamily="34" charset="0"/>
              </a:rPr>
              <a:t>Pro přenos na velké vzdálenosti je proto výhodnější použít vyšší napětí, kdy pro přenesení stejného výkonu postačí úměrně menší proud</a:t>
            </a:r>
            <a:r>
              <a:rPr lang="cs-CZ" sz="1600" dirty="0">
                <a:solidFill>
                  <a:srgbClr val="202122"/>
                </a:solidFill>
                <a:latin typeface="Arial" panose="020B0604020202020204" pitchFamily="34" charset="0"/>
              </a:rPr>
              <a:t>. Kromě omezení ztrát je pak i realizace dálkových vedení nesrovnatelně jednodušší i levnější.</a:t>
            </a:r>
          </a:p>
        </p:txBody>
      </p:sp>
      <p:sp>
        <p:nvSpPr>
          <p:cNvPr id="4" name="Obdélník 3"/>
          <p:cNvSpPr/>
          <p:nvPr/>
        </p:nvSpPr>
        <p:spPr>
          <a:xfrm>
            <a:off x="487679" y="3438928"/>
            <a:ext cx="11164388" cy="1077218"/>
          </a:xfrm>
          <a:prstGeom prst="rect">
            <a:avLst/>
          </a:prstGeom>
        </p:spPr>
        <p:txBody>
          <a:bodyPr wrap="square">
            <a:spAutoFit/>
          </a:bodyPr>
          <a:lstStyle/>
          <a:p>
            <a:r>
              <a:rPr lang="cs-CZ" sz="1600" dirty="0">
                <a:solidFill>
                  <a:srgbClr val="202122"/>
                </a:solidFill>
                <a:latin typeface="Arial" panose="020B0604020202020204" pitchFamily="34" charset="0"/>
              </a:rPr>
              <a:t>Napětí elektrického proudu se zvyšuje na vyšší přenosové napětí pomocí </a:t>
            </a:r>
            <a:r>
              <a:rPr lang="cs-CZ" sz="1600" b="1" dirty="0">
                <a:solidFill>
                  <a:srgbClr val="202122"/>
                </a:solidFill>
                <a:latin typeface="Arial" panose="020B0604020202020204" pitchFamily="34" charset="0"/>
              </a:rPr>
              <a:t>transformátorů</a:t>
            </a:r>
            <a:r>
              <a:rPr lang="cs-CZ" sz="1600" dirty="0">
                <a:solidFill>
                  <a:srgbClr val="202122"/>
                </a:solidFill>
                <a:latin typeface="Arial" panose="020B0604020202020204" pitchFamily="34" charset="0"/>
              </a:rPr>
              <a:t>, umístěných zpravidla přímo v areálu elektrárny. Za přenosová napětí se obvykle považují hodnoty nad </a:t>
            </a:r>
            <a:r>
              <a:rPr lang="cs-CZ" sz="1600" b="1" dirty="0">
                <a:solidFill>
                  <a:srgbClr val="202122"/>
                </a:solidFill>
                <a:latin typeface="Arial" panose="020B0604020202020204" pitchFamily="34" charset="0"/>
              </a:rPr>
              <a:t>110 </a:t>
            </a:r>
            <a:r>
              <a:rPr lang="cs-CZ" sz="1600" b="1" dirty="0" err="1">
                <a:solidFill>
                  <a:srgbClr val="202122"/>
                </a:solidFill>
                <a:latin typeface="Arial" panose="020B0604020202020204" pitchFamily="34" charset="0"/>
              </a:rPr>
              <a:t>kV</a:t>
            </a:r>
            <a:r>
              <a:rPr lang="cs-CZ" sz="1600" b="1" dirty="0">
                <a:solidFill>
                  <a:srgbClr val="202122"/>
                </a:solidFill>
                <a:latin typeface="Arial" panose="020B0604020202020204" pitchFamily="34" charset="0"/>
              </a:rPr>
              <a:t> </a:t>
            </a:r>
            <a:r>
              <a:rPr lang="cs-CZ" sz="1600" dirty="0">
                <a:solidFill>
                  <a:srgbClr val="202122"/>
                </a:solidFill>
                <a:latin typeface="Arial" panose="020B0604020202020204" pitchFamily="34" charset="0"/>
              </a:rPr>
              <a:t>a ve světě jsou provozována i vedení s napětím nad 1 MV. Na výstupu z přenosové soustavy jsou zařazeny snižující </a:t>
            </a:r>
            <a:r>
              <a:rPr lang="cs-CZ" sz="1600" b="1" dirty="0">
                <a:solidFill>
                  <a:srgbClr val="202122"/>
                </a:solidFill>
                <a:latin typeface="Arial" panose="020B0604020202020204" pitchFamily="34" charset="0"/>
              </a:rPr>
              <a:t>transformátory</a:t>
            </a:r>
            <a:r>
              <a:rPr lang="cs-CZ" sz="1600" dirty="0">
                <a:solidFill>
                  <a:srgbClr val="202122"/>
                </a:solidFill>
                <a:latin typeface="Arial" panose="020B0604020202020204" pitchFamily="34" charset="0"/>
              </a:rPr>
              <a:t>, dodávající elektřinu do distribuční sítě, na napětích např. </a:t>
            </a:r>
            <a:r>
              <a:rPr lang="cs-CZ" sz="1600" b="1" dirty="0">
                <a:solidFill>
                  <a:srgbClr val="202122"/>
                </a:solidFill>
                <a:latin typeface="Arial" panose="020B0604020202020204" pitchFamily="34" charset="0"/>
              </a:rPr>
              <a:t>22 </a:t>
            </a:r>
            <a:r>
              <a:rPr lang="cs-CZ" sz="1600" b="1" dirty="0" err="1">
                <a:solidFill>
                  <a:srgbClr val="202122"/>
                </a:solidFill>
                <a:latin typeface="Arial" panose="020B0604020202020204" pitchFamily="34" charset="0"/>
              </a:rPr>
              <a:t>kV</a:t>
            </a:r>
            <a:r>
              <a:rPr lang="cs-CZ" sz="1600" dirty="0">
                <a:solidFill>
                  <a:srgbClr val="202122"/>
                </a:solidFill>
                <a:latin typeface="Arial" panose="020B0604020202020204" pitchFamily="34" charset="0"/>
              </a:rPr>
              <a:t>.</a:t>
            </a:r>
          </a:p>
        </p:txBody>
      </p:sp>
      <p:pic>
        <p:nvPicPr>
          <p:cNvPr id="7" name="Obrázek 6"/>
          <p:cNvPicPr>
            <a:picLocks noChangeAspect="1"/>
          </p:cNvPicPr>
          <p:nvPr/>
        </p:nvPicPr>
        <p:blipFill rotWithShape="1">
          <a:blip r:embed="rId2">
            <a:extLst>
              <a:ext uri="{28A0092B-C50C-407E-A947-70E740481C1C}">
                <a14:useLocalDpi xmlns:a14="http://schemas.microsoft.com/office/drawing/2010/main" val="0"/>
              </a:ext>
            </a:extLst>
          </a:blip>
          <a:srcRect t="4845"/>
          <a:stretch/>
        </p:blipFill>
        <p:spPr>
          <a:xfrm>
            <a:off x="1981200" y="4603531"/>
            <a:ext cx="8229600" cy="1622371"/>
          </a:xfrm>
          <a:prstGeom prst="rect">
            <a:avLst/>
          </a:prstGeom>
        </p:spPr>
      </p:pic>
    </p:spTree>
    <p:extLst>
      <p:ext uri="{BB962C8B-B14F-4D97-AF65-F5344CB8AC3E}">
        <p14:creationId xmlns:p14="http://schemas.microsoft.com/office/powerpoint/2010/main" val="3984410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mages.slideplayer.cz/41/11211760/slides/slide_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718" y="196288"/>
            <a:ext cx="8620564" cy="646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6453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70261" y="1210717"/>
            <a:ext cx="11286310" cy="4770537"/>
          </a:xfrm>
          <a:prstGeom prst="rect">
            <a:avLst/>
          </a:prstGeom>
        </p:spPr>
        <p:txBody>
          <a:bodyPr wrap="square">
            <a:spAutoFit/>
          </a:bodyPr>
          <a:lstStyle/>
          <a:p>
            <a:r>
              <a:rPr lang="cs-CZ" sz="1600" b="1" dirty="0">
                <a:solidFill>
                  <a:srgbClr val="111111"/>
                </a:solidFill>
                <a:latin typeface="Roboto"/>
              </a:rPr>
              <a:t>Přenosová soustava</a:t>
            </a:r>
            <a:r>
              <a:rPr lang="cs-CZ" sz="1600" dirty="0">
                <a:solidFill>
                  <a:srgbClr val="111111"/>
                </a:solidFill>
                <a:latin typeface="Roboto"/>
              </a:rPr>
              <a:t> je v České republice sestavena ze sítí 400 a 220 </a:t>
            </a:r>
            <a:r>
              <a:rPr lang="cs-CZ" sz="1600" dirty="0" err="1">
                <a:solidFill>
                  <a:srgbClr val="111111"/>
                </a:solidFill>
                <a:latin typeface="Roboto"/>
              </a:rPr>
              <a:t>kV</a:t>
            </a:r>
            <a:r>
              <a:rPr lang="cs-CZ" sz="1600" dirty="0">
                <a:solidFill>
                  <a:srgbClr val="111111"/>
                </a:solidFill>
                <a:latin typeface="Roboto"/>
              </a:rPr>
              <a:t> a tvoří páteř elektrizační soustavy. Slouží k přenosu výkonů na velké vzdálenosti, zajišťuje propojení elektrizační soustavy se soustavami zahraničními a dále slouží pro vyvedení výkonu z velkých systémových elektráren.</a:t>
            </a:r>
          </a:p>
          <a:p>
            <a:endParaRPr lang="cs-CZ" sz="1600" b="1" dirty="0">
              <a:solidFill>
                <a:srgbClr val="111111"/>
              </a:solidFill>
              <a:latin typeface="Roboto"/>
            </a:endParaRPr>
          </a:p>
          <a:p>
            <a:r>
              <a:rPr lang="cs-CZ" sz="1600" b="1" dirty="0">
                <a:solidFill>
                  <a:srgbClr val="111111"/>
                </a:solidFill>
                <a:latin typeface="Roboto"/>
              </a:rPr>
              <a:t>Přenosovou soustavu České republiky </a:t>
            </a:r>
            <a:r>
              <a:rPr lang="cs-CZ" sz="1600" dirty="0">
                <a:solidFill>
                  <a:srgbClr val="111111"/>
                </a:solidFill>
                <a:latin typeface="Roboto"/>
              </a:rPr>
              <a:t>tvoří 3 510 km vedení 400 </a:t>
            </a:r>
            <a:r>
              <a:rPr lang="cs-CZ" sz="1600" dirty="0" err="1">
                <a:solidFill>
                  <a:srgbClr val="111111"/>
                </a:solidFill>
                <a:latin typeface="Roboto"/>
              </a:rPr>
              <a:t>kV</a:t>
            </a:r>
            <a:r>
              <a:rPr lang="cs-CZ" sz="1600" dirty="0">
                <a:solidFill>
                  <a:srgbClr val="111111"/>
                </a:solidFill>
                <a:latin typeface="Roboto"/>
              </a:rPr>
              <a:t> a 1 909 km vedení 220 </a:t>
            </a:r>
            <a:r>
              <a:rPr lang="cs-CZ" sz="1600" dirty="0" err="1">
                <a:solidFill>
                  <a:srgbClr val="111111"/>
                </a:solidFill>
                <a:latin typeface="Roboto"/>
              </a:rPr>
              <a:t>kV</a:t>
            </a:r>
            <a:r>
              <a:rPr lang="cs-CZ" sz="1600" dirty="0">
                <a:solidFill>
                  <a:srgbClr val="111111"/>
                </a:solidFill>
                <a:latin typeface="Roboto"/>
              </a:rPr>
              <a:t>. V majetku společnosti ČEPS, a.s., je také 6 vedení 110 </a:t>
            </a:r>
            <a:r>
              <a:rPr lang="cs-CZ" sz="1600" dirty="0" err="1">
                <a:solidFill>
                  <a:srgbClr val="111111"/>
                </a:solidFill>
                <a:latin typeface="Roboto"/>
              </a:rPr>
              <a:t>kV</a:t>
            </a:r>
            <a:r>
              <a:rPr lang="cs-CZ" sz="1600" dirty="0">
                <a:solidFill>
                  <a:srgbClr val="111111"/>
                </a:solidFill>
                <a:latin typeface="Roboto"/>
              </a:rPr>
              <a:t> o celkové délce 84 km.</a:t>
            </a:r>
          </a:p>
          <a:p>
            <a:endParaRPr lang="cs-CZ" sz="1600" dirty="0">
              <a:solidFill>
                <a:srgbClr val="111111"/>
              </a:solidFill>
              <a:latin typeface="Roboto"/>
            </a:endParaRPr>
          </a:p>
          <a:p>
            <a:r>
              <a:rPr lang="cs-CZ" sz="1600" b="1" dirty="0">
                <a:solidFill>
                  <a:srgbClr val="111111"/>
                </a:solidFill>
                <a:latin typeface="Roboto"/>
              </a:rPr>
              <a:t>Uzly přenosové soustavy tvoří rozvodny</a:t>
            </a:r>
            <a:r>
              <a:rPr lang="cs-CZ" sz="1600" dirty="0">
                <a:solidFill>
                  <a:srgbClr val="111111"/>
                </a:solidFill>
                <a:latin typeface="Roboto"/>
              </a:rPr>
              <a:t>, kterých je 26 na hladině 400 </a:t>
            </a:r>
            <a:r>
              <a:rPr lang="cs-CZ" sz="1600" dirty="0" err="1">
                <a:solidFill>
                  <a:srgbClr val="111111"/>
                </a:solidFill>
                <a:latin typeface="Roboto"/>
              </a:rPr>
              <a:t>kV</a:t>
            </a:r>
            <a:r>
              <a:rPr lang="cs-CZ" sz="1600" dirty="0">
                <a:solidFill>
                  <a:srgbClr val="111111"/>
                </a:solidFill>
                <a:latin typeface="Roboto"/>
              </a:rPr>
              <a:t> a 14 na hladině 220 </a:t>
            </a:r>
            <a:r>
              <a:rPr lang="cs-CZ" sz="1600" dirty="0" err="1">
                <a:solidFill>
                  <a:srgbClr val="111111"/>
                </a:solidFill>
                <a:latin typeface="Roboto"/>
              </a:rPr>
              <a:t>kV</a:t>
            </a:r>
            <a:r>
              <a:rPr lang="cs-CZ" sz="1600" dirty="0">
                <a:solidFill>
                  <a:srgbClr val="111111"/>
                </a:solidFill>
                <a:latin typeface="Roboto"/>
              </a:rPr>
              <a:t>. V majetku ČEPS, a.s., je také jedna rozvodna 110 </a:t>
            </a:r>
            <a:r>
              <a:rPr lang="cs-CZ" sz="1600" dirty="0" err="1">
                <a:solidFill>
                  <a:srgbClr val="111111"/>
                </a:solidFill>
                <a:latin typeface="Roboto"/>
              </a:rPr>
              <a:t>kV</a:t>
            </a:r>
            <a:r>
              <a:rPr lang="cs-CZ" sz="1600" dirty="0">
                <a:solidFill>
                  <a:srgbClr val="111111"/>
                </a:solidFill>
                <a:latin typeface="Roboto"/>
              </a:rPr>
              <a:t> (Kočín). Tyto rozvodny se nacházejí v 33 elektrických stanicích.</a:t>
            </a:r>
          </a:p>
          <a:p>
            <a:endParaRPr lang="cs-CZ" sz="1600" dirty="0">
              <a:solidFill>
                <a:srgbClr val="111111"/>
              </a:solidFill>
              <a:latin typeface="Roboto"/>
            </a:endParaRPr>
          </a:p>
          <a:p>
            <a:r>
              <a:rPr lang="cs-CZ" sz="1600" dirty="0">
                <a:solidFill>
                  <a:srgbClr val="111111"/>
                </a:solidFill>
                <a:latin typeface="Roboto"/>
              </a:rPr>
              <a:t>Vedení v přenosové soustavě můžeme podle jejich typu určení rozdělit na dvě základní skupiny:</a:t>
            </a:r>
          </a:p>
          <a:p>
            <a:endParaRPr lang="cs-CZ" sz="1600" dirty="0">
              <a:solidFill>
                <a:srgbClr val="111111"/>
              </a:solidFill>
              <a:latin typeface="Roboto"/>
            </a:endParaRPr>
          </a:p>
          <a:p>
            <a:pPr>
              <a:buFont typeface="Arial" panose="020B0604020202020204" pitchFamily="34" charset="0"/>
              <a:buChar char="•"/>
            </a:pPr>
            <a:r>
              <a:rPr lang="cs-CZ" sz="1600" b="1" dirty="0">
                <a:solidFill>
                  <a:srgbClr val="111111"/>
                </a:solidFill>
                <a:latin typeface="Roboto"/>
              </a:rPr>
              <a:t>Vedení bloková </a:t>
            </a:r>
            <a:r>
              <a:rPr lang="cs-CZ" sz="1600" dirty="0">
                <a:solidFill>
                  <a:srgbClr val="111111"/>
                </a:solidFill>
                <a:latin typeface="Roboto"/>
              </a:rPr>
              <a:t>– přes tyto vedení jsou do přenosové soustavy připojeny elektrárenské bloky a slouží k vyvedení jejich výkonu</a:t>
            </a:r>
          </a:p>
          <a:p>
            <a:pPr>
              <a:buFont typeface="Arial" panose="020B0604020202020204" pitchFamily="34" charset="0"/>
              <a:buChar char="•"/>
            </a:pPr>
            <a:r>
              <a:rPr lang="cs-CZ" sz="1600" b="1" dirty="0">
                <a:solidFill>
                  <a:srgbClr val="111111"/>
                </a:solidFill>
                <a:latin typeface="Roboto"/>
              </a:rPr>
              <a:t>Vedení přenosová </a:t>
            </a:r>
            <a:r>
              <a:rPr lang="cs-CZ" sz="1600" dirty="0">
                <a:solidFill>
                  <a:srgbClr val="111111"/>
                </a:solidFill>
                <a:latin typeface="Roboto"/>
              </a:rPr>
              <a:t>– spojují rozvodny a slouží k přenosu výkonu v soustavě</a:t>
            </a:r>
          </a:p>
          <a:p>
            <a:pPr>
              <a:buFont typeface="Arial" panose="020B0604020202020204" pitchFamily="34" charset="0"/>
              <a:buChar char="•"/>
            </a:pPr>
            <a:endParaRPr lang="cs-CZ" sz="1600" dirty="0">
              <a:solidFill>
                <a:srgbClr val="111111"/>
              </a:solidFill>
              <a:latin typeface="Roboto"/>
            </a:endParaRPr>
          </a:p>
          <a:p>
            <a:r>
              <a:rPr lang="cs-CZ" sz="1600" dirty="0">
                <a:solidFill>
                  <a:srgbClr val="111111"/>
                </a:solidFill>
                <a:latin typeface="Roboto"/>
              </a:rPr>
              <a:t>Vedení přenosové soustavy vždy spojují pouze dvě rozvodny, tzn. mají pouze dva konce. Jedinou výjimkou je vedení V226 mezi Hradcem a Výškovem, které je tzv. T-kusem a je k němu připojena ještě třetí rozvodna VTŽ Chomutov.</a:t>
            </a:r>
          </a:p>
          <a:p>
            <a:endParaRPr lang="cs-CZ" sz="1600" dirty="0"/>
          </a:p>
        </p:txBody>
      </p:sp>
    </p:spTree>
    <p:extLst>
      <p:ext uri="{BB962C8B-B14F-4D97-AF65-F5344CB8AC3E}">
        <p14:creationId xmlns:p14="http://schemas.microsoft.com/office/powerpoint/2010/main" val="2594675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44434" y="1074906"/>
            <a:ext cx="10763793" cy="5632311"/>
          </a:xfrm>
          <a:prstGeom prst="rect">
            <a:avLst/>
          </a:prstGeom>
        </p:spPr>
        <p:txBody>
          <a:bodyPr wrap="square">
            <a:spAutoFit/>
          </a:bodyPr>
          <a:lstStyle/>
          <a:p>
            <a:r>
              <a:rPr lang="cs-CZ" b="1" dirty="0">
                <a:solidFill>
                  <a:srgbClr val="111111"/>
                </a:solidFill>
                <a:latin typeface="Roboto"/>
              </a:rPr>
              <a:t>Distribuční soustava</a:t>
            </a:r>
            <a:r>
              <a:rPr lang="cs-CZ" dirty="0">
                <a:solidFill>
                  <a:srgbClr val="111111"/>
                </a:solidFill>
                <a:latin typeface="Roboto"/>
              </a:rPr>
              <a:t> slouží k distribuci výkonu k odběratelům. V České republice je tvořena sítěmi 110 </a:t>
            </a:r>
            <a:r>
              <a:rPr lang="cs-CZ" dirty="0" err="1">
                <a:solidFill>
                  <a:srgbClr val="111111"/>
                </a:solidFill>
                <a:latin typeface="Roboto"/>
              </a:rPr>
              <a:t>kV</a:t>
            </a:r>
            <a:r>
              <a:rPr lang="cs-CZ" dirty="0">
                <a:solidFill>
                  <a:srgbClr val="111111"/>
                </a:solidFill>
                <a:latin typeface="Roboto"/>
              </a:rPr>
              <a:t> a všech nižších napěťových úrovní. Přenáší výkon na kratší vzdálenosti a jsou do ní připojeny elektrárny nižších výkonů. V některých případech zajišťuje přeshraniční propojení, které však slouží pouze pro napájení vydělených oblastí.</a:t>
            </a:r>
            <a:endParaRPr lang="cs-CZ" dirty="0"/>
          </a:p>
          <a:p>
            <a:endParaRPr lang="cs-CZ" b="1" dirty="0">
              <a:solidFill>
                <a:srgbClr val="111111"/>
              </a:solidFill>
              <a:latin typeface="Roboto"/>
            </a:endParaRPr>
          </a:p>
          <a:p>
            <a:r>
              <a:rPr lang="cs-CZ" b="1" dirty="0">
                <a:solidFill>
                  <a:srgbClr val="111111"/>
                </a:solidFill>
                <a:latin typeface="Roboto"/>
              </a:rPr>
              <a:t>Hlavním rozdílem </a:t>
            </a:r>
            <a:r>
              <a:rPr lang="cs-CZ" dirty="0">
                <a:solidFill>
                  <a:srgbClr val="111111"/>
                </a:solidFill>
                <a:latin typeface="Roboto"/>
              </a:rPr>
              <a:t>mezi distribuční a přenosovou soustavou je kromě velikosti napětí také zapojení obou sítí. V přenosové soustavě jsou až na provozní výjimky všechna vedení a transformátory mezi hladinami 400 a 220 </a:t>
            </a:r>
            <a:r>
              <a:rPr lang="cs-CZ" dirty="0" err="1">
                <a:solidFill>
                  <a:srgbClr val="111111"/>
                </a:solidFill>
                <a:latin typeface="Roboto"/>
              </a:rPr>
              <a:t>kV</a:t>
            </a:r>
            <a:r>
              <a:rPr lang="cs-CZ" dirty="0">
                <a:solidFill>
                  <a:srgbClr val="111111"/>
                </a:solidFill>
                <a:latin typeface="Roboto"/>
              </a:rPr>
              <a:t> propojeny, tzn. </a:t>
            </a:r>
            <a:r>
              <a:rPr lang="cs-CZ" b="1" dirty="0">
                <a:solidFill>
                  <a:srgbClr val="111111"/>
                </a:solidFill>
                <a:latin typeface="Roboto"/>
              </a:rPr>
              <a:t>jedná se o propojenou síť připomínající pavučinu</a:t>
            </a:r>
            <a:r>
              <a:rPr lang="cs-CZ" dirty="0">
                <a:solidFill>
                  <a:srgbClr val="111111"/>
                </a:solidFill>
                <a:latin typeface="Roboto"/>
              </a:rPr>
              <a:t>, ve které se všechny prvky vzájemně elektricky ovlivňují. Při vypnutí jednoho či více vedení a transformátorů převezmou jejich zátěž ostatní prvky, které zůstaly v provozu. </a:t>
            </a:r>
            <a:endParaRPr lang="cs-CZ" dirty="0"/>
          </a:p>
          <a:p>
            <a:endParaRPr lang="cs-CZ" b="1" dirty="0">
              <a:solidFill>
                <a:srgbClr val="111111"/>
              </a:solidFill>
              <a:latin typeface="Roboto"/>
            </a:endParaRPr>
          </a:p>
          <a:p>
            <a:r>
              <a:rPr lang="cs-CZ" b="1" dirty="0">
                <a:solidFill>
                  <a:srgbClr val="111111"/>
                </a:solidFill>
                <a:latin typeface="Roboto"/>
              </a:rPr>
              <a:t>Distribuční soustavu</a:t>
            </a:r>
            <a:r>
              <a:rPr lang="cs-CZ" dirty="0">
                <a:solidFill>
                  <a:srgbClr val="111111"/>
                </a:solidFill>
                <a:latin typeface="Roboto"/>
              </a:rPr>
              <a:t> tvoří vzájemně nepropojené oblasti, které jsou napájeny z přenosové soustavy jedním nebo více </a:t>
            </a:r>
            <a:r>
              <a:rPr lang="cs-CZ" b="1" dirty="0">
                <a:solidFill>
                  <a:srgbClr val="111111"/>
                </a:solidFill>
                <a:latin typeface="Roboto"/>
              </a:rPr>
              <a:t>transformátory</a:t>
            </a:r>
            <a:r>
              <a:rPr lang="cs-CZ" dirty="0">
                <a:solidFill>
                  <a:srgbClr val="111111"/>
                </a:solidFill>
                <a:latin typeface="Roboto"/>
              </a:rPr>
              <a:t> zapojenými paralelně.</a:t>
            </a:r>
            <a:endParaRPr lang="cs-CZ" dirty="0"/>
          </a:p>
          <a:p>
            <a:r>
              <a:rPr lang="cs-CZ" dirty="0">
                <a:solidFill>
                  <a:srgbClr val="111111"/>
                </a:solidFill>
                <a:latin typeface="Roboto"/>
              </a:rPr>
              <a:t>Jednotlivé oblasti distribuční soustavy se svým zapojením vzájemně neovlivňují, protože nejsou propojeny a přenosovou soustavu ovlivňují zejména svým odebraným či dodaným elektrickým výkonem, pokud je v oblasti nadbytek výroby. Oblasti se propojují pouze krátkodobě, za účelem převádění jednotlivých částí z jedné oblasti do druhé a naopak.</a:t>
            </a:r>
          </a:p>
          <a:p>
            <a:endParaRPr lang="cs-CZ" dirty="0">
              <a:solidFill>
                <a:srgbClr val="111111"/>
              </a:solidFill>
              <a:latin typeface="Roboto"/>
            </a:endParaRPr>
          </a:p>
          <a:p>
            <a:r>
              <a:rPr lang="cs-CZ" b="1" dirty="0">
                <a:solidFill>
                  <a:srgbClr val="111111"/>
                </a:solidFill>
                <a:latin typeface="Roboto"/>
              </a:rPr>
              <a:t>Provozovatelem distribuční soustavy v České republice </a:t>
            </a:r>
            <a:r>
              <a:rPr lang="cs-CZ" dirty="0">
                <a:solidFill>
                  <a:srgbClr val="111111"/>
                </a:solidFill>
                <a:latin typeface="Roboto"/>
              </a:rPr>
              <a:t>jsou podle územního rozdělení společnosti ČEZ Distribuce, a.s., E.ON Distribuce a.s. a </a:t>
            </a:r>
            <a:r>
              <a:rPr lang="cs-CZ" dirty="0" err="1">
                <a:solidFill>
                  <a:srgbClr val="111111"/>
                </a:solidFill>
                <a:latin typeface="Roboto"/>
              </a:rPr>
              <a:t>PREdistribuce</a:t>
            </a:r>
            <a:r>
              <a:rPr lang="cs-CZ" dirty="0">
                <a:solidFill>
                  <a:srgbClr val="111111"/>
                </a:solidFill>
                <a:latin typeface="Roboto"/>
              </a:rPr>
              <a:t>, a.s.</a:t>
            </a:r>
          </a:p>
        </p:txBody>
      </p:sp>
    </p:spTree>
    <p:extLst>
      <p:ext uri="{BB962C8B-B14F-4D97-AF65-F5344CB8AC3E}">
        <p14:creationId xmlns:p14="http://schemas.microsoft.com/office/powerpoint/2010/main" val="2613243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a:extLst>
              <a:ext uri="{28A0092B-C50C-407E-A947-70E740481C1C}">
                <a14:useLocalDpi xmlns:a14="http://schemas.microsoft.com/office/drawing/2010/main" val="0"/>
              </a:ext>
            </a:extLst>
          </a:blip>
          <a:srcRect t="2913" b="5900"/>
          <a:stretch/>
        </p:blipFill>
        <p:spPr>
          <a:xfrm>
            <a:off x="1524000" y="302172"/>
            <a:ext cx="9144000" cy="6253656"/>
          </a:xfrm>
          <a:prstGeom prst="rect">
            <a:avLst/>
          </a:prstGeom>
        </p:spPr>
      </p:pic>
    </p:spTree>
    <p:extLst>
      <p:ext uri="{BB962C8B-B14F-4D97-AF65-F5344CB8AC3E}">
        <p14:creationId xmlns:p14="http://schemas.microsoft.com/office/powerpoint/2010/main" val="3207278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slideplayer.cz/slide/2724258/10/images/5/PRINCIP+P%C5%98ENOSU+ELKTRICK%C3%89HO+PROUDU.jpg"/>
          <p:cNvPicPr>
            <a:picLocks noChangeAspect="1" noChangeArrowheads="1"/>
          </p:cNvPicPr>
          <p:nvPr/>
        </p:nvPicPr>
        <p:blipFill rotWithShape="1">
          <a:blip r:embed="rId2">
            <a:extLst>
              <a:ext uri="{28A0092B-C50C-407E-A947-70E740481C1C}">
                <a14:useLocalDpi xmlns:a14="http://schemas.microsoft.com/office/drawing/2010/main" val="0"/>
              </a:ext>
            </a:extLst>
          </a:blip>
          <a:srcRect l="2312" t="76732" r="10410" b="5743"/>
          <a:stretch/>
        </p:blipFill>
        <p:spPr bwMode="auto">
          <a:xfrm>
            <a:off x="1811383" y="5181601"/>
            <a:ext cx="7228115" cy="1088571"/>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391886" y="304800"/>
            <a:ext cx="2264228" cy="461665"/>
          </a:xfrm>
          <a:prstGeom prst="rect">
            <a:avLst/>
          </a:prstGeom>
          <a:noFill/>
        </p:spPr>
        <p:txBody>
          <a:bodyPr wrap="square" rtlCol="0">
            <a:spAutoFit/>
          </a:bodyPr>
          <a:lstStyle/>
          <a:p>
            <a:r>
              <a:rPr lang="cs-CZ" sz="2400" b="1" dirty="0"/>
              <a:t>Zopakujte si:</a:t>
            </a:r>
          </a:p>
        </p:txBody>
      </p:sp>
      <p:sp>
        <p:nvSpPr>
          <p:cNvPr id="3" name="TextovéPole 2"/>
          <p:cNvSpPr txBox="1"/>
          <p:nvPr/>
        </p:nvSpPr>
        <p:spPr>
          <a:xfrm>
            <a:off x="391886" y="957943"/>
            <a:ext cx="6130834" cy="3416320"/>
          </a:xfrm>
          <a:prstGeom prst="rect">
            <a:avLst/>
          </a:prstGeom>
          <a:noFill/>
        </p:spPr>
        <p:txBody>
          <a:bodyPr wrap="square" rtlCol="0">
            <a:spAutoFit/>
          </a:bodyPr>
          <a:lstStyle/>
          <a:p>
            <a:pPr marL="342900" indent="-342900">
              <a:buAutoNum type="arabicPeriod"/>
            </a:pPr>
            <a:r>
              <a:rPr lang="cs-CZ" dirty="0"/>
              <a:t>Napětí 6,3 </a:t>
            </a:r>
            <a:r>
              <a:rPr lang="cs-CZ" dirty="0" err="1"/>
              <a:t>kV</a:t>
            </a:r>
            <a:r>
              <a:rPr lang="cs-CZ" dirty="0"/>
              <a:t> až 10kV získané v alternátorech elektrárny není vhodné pro přenos elektrické energie z důvodu vysokých proudů v řádu desítek tisíc ampérů. Proto se napětí transformuje ne velmi vysoké napětí 220 </a:t>
            </a:r>
            <a:r>
              <a:rPr lang="cs-CZ" dirty="0" err="1"/>
              <a:t>kV</a:t>
            </a:r>
            <a:r>
              <a:rPr lang="cs-CZ" dirty="0"/>
              <a:t> nebo 400 </a:t>
            </a:r>
            <a:r>
              <a:rPr lang="cs-CZ" dirty="0" err="1"/>
              <a:t>kV</a:t>
            </a:r>
            <a:r>
              <a:rPr lang="cs-CZ" dirty="0"/>
              <a:t> vhodné pro přenos elektrické energie v přenosové síti.</a:t>
            </a:r>
          </a:p>
          <a:p>
            <a:pPr marL="342900" indent="-342900">
              <a:buAutoNum type="arabicPeriod"/>
            </a:pPr>
            <a:r>
              <a:rPr lang="cs-CZ" dirty="0"/>
              <a:t>Pro přenos elektrické energie v distribuční síti se napětí v přenosové síti transformuje na 22 </a:t>
            </a:r>
            <a:r>
              <a:rPr lang="cs-CZ" dirty="0" err="1"/>
              <a:t>kV</a:t>
            </a:r>
            <a:r>
              <a:rPr lang="cs-CZ" dirty="0"/>
              <a:t>.</a:t>
            </a:r>
          </a:p>
          <a:p>
            <a:pPr marL="342900" indent="-342900">
              <a:buAutoNum type="arabicPeriod"/>
            </a:pPr>
            <a:r>
              <a:rPr lang="cs-CZ" dirty="0"/>
              <a:t>Elektrická energie se v místních rozvodnách transformuje na nízké napětí 230 V případně na 400 V, které se přenáší spotřebitelskou sítí do domácností, dílen apod.</a:t>
            </a:r>
          </a:p>
          <a:p>
            <a:pPr marL="342900" indent="-342900">
              <a:buAutoNum type="arabicPeriod"/>
            </a:pPr>
            <a:endParaRPr lang="cs-CZ" dirty="0"/>
          </a:p>
        </p:txBody>
      </p:sp>
      <p:pic>
        <p:nvPicPr>
          <p:cNvPr id="5" name="Picture 2" descr="http://www.sps-prosek.cz/wp-content/uploads/2016/05/DSCN063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869" y="957943"/>
            <a:ext cx="4555093" cy="341632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8095381" y="4374263"/>
            <a:ext cx="2508068" cy="369332"/>
          </a:xfrm>
          <a:prstGeom prst="rect">
            <a:avLst/>
          </a:prstGeom>
          <a:noFill/>
        </p:spPr>
        <p:txBody>
          <a:bodyPr wrap="square" rtlCol="0">
            <a:spAutoFit/>
          </a:bodyPr>
          <a:lstStyle/>
          <a:p>
            <a:r>
              <a:rPr lang="cs-CZ" dirty="0"/>
              <a:t>Rozvodna 110 </a:t>
            </a:r>
            <a:r>
              <a:rPr lang="cs-CZ" dirty="0" err="1"/>
              <a:t>kV</a:t>
            </a:r>
            <a:r>
              <a:rPr lang="cs-CZ" dirty="0"/>
              <a:t> / 22 </a:t>
            </a:r>
            <a:r>
              <a:rPr lang="cs-CZ" dirty="0" err="1"/>
              <a:t>kV</a:t>
            </a:r>
            <a:endParaRPr lang="cs-CZ" dirty="0"/>
          </a:p>
        </p:txBody>
      </p:sp>
    </p:spTree>
    <p:extLst>
      <p:ext uri="{BB962C8B-B14F-4D97-AF65-F5344CB8AC3E}">
        <p14:creationId xmlns:p14="http://schemas.microsoft.com/office/powerpoint/2010/main" val="4197656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I transformátor EZK TR-TS40/047 2x24V | GM electronic, spol. s.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5077" y="2822418"/>
            <a:ext cx="3725995" cy="3771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vize do 35 k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469" y="2734441"/>
            <a:ext cx="3735615" cy="38598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ransformátor 12V-20VA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1701" y="3216783"/>
            <a:ext cx="3020151" cy="2983170"/>
          </a:xfrm>
          <a:prstGeom prst="rect">
            <a:avLst/>
          </a:prstGeom>
          <a:noFill/>
          <a:extLst>
            <a:ext uri="{909E8E84-426E-40DD-AFC4-6F175D3DCCD1}">
              <a14:hiddenFill xmlns:a14="http://schemas.microsoft.com/office/drawing/2010/main">
                <a:solidFill>
                  <a:srgbClr val="FFFFFF"/>
                </a:solidFill>
              </a14:hiddenFill>
            </a:ext>
          </a:extLst>
        </p:spPr>
      </p:pic>
      <p:sp>
        <p:nvSpPr>
          <p:cNvPr id="6" name="Obdélník 5"/>
          <p:cNvSpPr/>
          <p:nvPr/>
        </p:nvSpPr>
        <p:spPr>
          <a:xfrm>
            <a:off x="374468" y="430296"/>
            <a:ext cx="11242765" cy="1477328"/>
          </a:xfrm>
          <a:prstGeom prst="rect">
            <a:avLst/>
          </a:prstGeom>
        </p:spPr>
        <p:txBody>
          <a:bodyPr wrap="square">
            <a:spAutoFit/>
          </a:bodyPr>
          <a:lstStyle/>
          <a:p>
            <a:r>
              <a:rPr lang="cs-CZ" b="1" i="0" dirty="0">
                <a:solidFill>
                  <a:srgbClr val="202122"/>
                </a:solidFill>
                <a:effectLst/>
                <a:latin typeface="Arial" panose="020B0604020202020204" pitchFamily="34" charset="0"/>
              </a:rPr>
              <a:t>Transformátor</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je v elektrotechnice netočivý elektrický stroj, který umožňuje přenášet elektrickou energii z jednoho obvodu do druhého pomocí elektromagnetické indukce. Používá se zejména pro transformaci nízkého střídavého napětí na vysoké (a zpět) nebo pro galvanické oddělení obvodů (ochrana před úrazem elektrickým proudem). Transformátor je základním prvkem pro zajištění přenosu elektrické energie od místa výroby ke spotřebiteli, protože při přenosu vysokého napětí jsou ztráty nepoměrně nižší </a:t>
            </a:r>
          </a:p>
        </p:txBody>
      </p:sp>
    </p:spTree>
    <p:extLst>
      <p:ext uri="{BB962C8B-B14F-4D97-AF65-F5344CB8AC3E}">
        <p14:creationId xmlns:p14="http://schemas.microsoft.com/office/powerpoint/2010/main" val="2734048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File:Transformer3d col3 cs.sv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9704" y="270928"/>
            <a:ext cx="6564046" cy="460057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2404854" y="4707765"/>
            <a:ext cx="3473745" cy="369332"/>
          </a:xfrm>
          <a:prstGeom prst="rect">
            <a:avLst/>
          </a:prstGeom>
          <a:noFill/>
        </p:spPr>
        <p:txBody>
          <a:bodyPr wrap="square" rtlCol="0">
            <a:spAutoFit/>
          </a:bodyPr>
          <a:lstStyle/>
          <a:p>
            <a:r>
              <a:rPr lang="cs-CZ" b="1" dirty="0"/>
              <a:t>Základní princip transformátoru</a:t>
            </a:r>
          </a:p>
        </p:txBody>
      </p:sp>
      <p:pic>
        <p:nvPicPr>
          <p:cNvPr id="4098" name="Picture 2" descr="https://docs.google.com/uc?id=0B-uzDL8Zi7mdVzZ2b25WWXhrSU0&amp;export=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3750" y="3663932"/>
            <a:ext cx="4153119" cy="2087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51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p:cNvSpPr txBox="1"/>
              <p:nvPr/>
            </p:nvSpPr>
            <p:spPr>
              <a:xfrm>
                <a:off x="371164" y="924011"/>
                <a:ext cx="4227954" cy="5311903"/>
              </a:xfrm>
              <a:prstGeom prst="rect">
                <a:avLst/>
              </a:prstGeom>
              <a:noFill/>
            </p:spPr>
            <p:txBody>
              <a:bodyPr wrap="square" rtlCol="0">
                <a:spAutoFit/>
              </a:bodyPr>
              <a:lstStyle/>
              <a:p>
                <a:r>
                  <a:rPr lang="cs-CZ" dirty="0"/>
                  <a:t>V jednom závitu primární nebo sekundární cívky se indikuje napětí</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𝑢</m:t>
                          </m:r>
                        </m:e>
                        <m:sub>
                          <m:r>
                            <a:rPr lang="cs-CZ" b="0" i="1" smtClean="0">
                              <a:latin typeface="Cambria Math" panose="02040503050406030204" pitchFamily="18" charset="0"/>
                            </a:rPr>
                            <m:t>𝑖</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sym typeface="Symbol" panose="05050102010706020507" pitchFamily="18" charset="2"/>
                            </a:rPr>
                            <m:t></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m:oMathPara>
                </a14:m>
                <a:endParaRPr lang="cs-CZ" dirty="0"/>
              </a:p>
              <a:p>
                <a:endParaRPr lang="cs-CZ" sz="800" dirty="0"/>
              </a:p>
              <a:p>
                <a:r>
                  <a:rPr lang="cs-CZ" dirty="0"/>
                  <a:t>Závity jsou navzájem spojeny za sebou, takže indukované napětí jednotlivých závitů se sčítají. Celkové napětí na primární cívce s </a:t>
                </a:r>
                <a14:m>
                  <m:oMath xmlns:m="http://schemas.openxmlformats.org/officeDocument/2006/math">
                    <m:sSub>
                      <m:sSubPr>
                        <m:ctrlPr>
                          <a:rPr lang="cs-CZ" b="1" i="1" dirty="0" smtClean="0">
                            <a:latin typeface="Cambria Math" panose="02040503050406030204" pitchFamily="18" charset="0"/>
                          </a:rPr>
                        </m:ctrlPr>
                      </m:sSubPr>
                      <m:e>
                        <m:r>
                          <a:rPr lang="cs-CZ" b="1" i="1" dirty="0" smtClean="0">
                            <a:latin typeface="Cambria Math" panose="02040503050406030204" pitchFamily="18" charset="0"/>
                          </a:rPr>
                          <m:t>𝑵</m:t>
                        </m:r>
                      </m:e>
                      <m:sub>
                        <m:r>
                          <a:rPr lang="cs-CZ" b="1" i="1" dirty="0" smtClean="0">
                            <a:latin typeface="Cambria Math" panose="02040503050406030204" pitchFamily="18" charset="0"/>
                          </a:rPr>
                          <m:t>𝒑</m:t>
                        </m:r>
                      </m:sub>
                    </m:sSub>
                  </m:oMath>
                </a14:m>
                <a:r>
                  <a:rPr lang="cs-CZ" dirty="0"/>
                  <a:t> závity bude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𝑢</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𝑝</m:t>
                          </m:r>
                        </m:sub>
                      </m:sSub>
                      <m:f>
                        <m:fPr>
                          <m:ctrlPr>
                            <a:rPr lang="cs-CZ" b="0" i="1" smtClean="0">
                              <a:latin typeface="Cambria Math" panose="02040503050406030204" pitchFamily="18" charset="0"/>
                            </a:rPr>
                          </m:ctrlPr>
                        </m:fPr>
                        <m:num>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m:oMathPara>
                </a14:m>
                <a:endParaRPr lang="cs-CZ" dirty="0"/>
              </a:p>
              <a:p>
                <a:endParaRPr lang="cs-CZ" sz="800" dirty="0"/>
              </a:p>
              <a:p>
                <a:r>
                  <a:rPr lang="cs-CZ" dirty="0"/>
                  <a:t>a na sekundární cívce s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𝒔</m:t>
                        </m:r>
                      </m:sub>
                    </m:sSub>
                  </m:oMath>
                </a14:m>
                <a:r>
                  <a:rPr lang="cs-CZ" dirty="0"/>
                  <a:t> závity</a:t>
                </a:r>
              </a:p>
              <a:p>
                <a:endParaRPr lang="cs-CZ" sz="800" dirty="0"/>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𝑢</m:t>
                          </m:r>
                        </m:e>
                        <m:sub>
                          <m:r>
                            <a:rPr lang="cs-CZ" b="0" i="1" smtClean="0">
                              <a:latin typeface="Cambria Math" panose="02040503050406030204" pitchFamily="18" charset="0"/>
                            </a:rPr>
                            <m:t>𝑠</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𝑁</m:t>
                          </m:r>
                        </m:e>
                        <m:sub>
                          <m:r>
                            <a:rPr lang="cs-CZ" b="0" i="1" smtClean="0">
                              <a:latin typeface="Cambria Math" panose="02040503050406030204" pitchFamily="18" charset="0"/>
                            </a:rPr>
                            <m:t>𝑠</m:t>
                          </m:r>
                        </m:sub>
                      </m:sSub>
                      <m:f>
                        <m:fPr>
                          <m:ctrlPr>
                            <a:rPr lang="cs-CZ" i="1">
                              <a:latin typeface="Cambria Math" panose="02040503050406030204" pitchFamily="18" charset="0"/>
                            </a:rPr>
                          </m:ctrlPr>
                        </m:fPr>
                        <m:num>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m:t>
                          </m:r>
                        </m:num>
                        <m:den>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den>
                      </m:f>
                    </m:oMath>
                  </m:oMathPara>
                </a14:m>
                <a:endParaRPr lang="cs-CZ" dirty="0"/>
              </a:p>
              <a:p>
                <a:endParaRPr lang="cs-CZ" dirty="0"/>
              </a:p>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b="0" i="1" smtClean="0">
                                  <a:latin typeface="Cambria Math" panose="02040503050406030204" pitchFamily="18" charset="0"/>
                                </a:rPr>
                                <m:t>𝑢</m:t>
                              </m:r>
                            </m:e>
                            <m:sub>
                              <m:r>
                                <a:rPr lang="cs-CZ" b="0" i="1" smtClean="0">
                                  <a:latin typeface="Cambria Math" panose="02040503050406030204" pitchFamily="18" charset="0"/>
                                </a:rPr>
                                <m:t>𝑠</m:t>
                              </m:r>
                            </m:sub>
                          </m:sSub>
                        </m:num>
                        <m:den>
                          <m:sSub>
                            <m:sSubPr>
                              <m:ctrlPr>
                                <a:rPr lang="cs-CZ" i="1" smtClean="0">
                                  <a:latin typeface="Cambria Math" panose="02040503050406030204" pitchFamily="18" charset="0"/>
                                </a:rPr>
                              </m:ctrlPr>
                            </m:sSubPr>
                            <m:e>
                              <m:r>
                                <a:rPr lang="cs-CZ" b="0" i="1" smtClean="0">
                                  <a:latin typeface="Cambria Math" panose="02040503050406030204" pitchFamily="18" charset="0"/>
                                </a:rPr>
                                <m:t>𝑢</m:t>
                              </m:r>
                            </m:e>
                            <m:sub>
                              <m:r>
                                <a:rPr lang="cs-CZ" b="0" i="1" smtClean="0">
                                  <a:latin typeface="Cambria Math" panose="02040503050406030204" pitchFamily="18" charset="0"/>
                                </a:rPr>
                                <m:t>𝑝</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𝑠</m:t>
                              </m:r>
                            </m:sub>
                          </m:sSub>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num>
                        <m:den>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𝑝</m:t>
                              </m:r>
                            </m:sub>
                          </m:sSub>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sym typeface="Symbol" panose="05050102010706020507" pitchFamily="18" charset="2"/>
                                </a:rPr>
                                <m:t></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𝑠</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𝑝</m:t>
                              </m:r>
                            </m:sub>
                          </m:sSub>
                        </m:den>
                      </m:f>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71164" y="924011"/>
                <a:ext cx="4227954" cy="5311903"/>
              </a:xfrm>
              <a:prstGeom prst="rect">
                <a:avLst/>
              </a:prstGeom>
              <a:blipFill>
                <a:blip r:embed="rId2"/>
                <a:stretch>
                  <a:fillRect l="-1299" t="-689" r="-245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p:cNvSpPr txBox="1"/>
              <p:nvPr/>
            </p:nvSpPr>
            <p:spPr>
              <a:xfrm>
                <a:off x="6028086" y="1783220"/>
                <a:ext cx="5242560" cy="3593484"/>
              </a:xfrm>
              <a:prstGeom prst="rect">
                <a:avLst/>
              </a:prstGeom>
              <a:noFill/>
            </p:spPr>
            <p:txBody>
              <a:bodyPr wrap="square" rtlCol="0">
                <a:spAutoFit/>
              </a:bodyPr>
              <a:lstStyle/>
              <a:p>
                <a:r>
                  <a:rPr lang="cs-CZ" dirty="0"/>
                  <a:t>Pokud má primární cívka zanedbatelný odpor, má indukované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𝑢</m:t>
                        </m:r>
                      </m:e>
                      <m:sub>
                        <m:r>
                          <a:rPr lang="cs-CZ" b="0" i="1" smtClean="0">
                            <a:latin typeface="Cambria Math" panose="02040503050406030204" pitchFamily="18" charset="0"/>
                          </a:rPr>
                          <m:t>𝑝</m:t>
                        </m:r>
                      </m:sub>
                    </m:sSub>
                  </m:oMath>
                </a14:m>
                <a:r>
                  <a:rPr lang="cs-CZ" dirty="0"/>
                  <a:t> stejnou velikost jako připojený zdroj, má však opačnou fázi. Pro poměr efektivních hodnot indukovaných napětí pak vyplývá </a:t>
                </a:r>
                <a:r>
                  <a:rPr lang="cs-CZ" b="1" dirty="0"/>
                  <a:t>rovnice transformátoru</a:t>
                </a:r>
              </a:p>
              <a:p>
                <a:pPr/>
                <a14:m>
                  <m:oMathPara xmlns:m="http://schemas.openxmlformats.org/officeDocument/2006/math">
                    <m:oMathParaPr>
                      <m:jc m:val="centerGroup"/>
                    </m:oMathParaPr>
                    <m:oMath xmlns:m="http://schemas.openxmlformats.org/officeDocument/2006/math">
                      <m:f>
                        <m:fPr>
                          <m:ctrlPr>
                            <a:rPr lang="cs-CZ" sz="2000" b="1" i="1" smtClean="0">
                              <a:solidFill>
                                <a:srgbClr val="FF0000"/>
                              </a:solidFill>
                              <a:latin typeface="Cambria Math" panose="02040503050406030204" pitchFamily="18" charset="0"/>
                            </a:rPr>
                          </m:ctrlPr>
                        </m:fPr>
                        <m:num>
                          <m:sSub>
                            <m:sSubPr>
                              <m:ctrlPr>
                                <a:rPr lang="cs-CZ" sz="2000" b="1" i="1" smtClean="0">
                                  <a:solidFill>
                                    <a:srgbClr val="FF0000"/>
                                  </a:solidFill>
                                  <a:latin typeface="Cambria Math" panose="02040503050406030204" pitchFamily="18" charset="0"/>
                                </a:rPr>
                              </m:ctrlPr>
                            </m:sSubPr>
                            <m:e>
                              <m:r>
                                <a:rPr lang="cs-CZ" sz="2000" b="1" i="1" smtClean="0">
                                  <a:solidFill>
                                    <a:srgbClr val="FF0000"/>
                                  </a:solidFill>
                                  <a:latin typeface="Cambria Math" panose="02040503050406030204" pitchFamily="18" charset="0"/>
                                </a:rPr>
                                <m:t>𝑼</m:t>
                              </m:r>
                            </m:e>
                            <m:sub>
                              <m:r>
                                <a:rPr lang="cs-CZ" sz="2000" b="1" i="1" smtClean="0">
                                  <a:solidFill>
                                    <a:srgbClr val="FF0000"/>
                                  </a:solidFill>
                                  <a:latin typeface="Cambria Math" panose="02040503050406030204" pitchFamily="18" charset="0"/>
                                </a:rPr>
                                <m:t>𝒔</m:t>
                              </m:r>
                            </m:sub>
                          </m:sSub>
                        </m:num>
                        <m:den>
                          <m:sSub>
                            <m:sSubPr>
                              <m:ctrlPr>
                                <a:rPr lang="cs-CZ" sz="2000" b="1" i="1" smtClean="0">
                                  <a:solidFill>
                                    <a:srgbClr val="FF0000"/>
                                  </a:solidFill>
                                  <a:latin typeface="Cambria Math" panose="02040503050406030204" pitchFamily="18" charset="0"/>
                                </a:rPr>
                              </m:ctrlPr>
                            </m:sSubPr>
                            <m:e>
                              <m:r>
                                <a:rPr lang="cs-CZ" sz="2000" b="1" i="1" smtClean="0">
                                  <a:solidFill>
                                    <a:srgbClr val="FF0000"/>
                                  </a:solidFill>
                                  <a:latin typeface="Cambria Math" panose="02040503050406030204" pitchFamily="18" charset="0"/>
                                </a:rPr>
                                <m:t>𝑼</m:t>
                              </m:r>
                            </m:e>
                            <m:sub>
                              <m:r>
                                <a:rPr lang="cs-CZ" sz="2000" b="1" i="1" smtClean="0">
                                  <a:solidFill>
                                    <a:srgbClr val="FF0000"/>
                                  </a:solidFill>
                                  <a:latin typeface="Cambria Math" panose="02040503050406030204" pitchFamily="18" charset="0"/>
                                </a:rPr>
                                <m:t>𝒑</m:t>
                              </m:r>
                            </m:sub>
                          </m:sSub>
                        </m:den>
                      </m:f>
                      <m:r>
                        <a:rPr lang="cs-CZ" sz="2000" b="1" i="1" smtClean="0">
                          <a:solidFill>
                            <a:srgbClr val="FF0000"/>
                          </a:solidFill>
                          <a:latin typeface="Cambria Math" panose="02040503050406030204" pitchFamily="18" charset="0"/>
                        </a:rPr>
                        <m:t>=</m:t>
                      </m:r>
                      <m:f>
                        <m:fPr>
                          <m:ctrlPr>
                            <a:rPr lang="cs-CZ" sz="2000" b="1" i="1" smtClean="0">
                              <a:solidFill>
                                <a:srgbClr val="FF0000"/>
                              </a:solidFill>
                              <a:latin typeface="Cambria Math" panose="02040503050406030204" pitchFamily="18" charset="0"/>
                            </a:rPr>
                          </m:ctrlPr>
                        </m:fPr>
                        <m:num>
                          <m:sSub>
                            <m:sSubPr>
                              <m:ctrlPr>
                                <a:rPr lang="cs-CZ" sz="2000" b="1" i="1" smtClean="0">
                                  <a:solidFill>
                                    <a:srgbClr val="FF0000"/>
                                  </a:solidFill>
                                  <a:latin typeface="Cambria Math" panose="02040503050406030204" pitchFamily="18" charset="0"/>
                                </a:rPr>
                              </m:ctrlPr>
                            </m:sSubPr>
                            <m:e>
                              <m:r>
                                <a:rPr lang="cs-CZ" sz="2000" b="1" i="1" smtClean="0">
                                  <a:solidFill>
                                    <a:srgbClr val="FF0000"/>
                                  </a:solidFill>
                                  <a:latin typeface="Cambria Math" panose="02040503050406030204" pitchFamily="18" charset="0"/>
                                </a:rPr>
                                <m:t>𝑵</m:t>
                              </m:r>
                            </m:e>
                            <m:sub>
                              <m:r>
                                <a:rPr lang="cs-CZ" sz="2000" b="1" i="1" smtClean="0">
                                  <a:solidFill>
                                    <a:srgbClr val="FF0000"/>
                                  </a:solidFill>
                                  <a:latin typeface="Cambria Math" panose="02040503050406030204" pitchFamily="18" charset="0"/>
                                </a:rPr>
                                <m:t>𝒔</m:t>
                              </m:r>
                            </m:sub>
                          </m:sSub>
                        </m:num>
                        <m:den>
                          <m:sSub>
                            <m:sSubPr>
                              <m:ctrlPr>
                                <a:rPr lang="cs-CZ" sz="2000" b="1" i="1" smtClean="0">
                                  <a:solidFill>
                                    <a:srgbClr val="FF0000"/>
                                  </a:solidFill>
                                  <a:latin typeface="Cambria Math" panose="02040503050406030204" pitchFamily="18" charset="0"/>
                                </a:rPr>
                              </m:ctrlPr>
                            </m:sSubPr>
                            <m:e>
                              <m:r>
                                <a:rPr lang="cs-CZ" sz="2000" b="1" i="1" smtClean="0">
                                  <a:solidFill>
                                    <a:srgbClr val="FF0000"/>
                                  </a:solidFill>
                                  <a:latin typeface="Cambria Math" panose="02040503050406030204" pitchFamily="18" charset="0"/>
                                </a:rPr>
                                <m:t>𝑵</m:t>
                              </m:r>
                            </m:e>
                            <m:sub>
                              <m:r>
                                <a:rPr lang="cs-CZ" sz="2000" b="1" i="1" smtClean="0">
                                  <a:solidFill>
                                    <a:srgbClr val="FF0000"/>
                                  </a:solidFill>
                                  <a:latin typeface="Cambria Math" panose="02040503050406030204" pitchFamily="18" charset="0"/>
                                </a:rPr>
                                <m:t>𝒑</m:t>
                              </m:r>
                            </m:sub>
                          </m:sSub>
                        </m:den>
                      </m:f>
                      <m:r>
                        <a:rPr lang="cs-CZ" sz="2000" b="1" i="1" smtClean="0">
                          <a:solidFill>
                            <a:srgbClr val="FF0000"/>
                          </a:solidFill>
                          <a:latin typeface="Cambria Math" panose="02040503050406030204" pitchFamily="18" charset="0"/>
                        </a:rPr>
                        <m:t>=</m:t>
                      </m:r>
                      <m:r>
                        <a:rPr lang="cs-CZ" sz="2000" b="1" i="1" smtClean="0">
                          <a:solidFill>
                            <a:srgbClr val="FF0000"/>
                          </a:solidFill>
                          <a:latin typeface="Cambria Math" panose="02040503050406030204" pitchFamily="18" charset="0"/>
                        </a:rPr>
                        <m:t>𝒌</m:t>
                      </m:r>
                    </m:oMath>
                  </m:oMathPara>
                </a14:m>
                <a:endParaRPr lang="cs-CZ" sz="2000" dirty="0"/>
              </a:p>
              <a:p>
                <a:r>
                  <a:rPr lang="cs-CZ" sz="2000" dirty="0"/>
                  <a:t>Veličina </a:t>
                </a:r>
                <a14:m>
                  <m:oMath xmlns:m="http://schemas.openxmlformats.org/officeDocument/2006/math">
                    <m:r>
                      <a:rPr lang="cs-CZ" sz="2000" i="1" dirty="0" smtClean="0">
                        <a:latin typeface="Cambria Math" panose="02040503050406030204" pitchFamily="18" charset="0"/>
                      </a:rPr>
                      <m:t>𝑘</m:t>
                    </m:r>
                    <m:r>
                      <a:rPr lang="cs-CZ" sz="2000" dirty="0">
                        <a:latin typeface="Cambria Math"/>
                        <a:ea typeface="Cambria Math" panose="02040503050406030204" pitchFamily="18" charset="0"/>
                      </a:rPr>
                      <m:t>=</m:t>
                    </m:r>
                    <m:f>
                      <m:fPr>
                        <m:ctrlPr>
                          <a:rPr lang="cs-CZ" sz="2000" i="1" dirty="0" smtClean="0">
                            <a:latin typeface="Cambria Math" panose="02040503050406030204" pitchFamily="18" charset="0"/>
                            <a:ea typeface="Cambria Math" panose="02040503050406030204" pitchFamily="18" charset="0"/>
                          </a:rPr>
                        </m:ctrlPr>
                      </m:fPr>
                      <m:num>
                        <m:sSub>
                          <m:sSubPr>
                            <m:ctrlPr>
                              <a:rPr lang="cs-CZ" sz="2000" i="1" dirty="0" smtClean="0">
                                <a:latin typeface="Cambria Math" panose="02040503050406030204" pitchFamily="18" charset="0"/>
                                <a:ea typeface="Cambria Math" panose="02040503050406030204" pitchFamily="18" charset="0"/>
                              </a:rPr>
                            </m:ctrlPr>
                          </m:sSubPr>
                          <m:e>
                            <m:r>
                              <a:rPr lang="cs-CZ" sz="2000" b="0" i="1" dirty="0" smtClean="0">
                                <a:latin typeface="Cambria Math" panose="02040503050406030204" pitchFamily="18" charset="0"/>
                                <a:ea typeface="Cambria Math" panose="02040503050406030204" pitchFamily="18" charset="0"/>
                              </a:rPr>
                              <m:t>𝑁</m:t>
                            </m:r>
                          </m:e>
                          <m:sub>
                            <m:r>
                              <a:rPr lang="cs-CZ" sz="2000" b="0" i="1" dirty="0" smtClean="0">
                                <a:latin typeface="Cambria Math" panose="02040503050406030204" pitchFamily="18" charset="0"/>
                                <a:ea typeface="Cambria Math" panose="02040503050406030204" pitchFamily="18" charset="0"/>
                              </a:rPr>
                              <m:t>𝑠</m:t>
                            </m:r>
                          </m:sub>
                        </m:sSub>
                      </m:num>
                      <m:den>
                        <m:sSub>
                          <m:sSubPr>
                            <m:ctrlPr>
                              <a:rPr lang="cs-CZ" sz="2000" i="1" dirty="0" smtClean="0">
                                <a:latin typeface="Cambria Math" panose="02040503050406030204" pitchFamily="18" charset="0"/>
                                <a:ea typeface="Cambria Math" panose="02040503050406030204" pitchFamily="18" charset="0"/>
                              </a:rPr>
                            </m:ctrlPr>
                          </m:sSubPr>
                          <m:e>
                            <m:r>
                              <a:rPr lang="cs-CZ" sz="2000" b="0" i="1" dirty="0" smtClean="0">
                                <a:latin typeface="Cambria Math" panose="02040503050406030204" pitchFamily="18" charset="0"/>
                                <a:ea typeface="Cambria Math" panose="02040503050406030204" pitchFamily="18" charset="0"/>
                              </a:rPr>
                              <m:t>𝑁</m:t>
                            </m:r>
                          </m:e>
                          <m:sub>
                            <m:r>
                              <a:rPr lang="cs-CZ" sz="2000" b="0" i="1" dirty="0" smtClean="0">
                                <a:latin typeface="Cambria Math" panose="02040503050406030204" pitchFamily="18" charset="0"/>
                                <a:ea typeface="Cambria Math" panose="02040503050406030204" pitchFamily="18" charset="0"/>
                              </a:rPr>
                              <m:t>𝑝</m:t>
                            </m:r>
                          </m:sub>
                        </m:sSub>
                      </m:den>
                    </m:f>
                  </m:oMath>
                </a14:m>
                <a:r>
                  <a:rPr lang="cs-CZ" sz="2000" dirty="0"/>
                  <a:t> se nazývá </a:t>
                </a:r>
                <a:r>
                  <a:rPr lang="cs-CZ" sz="2000" b="1" dirty="0"/>
                  <a:t>transformační poměr transformátoru</a:t>
                </a:r>
                <a:r>
                  <a:rPr lang="cs-CZ" sz="2000" dirty="0"/>
                  <a:t>.</a:t>
                </a:r>
              </a:p>
              <a:p>
                <a14:m>
                  <m:oMath xmlns:m="http://schemas.openxmlformats.org/officeDocument/2006/math">
                    <m:r>
                      <a:rPr lang="cs-CZ" sz="2000" b="1" i="1" dirty="0" smtClean="0">
                        <a:solidFill>
                          <a:srgbClr val="C00000"/>
                        </a:solidFill>
                        <a:latin typeface="Cambria Math" panose="02040503050406030204" pitchFamily="18" charset="0"/>
                      </a:rPr>
                      <m:t>𝑱𝒆</m:t>
                    </m:r>
                    <m:r>
                      <a:rPr lang="cs-CZ" sz="2000" b="1" i="1" dirty="0" smtClean="0">
                        <a:solidFill>
                          <a:srgbClr val="C00000"/>
                        </a:solidFill>
                        <a:latin typeface="Cambria Math" panose="02040503050406030204" pitchFamily="18" charset="0"/>
                      </a:rPr>
                      <m:t>−</m:t>
                    </m:r>
                    <m:r>
                      <a:rPr lang="cs-CZ" sz="2000" b="1" i="1" dirty="0" smtClean="0">
                        <a:solidFill>
                          <a:srgbClr val="C00000"/>
                        </a:solidFill>
                        <a:latin typeface="Cambria Math" panose="02040503050406030204" pitchFamily="18" charset="0"/>
                      </a:rPr>
                      <m:t>𝒍𝒊</m:t>
                    </m:r>
                  </m:oMath>
                </a14:m>
                <a:r>
                  <a:rPr lang="cs-CZ" sz="2000" b="1" dirty="0">
                    <a:solidFill>
                      <a:srgbClr val="C00000"/>
                    </a:solidFill>
                  </a:rPr>
                  <a:t> </a:t>
                </a:r>
                <a14:m>
                  <m:oMath xmlns:m="http://schemas.openxmlformats.org/officeDocument/2006/math">
                    <m:r>
                      <a:rPr lang="cs-CZ" sz="2000" b="1" i="1" dirty="0" smtClean="0">
                        <a:solidFill>
                          <a:srgbClr val="C00000"/>
                        </a:solidFill>
                        <a:latin typeface="Cambria Math" panose="02040503050406030204" pitchFamily="18" charset="0"/>
                      </a:rPr>
                      <m:t>𝒌</m:t>
                    </m:r>
                    <m:r>
                      <a:rPr lang="cs-CZ" sz="2000" b="1" i="1" dirty="0">
                        <a:solidFill>
                          <a:srgbClr val="C00000"/>
                        </a:solidFill>
                        <a:latin typeface="Cambria Math" panose="02040503050406030204" pitchFamily="18" charset="0"/>
                        <a:ea typeface="Cambria Math" panose="02040503050406030204" pitchFamily="18" charset="0"/>
                      </a:rPr>
                      <m:t>&gt;</m:t>
                    </m:r>
                    <m:r>
                      <a:rPr lang="cs-CZ" sz="2000" b="1" i="1" dirty="0" smtClean="0">
                        <a:solidFill>
                          <a:srgbClr val="C00000"/>
                        </a:solidFill>
                        <a:latin typeface="Cambria Math" panose="02040503050406030204" pitchFamily="18" charset="0"/>
                        <a:ea typeface="Cambria Math" panose="02040503050406030204" pitchFamily="18" charset="0"/>
                      </a:rPr>
                      <m:t>𝟏</m:t>
                    </m:r>
                    <m:r>
                      <a:rPr lang="cs-CZ" sz="2000" b="1" i="1" dirty="0" smtClean="0">
                        <a:solidFill>
                          <a:srgbClr val="C00000"/>
                        </a:solidFill>
                        <a:latin typeface="Cambria Math" panose="02040503050406030204" pitchFamily="18" charset="0"/>
                        <a:ea typeface="Cambria Math" panose="02040503050406030204" pitchFamily="18" charset="0"/>
                      </a:rPr>
                      <m:t> </m:t>
                    </m:r>
                    <m:r>
                      <a:rPr lang="cs-CZ" sz="2000" b="1" i="1" dirty="0" smtClean="0">
                        <a:solidFill>
                          <a:srgbClr val="C00000"/>
                        </a:solidFill>
                        <a:latin typeface="Cambria Math" panose="02040503050406030204" pitchFamily="18" charset="0"/>
                        <a:ea typeface="Cambria Math" panose="02040503050406030204" pitchFamily="18" charset="0"/>
                      </a:rPr>
                      <m:t>𝒋𝒅𝒆</m:t>
                    </m:r>
                    <m:r>
                      <a:rPr lang="cs-CZ" sz="2000" b="1" i="1" dirty="0" smtClean="0">
                        <a:solidFill>
                          <a:srgbClr val="C00000"/>
                        </a:solidFill>
                        <a:latin typeface="Cambria Math" panose="02040503050406030204" pitchFamily="18" charset="0"/>
                        <a:ea typeface="Cambria Math" panose="02040503050406030204" pitchFamily="18" charset="0"/>
                      </a:rPr>
                      <m:t> </m:t>
                    </m:r>
                    <m:r>
                      <a:rPr lang="cs-CZ" sz="2000" b="1" i="1" dirty="0" smtClean="0">
                        <a:solidFill>
                          <a:srgbClr val="C00000"/>
                        </a:solidFill>
                        <a:latin typeface="Cambria Math" panose="02040503050406030204" pitchFamily="18" charset="0"/>
                        <a:ea typeface="Cambria Math" panose="02040503050406030204" pitchFamily="18" charset="0"/>
                      </a:rPr>
                      <m:t>𝒐</m:t>
                    </m:r>
                    <m:r>
                      <a:rPr lang="cs-CZ" sz="2000" b="1" i="1" dirty="0" smtClean="0">
                        <a:solidFill>
                          <a:srgbClr val="C00000"/>
                        </a:solidFill>
                        <a:latin typeface="Cambria Math" panose="02040503050406030204" pitchFamily="18" charset="0"/>
                        <a:ea typeface="Cambria Math" panose="02040503050406030204" pitchFamily="18" charset="0"/>
                      </a:rPr>
                      <m:t> </m:t>
                    </m:r>
                    <m:r>
                      <a:rPr lang="cs-CZ" sz="2000" b="1" i="1" dirty="0" smtClean="0">
                        <a:solidFill>
                          <a:srgbClr val="C00000"/>
                        </a:solidFill>
                        <a:latin typeface="Cambria Math" panose="02040503050406030204" pitchFamily="18" charset="0"/>
                        <a:ea typeface="Cambria Math" panose="02040503050406030204" pitchFamily="18" charset="0"/>
                      </a:rPr>
                      <m:t>𝒕𝒓𝒂𝒏𝒔𝒇𝒐𝒓𝒎𝒂𝒄𝒊</m:t>
                    </m:r>
                    <m:r>
                      <a:rPr lang="cs-CZ" sz="2000" b="1" i="1" dirty="0" smtClean="0">
                        <a:solidFill>
                          <a:srgbClr val="C00000"/>
                        </a:solidFill>
                        <a:latin typeface="Cambria Math" panose="02040503050406030204" pitchFamily="18" charset="0"/>
                        <a:ea typeface="Cambria Math" panose="02040503050406030204" pitchFamily="18" charset="0"/>
                      </a:rPr>
                      <m:t> </m:t>
                    </m:r>
                    <m:r>
                      <a:rPr lang="cs-CZ" sz="2000" b="1" i="1" dirty="0" smtClean="0">
                        <a:solidFill>
                          <a:srgbClr val="C00000"/>
                        </a:solidFill>
                        <a:latin typeface="Cambria Math" panose="02040503050406030204" pitchFamily="18" charset="0"/>
                        <a:ea typeface="Cambria Math" panose="02040503050406030204" pitchFamily="18" charset="0"/>
                      </a:rPr>
                      <m:t>𝒏𝒂𝒉𝒐𝒓𝒖</m:t>
                    </m:r>
                  </m:oMath>
                </a14:m>
                <a:endParaRPr lang="cs-CZ" sz="2000" b="1" dirty="0">
                  <a:solidFill>
                    <a:srgbClr val="C00000"/>
                  </a:solidFill>
                </a:endParaRPr>
              </a:p>
              <a:p>
                <a14:m>
                  <m:oMath xmlns:m="http://schemas.openxmlformats.org/officeDocument/2006/math">
                    <m:r>
                      <a:rPr lang="cs-CZ" sz="2000" b="1" i="1" smtClean="0">
                        <a:solidFill>
                          <a:srgbClr val="C00000"/>
                        </a:solidFill>
                        <a:latin typeface="Cambria Math" panose="02040503050406030204" pitchFamily="18" charset="0"/>
                      </a:rPr>
                      <m:t>𝑱𝒆</m:t>
                    </m:r>
                    <m:r>
                      <a:rPr lang="cs-CZ" sz="2000" b="1" i="1" smtClean="0">
                        <a:solidFill>
                          <a:srgbClr val="C00000"/>
                        </a:solidFill>
                        <a:latin typeface="Cambria Math" panose="02040503050406030204" pitchFamily="18" charset="0"/>
                      </a:rPr>
                      <m:t>−</m:t>
                    </m:r>
                    <m:r>
                      <a:rPr lang="cs-CZ" sz="2000" b="1" i="1" smtClean="0">
                        <a:solidFill>
                          <a:srgbClr val="C00000"/>
                        </a:solidFill>
                        <a:latin typeface="Cambria Math" panose="02040503050406030204" pitchFamily="18" charset="0"/>
                      </a:rPr>
                      <m:t>𝒍𝒊</m:t>
                    </m:r>
                    <m:r>
                      <a:rPr lang="cs-CZ" sz="2000" b="1" i="1" smtClean="0">
                        <a:solidFill>
                          <a:srgbClr val="C00000"/>
                        </a:solidFill>
                        <a:latin typeface="Cambria Math" panose="02040503050406030204" pitchFamily="18" charset="0"/>
                      </a:rPr>
                      <m:t> </m:t>
                    </m:r>
                    <m:r>
                      <a:rPr lang="cs-CZ" sz="2000" b="1" i="1" smtClean="0">
                        <a:solidFill>
                          <a:srgbClr val="C00000"/>
                        </a:solidFill>
                        <a:latin typeface="Cambria Math" panose="02040503050406030204" pitchFamily="18" charset="0"/>
                      </a:rPr>
                      <m:t>𝒌</m:t>
                    </m:r>
                    <m:r>
                      <a:rPr lang="cs-CZ" sz="2000" b="1" i="1" smtClean="0">
                        <a:solidFill>
                          <a:srgbClr val="C00000"/>
                        </a:solidFill>
                        <a:latin typeface="Cambria Math" panose="02040503050406030204" pitchFamily="18" charset="0"/>
                        <a:ea typeface="Cambria Math" panose="02040503050406030204" pitchFamily="18" charset="0"/>
                      </a:rPr>
                      <m:t>&lt;</m:t>
                    </m:r>
                    <m:r>
                      <a:rPr lang="cs-CZ" sz="2000" b="1" i="1" smtClean="0">
                        <a:solidFill>
                          <a:srgbClr val="C00000"/>
                        </a:solidFill>
                        <a:latin typeface="Cambria Math" panose="02040503050406030204" pitchFamily="18" charset="0"/>
                        <a:ea typeface="Cambria Math" panose="02040503050406030204" pitchFamily="18" charset="0"/>
                      </a:rPr>
                      <m:t>𝟏</m:t>
                    </m:r>
                    <m:r>
                      <a:rPr lang="cs-CZ" sz="2000" b="1" i="1" smtClean="0">
                        <a:solidFill>
                          <a:srgbClr val="C00000"/>
                        </a:solidFill>
                        <a:latin typeface="Cambria Math" panose="02040503050406030204" pitchFamily="18" charset="0"/>
                        <a:ea typeface="Cambria Math" panose="02040503050406030204" pitchFamily="18" charset="0"/>
                      </a:rPr>
                      <m:t> </m:t>
                    </m:r>
                    <m:r>
                      <a:rPr lang="cs-CZ" sz="2000" b="1" i="1" smtClean="0">
                        <a:solidFill>
                          <a:srgbClr val="C00000"/>
                        </a:solidFill>
                        <a:latin typeface="Cambria Math" panose="02040503050406030204" pitchFamily="18" charset="0"/>
                        <a:ea typeface="Cambria Math" panose="02040503050406030204" pitchFamily="18" charset="0"/>
                      </a:rPr>
                      <m:t>𝒋𝒅𝒆</m:t>
                    </m:r>
                    <m:r>
                      <a:rPr lang="cs-CZ" sz="2000" b="1" i="1" smtClean="0">
                        <a:solidFill>
                          <a:srgbClr val="C00000"/>
                        </a:solidFill>
                        <a:latin typeface="Cambria Math" panose="02040503050406030204" pitchFamily="18" charset="0"/>
                        <a:ea typeface="Cambria Math" panose="02040503050406030204" pitchFamily="18" charset="0"/>
                      </a:rPr>
                      <m:t> </m:t>
                    </m:r>
                    <m:r>
                      <a:rPr lang="cs-CZ" sz="2000" b="1" i="1" smtClean="0">
                        <a:solidFill>
                          <a:srgbClr val="C00000"/>
                        </a:solidFill>
                        <a:latin typeface="Cambria Math" panose="02040503050406030204" pitchFamily="18" charset="0"/>
                        <a:ea typeface="Cambria Math" panose="02040503050406030204" pitchFamily="18" charset="0"/>
                      </a:rPr>
                      <m:t>𝒐</m:t>
                    </m:r>
                    <m:r>
                      <a:rPr lang="cs-CZ" sz="2000" b="1" i="1" smtClean="0">
                        <a:solidFill>
                          <a:srgbClr val="C00000"/>
                        </a:solidFill>
                        <a:latin typeface="Cambria Math" panose="02040503050406030204" pitchFamily="18" charset="0"/>
                        <a:ea typeface="Cambria Math" panose="02040503050406030204" pitchFamily="18" charset="0"/>
                      </a:rPr>
                      <m:t> </m:t>
                    </m:r>
                    <m:r>
                      <a:rPr lang="cs-CZ" sz="2000" b="1" i="1" smtClean="0">
                        <a:solidFill>
                          <a:srgbClr val="C00000"/>
                        </a:solidFill>
                        <a:latin typeface="Cambria Math" panose="02040503050406030204" pitchFamily="18" charset="0"/>
                        <a:ea typeface="Cambria Math" panose="02040503050406030204" pitchFamily="18" charset="0"/>
                      </a:rPr>
                      <m:t>𝒕𝒓𝒂𝒏𝒔𝒇𝒐𝒓𝒎𝒂𝒄𝒊</m:t>
                    </m:r>
                    <m:r>
                      <a:rPr lang="cs-CZ" sz="2000" b="1" i="1" smtClean="0">
                        <a:solidFill>
                          <a:srgbClr val="C00000"/>
                        </a:solidFill>
                        <a:latin typeface="Cambria Math" panose="02040503050406030204" pitchFamily="18" charset="0"/>
                        <a:ea typeface="Cambria Math" panose="02040503050406030204" pitchFamily="18" charset="0"/>
                      </a:rPr>
                      <m:t> </m:t>
                    </m:r>
                    <m:r>
                      <a:rPr lang="cs-CZ" sz="2000" b="1" i="1" smtClean="0">
                        <a:solidFill>
                          <a:srgbClr val="C00000"/>
                        </a:solidFill>
                        <a:latin typeface="Cambria Math" panose="02040503050406030204" pitchFamily="18" charset="0"/>
                        <a:ea typeface="Cambria Math" panose="02040503050406030204" pitchFamily="18" charset="0"/>
                      </a:rPr>
                      <m:t>𝒅𝒐𝒍</m:t>
                    </m:r>
                  </m:oMath>
                </a14:m>
                <a:r>
                  <a:rPr lang="cs-CZ" sz="2000" b="1" i="0" dirty="0">
                    <a:solidFill>
                      <a:srgbClr val="C00000"/>
                    </a:solidFill>
                    <a:latin typeface="+mj-lt"/>
                    <a:ea typeface="Cambria Math" panose="02040503050406030204" pitchFamily="18" charset="0"/>
                  </a:rPr>
                  <a:t>ů</a:t>
                </a:r>
                <a:endParaRPr lang="cs-CZ" sz="2000" b="1" dirty="0">
                  <a:solidFill>
                    <a:srgbClr val="C00000"/>
                  </a:solidFill>
                </a:endParaRPr>
              </a:p>
            </p:txBody>
          </p:sp>
        </mc:Choice>
        <mc:Fallback xmlns="">
          <p:sp>
            <p:nvSpPr>
              <p:cNvPr id="5" name="TextovéPole 4"/>
              <p:cNvSpPr txBox="1">
                <a:spLocks noRot="1" noChangeAspect="1" noMove="1" noResize="1" noEditPoints="1" noAdjustHandles="1" noChangeArrowheads="1" noChangeShapeType="1" noTextEdit="1"/>
              </p:cNvSpPr>
              <p:nvPr/>
            </p:nvSpPr>
            <p:spPr>
              <a:xfrm>
                <a:off x="6028086" y="1783220"/>
                <a:ext cx="5242560" cy="3593484"/>
              </a:xfrm>
              <a:prstGeom prst="rect">
                <a:avLst/>
              </a:prstGeom>
              <a:blipFill>
                <a:blip r:embed="rId3"/>
                <a:stretch>
                  <a:fillRect l="-1279" t="-1019" b="-2207"/>
                </a:stretch>
              </a:blipFill>
            </p:spPr>
            <p:txBody>
              <a:bodyPr/>
              <a:lstStyle/>
              <a:p>
                <a:r>
                  <a:rPr lang="cs-CZ">
                    <a:noFill/>
                  </a:rPr>
                  <a:t> </a:t>
                </a:r>
              </a:p>
            </p:txBody>
          </p:sp>
        </mc:Fallback>
      </mc:AlternateContent>
    </p:spTree>
    <p:extLst>
      <p:ext uri="{BB962C8B-B14F-4D97-AF65-F5344CB8AC3E}">
        <p14:creationId xmlns:p14="http://schemas.microsoft.com/office/powerpoint/2010/main" val="2948445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p:cNvSpPr txBox="1"/>
              <p:nvPr/>
            </p:nvSpPr>
            <p:spPr>
              <a:xfrm>
                <a:off x="692037" y="389257"/>
                <a:ext cx="11016343" cy="6079485"/>
              </a:xfrm>
              <a:prstGeom prst="rect">
                <a:avLst/>
              </a:prstGeom>
              <a:noFill/>
            </p:spPr>
            <p:txBody>
              <a:bodyPr wrap="square" rtlCol="0">
                <a:spAutoFit/>
              </a:bodyPr>
              <a:lstStyle/>
              <a:p>
                <a:pPr algn="ctr"/>
                <a:r>
                  <a:rPr lang="cs-CZ" b="1" dirty="0"/>
                  <a:t>Pro transformátor platí zákon zachování energie. </a:t>
                </a:r>
              </a:p>
              <a:p>
                <a:r>
                  <a:rPr lang="cs-CZ" dirty="0"/>
                  <a:t>Proto musí být </a:t>
                </a:r>
                <a:r>
                  <a:rPr lang="cs-CZ" b="1" dirty="0"/>
                  <a:t>příkon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𝑷</m:t>
                        </m:r>
                      </m:e>
                      <m:sub>
                        <m:r>
                          <a:rPr lang="cs-CZ" b="1" i="1" smtClean="0">
                            <a:latin typeface="Cambria Math" panose="02040503050406030204" pitchFamily="18" charset="0"/>
                          </a:rPr>
                          <m:t>𝒑</m:t>
                        </m:r>
                      </m:sub>
                    </m:sSub>
                  </m:oMath>
                </a14:m>
                <a:r>
                  <a:rPr lang="cs-CZ" dirty="0"/>
                  <a:t> transformátoru při zanedbatelných ztrátách roven jeho </a:t>
                </a:r>
                <a:r>
                  <a:rPr lang="cs-CZ" b="1" dirty="0"/>
                  <a:t>výkonu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𝑷</m:t>
                        </m:r>
                      </m:e>
                      <m:sub>
                        <m:r>
                          <a:rPr lang="cs-CZ" b="1" i="1" smtClean="0">
                            <a:latin typeface="Cambria Math" panose="02040503050406030204" pitchFamily="18" charset="0"/>
                          </a:rPr>
                          <m:t>𝒔</m:t>
                        </m:r>
                      </m:sub>
                    </m:sSub>
                  </m:oMath>
                </a14:m>
                <a:r>
                  <a:rPr lang="cs-CZ" dirty="0"/>
                  <a:t> v sekundární části transformátoru (za předpokladu, že je transformátor plně zatížen a zátěž má jen rezistenci).</a:t>
                </a:r>
              </a:p>
              <a:p>
                <a:endParaRPr lang="cs-CZ" dirty="0"/>
              </a:p>
              <a:p>
                <a:r>
                  <a:rPr lang="cs-CZ" dirty="0"/>
                  <a:t>Pro činné výkony tedy platí</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𝑠</m:t>
                          </m:r>
                        </m:sub>
                      </m:sSub>
                      <m:r>
                        <a:rPr lang="cs-CZ" b="0" i="1" smtClean="0">
                          <a:latin typeface="Cambria Math"/>
                        </a:rPr>
                        <m:t>     </m:t>
                      </m:r>
                      <m:r>
                        <a:rPr lang="cs-CZ" b="0" i="1" smtClean="0">
                          <a:latin typeface="Cambria Math"/>
                          <a:ea typeface="Cambria Math"/>
                        </a:rPr>
                        <m:t>→</m:t>
                      </m:r>
                      <m:r>
                        <a:rPr lang="cs-CZ" b="0" i="1" smtClean="0">
                          <a:latin typeface="Cambria Math"/>
                        </a:rPr>
                        <m:t>     </m:t>
                      </m:r>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𝑝</m:t>
                          </m:r>
                        </m:sub>
                      </m:sSub>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rPr>
                            <m:t>𝐼</m:t>
                          </m:r>
                        </m:e>
                        <m:sub>
                          <m:r>
                            <a:rPr lang="cs-CZ" b="0" i="1" smtClean="0">
                              <a:latin typeface="Cambria Math" panose="02040503050406030204" pitchFamily="18" charset="0"/>
                            </a:rPr>
                            <m:t>𝑝</m:t>
                          </m:r>
                        </m:sub>
                      </m:sSub>
                      <m:r>
                        <a:rPr lang="cs-CZ" i="1" smtClean="0">
                          <a:latin typeface="Cambria Math" panose="02040503050406030204" pitchFamily="18" charset="0"/>
                          <a:ea typeface="Cambria Math" panose="02040503050406030204" pitchFamily="18" charset="0"/>
                        </a:rPr>
                        <m:t>∙</m:t>
                      </m:r>
                      <m:func>
                        <m:funcPr>
                          <m:ctrlPr>
                            <a:rPr lang="cs-CZ" i="1" smtClean="0">
                              <a:latin typeface="Cambria Math" panose="02040503050406030204" pitchFamily="18" charset="0"/>
                              <a:ea typeface="Cambria Math" panose="02040503050406030204" pitchFamily="18" charset="0"/>
                            </a:rPr>
                          </m:ctrlPr>
                        </m:funcPr>
                        <m:fName>
                          <m:r>
                            <m:rPr>
                              <m:sty m:val="p"/>
                            </m:rPr>
                            <a:rPr lang="cs-CZ" i="0" smtClean="0">
                              <a:latin typeface="Cambria Math" panose="02040503050406030204" pitchFamily="18" charset="0"/>
                              <a:ea typeface="Cambria Math" panose="02040503050406030204" pitchFamily="18" charset="0"/>
                            </a:rPr>
                            <m:t>cos</m:t>
                          </m:r>
                        </m:fName>
                        <m:e>
                          <m:sSub>
                            <m:sSubPr>
                              <m:ctrlPr>
                                <a:rPr lang="cs-CZ" i="1" smtClean="0">
                                  <a:latin typeface="Cambria Math" panose="02040503050406030204" pitchFamily="18" charset="0"/>
                                  <a:ea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ea typeface="Cambria Math" panose="02040503050406030204" pitchFamily="18" charset="0"/>
                                </a:rPr>
                                <m:t>1</m:t>
                              </m:r>
                            </m:sub>
                          </m:sSub>
                        </m:e>
                      </m:func>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𝑠</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𝐼</m:t>
                          </m:r>
                        </m:e>
                        <m:sub>
                          <m:r>
                            <a:rPr lang="cs-CZ" b="0" i="1" smtClean="0">
                              <a:latin typeface="Cambria Math" panose="02040503050406030204" pitchFamily="18" charset="0"/>
                              <a:ea typeface="Cambria Math" panose="02040503050406030204" pitchFamily="18" charset="0"/>
                            </a:rPr>
                            <m:t>𝑠</m:t>
                          </m:r>
                        </m:sub>
                      </m:sSub>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ea typeface="Cambria Math" panose="02040503050406030204" pitchFamily="18" charset="0"/>
                                </a:rPr>
                                <m:t>2</m:t>
                              </m:r>
                            </m:sub>
                          </m:sSub>
                        </m:e>
                      </m:func>
                    </m:oMath>
                  </m:oMathPara>
                </a14:m>
                <a:endParaRPr lang="cs-CZ" dirty="0"/>
              </a:p>
              <a:p>
                <a:endParaRPr lang="cs-CZ" dirty="0"/>
              </a:p>
              <a:p>
                <a:r>
                  <a:rPr lang="cs-CZ" dirty="0"/>
                  <a:t>ale za uvedených podmínek jsou hodnoty  </a:t>
                </a:r>
                <a14:m>
                  <m:oMath xmlns:m="http://schemas.openxmlformats.org/officeDocument/2006/math">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rPr>
                          <m:t>1</m:t>
                        </m:r>
                      </m:sub>
                    </m:sSub>
                    <m:r>
                      <a:rPr lang="cs-CZ" b="0" i="1"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rPr>
                          <m:t>2</m:t>
                        </m:r>
                      </m:sub>
                    </m:sSub>
                  </m:oMath>
                </a14:m>
                <a:r>
                  <a:rPr lang="cs-CZ" dirty="0"/>
                  <a:t> velmi malé a proto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cos</m:t>
                        </m:r>
                      </m:fName>
                      <m:e>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rPr>
                              <m:t>1</m:t>
                            </m:r>
                          </m:sub>
                        </m:sSub>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1</m:t>
                        </m:r>
                      </m:e>
                    </m:func>
                  </m:oMath>
                </a14:m>
                <a:r>
                  <a:rPr lang="cs-CZ" dirty="0"/>
                  <a:t> a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cos</m:t>
                        </m:r>
                      </m:fName>
                      <m:e>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𝜑</m:t>
                            </m:r>
                          </m:e>
                          <m:sub>
                            <m:r>
                              <a:rPr lang="cs-CZ" b="0" i="1" smtClean="0">
                                <a:latin typeface="Cambria Math" panose="02040503050406030204" pitchFamily="18" charset="0"/>
                              </a:rPr>
                              <m:t>2</m:t>
                            </m:r>
                          </m:sub>
                        </m:sSub>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1</m:t>
                        </m:r>
                      </m:e>
                    </m:func>
                  </m:oMath>
                </a14:m>
                <a:r>
                  <a:rPr lang="cs-CZ" dirty="0"/>
                  <a:t> platí</a:t>
                </a:r>
              </a:p>
              <a:p>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𝑝</m:t>
                          </m:r>
                        </m:sub>
                      </m:sSub>
                      <m:r>
                        <a:rPr lang="cs-CZ" i="1" smtClean="0">
                          <a:latin typeface="Cambria Math" panose="02040503050406030204" pitchFamily="18" charset="0"/>
                          <a:ea typeface="Cambria Math" panose="02040503050406030204" pitchFamily="18" charset="0"/>
                        </a:rPr>
                        <m:t>∙</m:t>
                      </m:r>
                      <m:sSub>
                        <m:sSubPr>
                          <m:ctrlPr>
                            <a:rPr lang="cs-CZ"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𝐼</m:t>
                          </m:r>
                        </m:e>
                        <m:sub>
                          <m:r>
                            <a:rPr lang="cs-CZ" b="0" i="1" smtClean="0">
                              <a:latin typeface="Cambria Math" panose="02040503050406030204" pitchFamily="18" charset="0"/>
                              <a:ea typeface="Cambria Math" panose="02040503050406030204" pitchFamily="18" charset="0"/>
                            </a:rPr>
                            <m:t>𝑝</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𝑈</m:t>
                          </m:r>
                        </m:e>
                        <m:sub>
                          <m:r>
                            <a:rPr lang="cs-CZ" b="0" i="1" smtClean="0">
                              <a:latin typeface="Cambria Math" panose="02040503050406030204" pitchFamily="18" charset="0"/>
                              <a:ea typeface="Cambria Math" panose="02040503050406030204" pitchFamily="18" charset="0"/>
                            </a:rPr>
                            <m:t>𝑠</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𝐼</m:t>
                          </m:r>
                        </m:e>
                        <m:sub>
                          <m:r>
                            <a:rPr lang="cs-CZ" b="0" i="1" smtClean="0">
                              <a:latin typeface="Cambria Math" panose="02040503050406030204" pitchFamily="18" charset="0"/>
                              <a:ea typeface="Cambria Math" panose="02040503050406030204" pitchFamily="18" charset="0"/>
                            </a:rPr>
                            <m:t>𝑠</m:t>
                          </m:r>
                        </m:sub>
                      </m:sSub>
                    </m:oMath>
                  </m:oMathPara>
                </a14:m>
                <a:endParaRPr lang="cs-CZ" dirty="0"/>
              </a:p>
              <a:p>
                <a:endParaRPr lang="cs-CZ" dirty="0"/>
              </a:p>
              <a:p>
                <a:pPr algn="ctr"/>
                <a14:m>
                  <m:oMath xmlns:m="http://schemas.openxmlformats.org/officeDocument/2006/math">
                    <m:f>
                      <m:fPr>
                        <m:ctrlPr>
                          <a:rPr lang="cs-CZ" sz="2400" b="1" i="1" smtClean="0">
                            <a:solidFill>
                              <a:srgbClr val="FF0000"/>
                            </a:solidFill>
                            <a:latin typeface="Cambria Math" panose="02040503050406030204" pitchFamily="18" charset="0"/>
                          </a:rPr>
                        </m:ctrlPr>
                      </m:fPr>
                      <m:num>
                        <m:sSub>
                          <m:sSubPr>
                            <m:ctrlPr>
                              <a:rPr lang="cs-CZ" sz="2400" b="1" i="1" smtClean="0">
                                <a:solidFill>
                                  <a:srgbClr val="FF0000"/>
                                </a:solidFill>
                                <a:latin typeface="Cambria Math" panose="02040503050406030204" pitchFamily="18" charset="0"/>
                              </a:rPr>
                            </m:ctrlPr>
                          </m:sSubPr>
                          <m:e>
                            <m:r>
                              <a:rPr lang="cs-CZ" sz="2400" b="1" i="1" smtClean="0">
                                <a:solidFill>
                                  <a:srgbClr val="FF0000"/>
                                </a:solidFill>
                                <a:latin typeface="Cambria Math" panose="02040503050406030204" pitchFamily="18" charset="0"/>
                              </a:rPr>
                              <m:t>𝑼</m:t>
                            </m:r>
                          </m:e>
                          <m:sub>
                            <m:r>
                              <a:rPr lang="cs-CZ" sz="2400" b="1" i="1" smtClean="0">
                                <a:solidFill>
                                  <a:srgbClr val="FF0000"/>
                                </a:solidFill>
                                <a:latin typeface="Cambria Math" panose="02040503050406030204" pitchFamily="18" charset="0"/>
                              </a:rPr>
                              <m:t>𝒔</m:t>
                            </m:r>
                          </m:sub>
                        </m:sSub>
                      </m:num>
                      <m:den>
                        <m:sSub>
                          <m:sSubPr>
                            <m:ctrlPr>
                              <a:rPr lang="cs-CZ" sz="2400" b="1" i="1" smtClean="0">
                                <a:solidFill>
                                  <a:srgbClr val="FF0000"/>
                                </a:solidFill>
                                <a:latin typeface="Cambria Math" panose="02040503050406030204" pitchFamily="18" charset="0"/>
                              </a:rPr>
                            </m:ctrlPr>
                          </m:sSubPr>
                          <m:e>
                            <m:r>
                              <a:rPr lang="cs-CZ" sz="2400" b="1" i="1" smtClean="0">
                                <a:solidFill>
                                  <a:srgbClr val="FF0000"/>
                                </a:solidFill>
                                <a:latin typeface="Cambria Math" panose="02040503050406030204" pitchFamily="18" charset="0"/>
                              </a:rPr>
                              <m:t>𝑼</m:t>
                            </m:r>
                          </m:e>
                          <m:sub>
                            <m:r>
                              <a:rPr lang="cs-CZ" sz="2400" b="1" i="1" smtClean="0">
                                <a:solidFill>
                                  <a:srgbClr val="FF0000"/>
                                </a:solidFill>
                                <a:latin typeface="Cambria Math" panose="02040503050406030204" pitchFamily="18" charset="0"/>
                              </a:rPr>
                              <m:t>𝒑</m:t>
                            </m:r>
                          </m:sub>
                        </m:sSub>
                      </m:den>
                    </m:f>
                    <m:r>
                      <a:rPr lang="cs-CZ" sz="2400" b="1" dirty="0">
                        <a:solidFill>
                          <a:srgbClr val="FF0000"/>
                        </a:solidFill>
                        <a:latin typeface="Cambria Math"/>
                        <a:ea typeface="Cambria Math" panose="02040503050406030204" pitchFamily="18" charset="0"/>
                      </a:rPr>
                      <m:t>=</m:t>
                    </m:r>
                    <m:f>
                      <m:fPr>
                        <m:ctrlPr>
                          <a:rPr lang="cs-CZ" sz="2400" b="1" i="1" dirty="0" smtClean="0">
                            <a:solidFill>
                              <a:srgbClr val="FF0000"/>
                            </a:solidFill>
                            <a:latin typeface="Cambria Math" panose="02040503050406030204" pitchFamily="18" charset="0"/>
                            <a:ea typeface="Cambria Math" panose="02040503050406030204" pitchFamily="18" charset="0"/>
                          </a:rPr>
                        </m:ctrlPr>
                      </m:fPr>
                      <m:num>
                        <m:sSub>
                          <m:sSubPr>
                            <m:ctrlPr>
                              <a:rPr lang="cs-CZ" sz="2400" b="1" i="1" dirty="0" smtClean="0">
                                <a:solidFill>
                                  <a:srgbClr val="FF0000"/>
                                </a:solidFill>
                                <a:latin typeface="Cambria Math" panose="02040503050406030204" pitchFamily="18" charset="0"/>
                                <a:ea typeface="Cambria Math" panose="02040503050406030204" pitchFamily="18" charset="0"/>
                              </a:rPr>
                            </m:ctrlPr>
                          </m:sSubPr>
                          <m:e>
                            <m:r>
                              <a:rPr lang="cs-CZ" sz="2400" b="1" i="1" dirty="0" smtClean="0">
                                <a:solidFill>
                                  <a:srgbClr val="FF0000"/>
                                </a:solidFill>
                                <a:latin typeface="Cambria Math" panose="02040503050406030204" pitchFamily="18" charset="0"/>
                                <a:ea typeface="Cambria Math" panose="02040503050406030204" pitchFamily="18" charset="0"/>
                              </a:rPr>
                              <m:t>𝑰</m:t>
                            </m:r>
                          </m:e>
                          <m:sub>
                            <m:r>
                              <a:rPr lang="cs-CZ" sz="2400" b="1" i="1" dirty="0" smtClean="0">
                                <a:solidFill>
                                  <a:srgbClr val="FF0000"/>
                                </a:solidFill>
                                <a:latin typeface="Cambria Math" panose="02040503050406030204" pitchFamily="18" charset="0"/>
                                <a:ea typeface="Cambria Math" panose="02040503050406030204" pitchFamily="18" charset="0"/>
                              </a:rPr>
                              <m:t>𝒑</m:t>
                            </m:r>
                          </m:sub>
                        </m:sSub>
                      </m:num>
                      <m:den>
                        <m:sSub>
                          <m:sSubPr>
                            <m:ctrlPr>
                              <a:rPr lang="cs-CZ" sz="2400" b="1" i="1" dirty="0" smtClean="0">
                                <a:solidFill>
                                  <a:srgbClr val="FF0000"/>
                                </a:solidFill>
                                <a:latin typeface="Cambria Math" panose="02040503050406030204" pitchFamily="18" charset="0"/>
                                <a:ea typeface="Cambria Math" panose="02040503050406030204" pitchFamily="18" charset="0"/>
                              </a:rPr>
                            </m:ctrlPr>
                          </m:sSubPr>
                          <m:e>
                            <m:r>
                              <a:rPr lang="cs-CZ" sz="2400" b="1" i="1" dirty="0" smtClean="0">
                                <a:solidFill>
                                  <a:srgbClr val="FF0000"/>
                                </a:solidFill>
                                <a:latin typeface="Cambria Math" panose="02040503050406030204" pitchFamily="18" charset="0"/>
                                <a:ea typeface="Cambria Math" panose="02040503050406030204" pitchFamily="18" charset="0"/>
                              </a:rPr>
                              <m:t>𝑰</m:t>
                            </m:r>
                          </m:e>
                          <m:sub>
                            <m:r>
                              <a:rPr lang="cs-CZ" sz="2400" b="1" i="1" dirty="0" smtClean="0">
                                <a:solidFill>
                                  <a:srgbClr val="FF0000"/>
                                </a:solidFill>
                                <a:latin typeface="Cambria Math" panose="02040503050406030204" pitchFamily="18" charset="0"/>
                                <a:ea typeface="Cambria Math" panose="02040503050406030204" pitchFamily="18" charset="0"/>
                              </a:rPr>
                              <m:t>𝒔</m:t>
                            </m:r>
                          </m:sub>
                        </m:sSub>
                      </m:den>
                    </m:f>
                  </m:oMath>
                </a14:m>
                <a:r>
                  <a:rPr lang="cs-CZ" sz="2400" b="1" dirty="0">
                    <a:solidFill>
                      <a:srgbClr val="FF0000"/>
                    </a:solidFill>
                    <a:ea typeface="Cambria Math" panose="02040503050406030204" pitchFamily="18" charset="0"/>
                  </a:rPr>
                  <a:t>            </a:t>
                </a:r>
                <a:r>
                  <a:rPr lang="cs-CZ" sz="2000" b="1" dirty="0">
                    <a:solidFill>
                      <a:srgbClr val="FF0000"/>
                    </a:solidFill>
                  </a:rPr>
                  <a:t>Proudy se transformují v obráceném poměru počtu závitů</a:t>
                </a:r>
              </a:p>
              <a:p>
                <a:endParaRPr lang="cs-CZ" b="1" dirty="0"/>
              </a:p>
              <a:p>
                <a:r>
                  <a:rPr lang="cs-CZ" b="1" dirty="0"/>
                  <a:t>Účinnost transformátoru    </a:t>
                </a:r>
              </a:p>
              <a:p>
                <a:pPr/>
                <a14:m>
                  <m:oMathPara xmlns:m="http://schemas.openxmlformats.org/officeDocument/2006/math">
                    <m:oMathParaPr>
                      <m:jc m:val="centerGroup"/>
                    </m:oMathParaPr>
                    <m:oMath xmlns:m="http://schemas.openxmlformats.org/officeDocument/2006/math">
                      <m:r>
                        <a:rPr lang="cs-CZ" b="1" i="1" dirty="0" smtClean="0">
                          <a:solidFill>
                            <a:schemeClr val="accent6">
                              <a:lumMod val="75000"/>
                            </a:schemeClr>
                          </a:solidFill>
                          <a:latin typeface="Cambria Math"/>
                          <a:ea typeface="Cambria Math"/>
                        </a:rPr>
                        <m:t>𝜼</m:t>
                      </m:r>
                      <m:r>
                        <a:rPr lang="cs-CZ" b="1" i="1" dirty="0" smtClean="0">
                          <a:solidFill>
                            <a:schemeClr val="accent6">
                              <a:lumMod val="75000"/>
                            </a:schemeClr>
                          </a:solidFill>
                          <a:latin typeface="Cambria Math"/>
                          <a:ea typeface="Cambria Math"/>
                        </a:rPr>
                        <m:t>=</m:t>
                      </m:r>
                      <m:f>
                        <m:fPr>
                          <m:ctrlPr>
                            <a:rPr lang="cs-CZ" b="1" i="1" dirty="0" smtClean="0">
                              <a:solidFill>
                                <a:schemeClr val="accent6">
                                  <a:lumMod val="75000"/>
                                </a:schemeClr>
                              </a:solidFill>
                              <a:latin typeface="Cambria Math" panose="02040503050406030204" pitchFamily="18" charset="0"/>
                              <a:ea typeface="Cambria Math"/>
                            </a:rPr>
                          </m:ctrlPr>
                        </m:fPr>
                        <m:num>
                          <m:r>
                            <a:rPr lang="cs-CZ" b="1" i="1" dirty="0" smtClean="0">
                              <a:solidFill>
                                <a:schemeClr val="accent6">
                                  <a:lumMod val="75000"/>
                                </a:schemeClr>
                              </a:solidFill>
                              <a:latin typeface="Cambria Math"/>
                              <a:ea typeface="Cambria Math"/>
                            </a:rPr>
                            <m:t>𝒗</m:t>
                          </m:r>
                          <m:r>
                            <a:rPr lang="cs-CZ" b="1" i="1" dirty="0" smtClean="0">
                              <a:solidFill>
                                <a:schemeClr val="accent6">
                                  <a:lumMod val="75000"/>
                                </a:schemeClr>
                              </a:solidFill>
                              <a:latin typeface="Cambria Math"/>
                              <a:ea typeface="Cambria Math"/>
                            </a:rPr>
                            <m:t>ý</m:t>
                          </m:r>
                          <m:r>
                            <a:rPr lang="cs-CZ" b="1" i="1" dirty="0" smtClean="0">
                              <a:solidFill>
                                <a:schemeClr val="accent6">
                                  <a:lumMod val="75000"/>
                                </a:schemeClr>
                              </a:solidFill>
                              <a:latin typeface="Cambria Math"/>
                              <a:ea typeface="Cambria Math"/>
                            </a:rPr>
                            <m:t>𝒌𝒐𝒏</m:t>
                          </m:r>
                        </m:num>
                        <m:den>
                          <m:r>
                            <a:rPr lang="cs-CZ" b="1" i="1" dirty="0" smtClean="0">
                              <a:solidFill>
                                <a:schemeClr val="accent6">
                                  <a:lumMod val="75000"/>
                                </a:schemeClr>
                              </a:solidFill>
                              <a:latin typeface="Cambria Math"/>
                              <a:ea typeface="Cambria Math"/>
                            </a:rPr>
                            <m:t>𝒑</m:t>
                          </m:r>
                          <m:r>
                            <a:rPr lang="cs-CZ" b="1" i="1" dirty="0" smtClean="0">
                              <a:solidFill>
                                <a:schemeClr val="accent6">
                                  <a:lumMod val="75000"/>
                                </a:schemeClr>
                              </a:solidFill>
                              <a:latin typeface="Cambria Math"/>
                              <a:ea typeface="Cambria Math"/>
                            </a:rPr>
                            <m:t>ří</m:t>
                          </m:r>
                          <m:r>
                            <a:rPr lang="cs-CZ" b="1" i="1" dirty="0" smtClean="0">
                              <a:solidFill>
                                <a:schemeClr val="accent6">
                                  <a:lumMod val="75000"/>
                                </a:schemeClr>
                              </a:solidFill>
                              <a:latin typeface="Cambria Math"/>
                              <a:ea typeface="Cambria Math"/>
                            </a:rPr>
                            <m:t>𝒌𝒐𝒏</m:t>
                          </m:r>
                        </m:den>
                      </m:f>
                      <m:r>
                        <a:rPr lang="cs-CZ" b="1" i="1" dirty="0" smtClean="0">
                          <a:solidFill>
                            <a:schemeClr val="accent6">
                              <a:lumMod val="75000"/>
                            </a:schemeClr>
                          </a:solidFill>
                          <a:latin typeface="Cambria Math"/>
                          <a:ea typeface="Cambria Math"/>
                        </a:rPr>
                        <m:t>∙</m:t>
                      </m:r>
                      <m:r>
                        <a:rPr lang="cs-CZ" b="1" i="1" dirty="0" smtClean="0">
                          <a:solidFill>
                            <a:schemeClr val="accent6">
                              <a:lumMod val="75000"/>
                            </a:schemeClr>
                          </a:solidFill>
                          <a:latin typeface="Cambria Math"/>
                          <a:ea typeface="Cambria Math"/>
                        </a:rPr>
                        <m:t>𝟏𝟎𝟎</m:t>
                      </m:r>
                      <m:r>
                        <a:rPr lang="cs-CZ" b="1" i="1" dirty="0" smtClean="0">
                          <a:solidFill>
                            <a:schemeClr val="accent6">
                              <a:lumMod val="75000"/>
                            </a:schemeClr>
                          </a:solidFill>
                          <a:latin typeface="Cambria Math"/>
                          <a:ea typeface="Cambria Math"/>
                        </a:rPr>
                        <m:t>  </m:t>
                      </m:r>
                      <m:d>
                        <m:dPr>
                          <m:begChr m:val="["/>
                          <m:endChr m:val="]"/>
                          <m:ctrlPr>
                            <a:rPr lang="cs-CZ" b="1" i="1" dirty="0" smtClean="0">
                              <a:solidFill>
                                <a:schemeClr val="accent6">
                                  <a:lumMod val="75000"/>
                                </a:schemeClr>
                              </a:solidFill>
                              <a:latin typeface="Cambria Math" panose="02040503050406030204" pitchFamily="18" charset="0"/>
                              <a:ea typeface="Cambria Math"/>
                            </a:rPr>
                          </m:ctrlPr>
                        </m:dPr>
                        <m:e>
                          <m:r>
                            <a:rPr lang="cs-CZ" b="1" i="1" dirty="0" smtClean="0">
                              <a:solidFill>
                                <a:schemeClr val="accent6">
                                  <a:lumMod val="75000"/>
                                </a:schemeClr>
                              </a:solidFill>
                              <a:latin typeface="Cambria Math"/>
                              <a:ea typeface="Cambria Math"/>
                            </a:rPr>
                            <m:t>%</m:t>
                          </m:r>
                        </m:e>
                      </m:d>
                    </m:oMath>
                  </m:oMathPara>
                </a14:m>
                <a:endParaRPr lang="cs-CZ" b="1" dirty="0"/>
              </a:p>
              <a:p>
                <a:endParaRPr lang="cs-CZ" b="1" dirty="0"/>
              </a:p>
              <a:p>
                <a:r>
                  <a:rPr lang="cs-CZ" dirty="0"/>
                  <a:t>vlivem zahřívání vodičů, vířivými proudy a periodickým magnetováním jádra je sekundární napětí zatíženého transformátoru o 2 % až 10 % menší než odpovídá transformačnímu poměru</a:t>
                </a:r>
              </a:p>
              <a:p>
                <a:r>
                  <a:rPr lang="cs-CZ" dirty="0"/>
                  <a:t>proto účinnost malých transformátorů je přes 90 %</a:t>
                </a:r>
              </a:p>
            </p:txBody>
          </p:sp>
        </mc:Choice>
        <mc:Fallback xmlns="">
          <p:sp>
            <p:nvSpPr>
              <p:cNvPr id="2" name="TextovéPole 1"/>
              <p:cNvSpPr txBox="1">
                <a:spLocks noRot="1" noChangeAspect="1" noMove="1" noResize="1" noEditPoints="1" noAdjustHandles="1" noChangeArrowheads="1" noChangeShapeType="1" noTextEdit="1"/>
              </p:cNvSpPr>
              <p:nvPr/>
            </p:nvSpPr>
            <p:spPr>
              <a:xfrm>
                <a:off x="692037" y="389257"/>
                <a:ext cx="11016343" cy="6079485"/>
              </a:xfrm>
              <a:prstGeom prst="rect">
                <a:avLst/>
              </a:prstGeom>
              <a:blipFill>
                <a:blip r:embed="rId2"/>
                <a:stretch>
                  <a:fillRect l="-498" t="-602" b="-702"/>
                </a:stretch>
              </a:blipFill>
            </p:spPr>
            <p:txBody>
              <a:bodyPr/>
              <a:lstStyle/>
              <a:p>
                <a:r>
                  <a:rPr lang="cs-CZ">
                    <a:noFill/>
                  </a:rPr>
                  <a:t> </a:t>
                </a:r>
              </a:p>
            </p:txBody>
          </p:sp>
        </mc:Fallback>
      </mc:AlternateContent>
      <p:sp>
        <p:nvSpPr>
          <p:cNvPr id="3" name="Šipka doprava 2"/>
          <p:cNvSpPr/>
          <p:nvPr/>
        </p:nvSpPr>
        <p:spPr>
          <a:xfrm>
            <a:off x="3331779" y="3951890"/>
            <a:ext cx="283779" cy="13663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943872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3" y="566057"/>
            <a:ext cx="3517663" cy="369332"/>
          </a:xfrm>
          <a:prstGeom prst="rect">
            <a:avLst/>
          </a:prstGeom>
          <a:noFill/>
        </p:spPr>
        <p:txBody>
          <a:bodyPr wrap="square" rtlCol="0">
            <a:spAutoFit/>
          </a:bodyPr>
          <a:lstStyle/>
          <a:p>
            <a:r>
              <a:rPr lang="cs-CZ" b="1" dirty="0"/>
              <a:t>Příklad 1 – učebnice strana 209</a:t>
            </a:r>
          </a:p>
        </p:txBody>
      </p:sp>
      <mc:AlternateContent xmlns:mc="http://schemas.openxmlformats.org/markup-compatibility/2006" xmlns:a14="http://schemas.microsoft.com/office/drawing/2010/main">
        <mc:Choice Requires="a14">
          <p:sp>
            <p:nvSpPr>
              <p:cNvPr id="3" name="TextovéPole 2"/>
              <p:cNvSpPr txBox="1"/>
              <p:nvPr/>
            </p:nvSpPr>
            <p:spPr>
              <a:xfrm>
                <a:off x="409303" y="1097280"/>
                <a:ext cx="10868297" cy="1775743"/>
              </a:xfrm>
              <a:prstGeom prst="rect">
                <a:avLst/>
              </a:prstGeom>
              <a:noFill/>
            </p:spPr>
            <p:txBody>
              <a:bodyPr wrap="square" rtlCol="0">
                <a:spAutoFit/>
              </a:bodyPr>
              <a:lstStyle/>
              <a:p>
                <a:r>
                  <a:rPr lang="cs-CZ" dirty="0"/>
                  <a:t>Primární cívka transformátoru má 600 závitů a sekundární cívka na 30 závitů. Primární cívka je připojena ke zdroji střídavého napětí 230 V. Určete sekundární napětí nezatíženého transformátoru.</a:t>
                </a:r>
              </a:p>
              <a:p>
                <a:endParaRPr lang="cs-CZ"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𝑝</m:t>
                          </m:r>
                        </m:sub>
                      </m:sSub>
                      <m:r>
                        <a:rPr lang="cs-CZ" b="0" i="1" smtClean="0">
                          <a:latin typeface="Cambria Math" panose="02040503050406030204" pitchFamily="18" charset="0"/>
                        </a:rPr>
                        <m:t>=600 </m:t>
                      </m:r>
                      <m:r>
                        <a:rPr lang="cs-CZ" b="0" i="1" smtClean="0">
                          <a:latin typeface="Cambria Math" panose="02040503050406030204" pitchFamily="18" charset="0"/>
                        </a:rPr>
                        <m:t>𝑧</m:t>
                      </m:r>
                      <m:r>
                        <a:rPr lang="cs-CZ" b="0" i="1" smtClean="0">
                          <a:latin typeface="Cambria Math" panose="02040503050406030204" pitchFamily="18" charset="0"/>
                        </a:rPr>
                        <m:t>á</m:t>
                      </m:r>
                      <m:r>
                        <a:rPr lang="cs-CZ" b="0" i="1" smtClean="0">
                          <a:latin typeface="Cambria Math" panose="02040503050406030204" pitchFamily="18" charset="0"/>
                        </a:rPr>
                        <m:t>𝑣𝑖𝑡</m:t>
                      </m:r>
                      <m:r>
                        <a:rPr lang="cs-CZ" b="0" i="1" smtClean="0">
                          <a:latin typeface="Cambria Math" panose="02040503050406030204" pitchFamily="18" charset="0"/>
                        </a:rPr>
                        <m:t>ů, </m:t>
                      </m:r>
                      <m:sSub>
                        <m:sSubPr>
                          <m:ctrlPr>
                            <a:rPr lang="cs-CZ" b="0" i="1" smtClean="0">
                              <a:latin typeface="Cambria Math" panose="02040503050406030204" pitchFamily="18" charset="0"/>
                            </a:rPr>
                          </m:ctrlPr>
                        </m:sSubPr>
                        <m:e>
                          <m:r>
                            <a:rPr lang="cs-CZ" b="0" i="1" smtClean="0">
                              <a:latin typeface="Cambria Math"/>
                            </a:rPr>
                            <m:t>       </m:t>
                          </m:r>
                          <m:r>
                            <a:rPr lang="cs-CZ" b="0" i="1" smtClean="0">
                              <a:latin typeface="Cambria Math" panose="02040503050406030204" pitchFamily="18" charset="0"/>
                            </a:rPr>
                            <m:t>𝑁</m:t>
                          </m:r>
                        </m:e>
                        <m:sub>
                          <m:r>
                            <a:rPr lang="cs-CZ" b="0" i="1" smtClean="0">
                              <a:latin typeface="Cambria Math" panose="02040503050406030204" pitchFamily="18" charset="0"/>
                            </a:rPr>
                            <m:t>𝑠</m:t>
                          </m:r>
                        </m:sub>
                      </m:sSub>
                      <m:r>
                        <a:rPr lang="cs-CZ" b="0" i="1" smtClean="0">
                          <a:latin typeface="Cambria Math" panose="02040503050406030204" pitchFamily="18" charset="0"/>
                        </a:rPr>
                        <m:t>=30 </m:t>
                      </m:r>
                      <m:r>
                        <a:rPr lang="cs-CZ" b="0" i="1" smtClean="0">
                          <a:latin typeface="Cambria Math" panose="02040503050406030204" pitchFamily="18" charset="0"/>
                        </a:rPr>
                        <m:t>𝑧</m:t>
                      </m:r>
                      <m:r>
                        <a:rPr lang="cs-CZ" b="0" i="1" smtClean="0">
                          <a:latin typeface="Cambria Math" panose="02040503050406030204" pitchFamily="18" charset="0"/>
                        </a:rPr>
                        <m:t>á</m:t>
                      </m:r>
                      <m:r>
                        <a:rPr lang="cs-CZ" b="0" i="1" smtClean="0">
                          <a:latin typeface="Cambria Math" panose="02040503050406030204" pitchFamily="18" charset="0"/>
                        </a:rPr>
                        <m:t>𝑣𝑖𝑡</m:t>
                      </m:r>
                      <m:r>
                        <a:rPr lang="cs-CZ" b="0" i="1" smtClean="0">
                          <a:latin typeface="Cambria Math" panose="02040503050406030204" pitchFamily="18" charset="0"/>
                        </a:rPr>
                        <m:t>ů, </m:t>
                      </m:r>
                      <m:sSub>
                        <m:sSubPr>
                          <m:ctrlPr>
                            <a:rPr lang="cs-CZ" b="0" i="1" smtClean="0">
                              <a:latin typeface="Cambria Math" panose="02040503050406030204" pitchFamily="18" charset="0"/>
                            </a:rPr>
                          </m:ctrlPr>
                        </m:sSubPr>
                        <m:e>
                          <m:r>
                            <a:rPr lang="cs-CZ" b="0" i="1" smtClean="0">
                              <a:latin typeface="Cambria Math"/>
                            </a:rPr>
                            <m:t>           </m:t>
                          </m:r>
                          <m:r>
                            <a:rPr lang="cs-CZ" b="0" i="1" smtClean="0">
                              <a:latin typeface="Cambria Math" panose="02040503050406030204" pitchFamily="18" charset="0"/>
                            </a:rPr>
                            <m:t>𝑈</m:t>
                          </m:r>
                        </m:e>
                        <m:sub>
                          <m:r>
                            <a:rPr lang="cs-CZ" b="0" i="1" smtClean="0">
                              <a:latin typeface="Cambria Math" panose="02040503050406030204" pitchFamily="18" charset="0"/>
                            </a:rPr>
                            <m:t>𝑝</m:t>
                          </m:r>
                        </m:sub>
                      </m:sSub>
                      <m:r>
                        <a:rPr lang="cs-CZ" b="0" i="1" smtClean="0">
                          <a:latin typeface="Cambria Math" panose="02040503050406030204" pitchFamily="18" charset="0"/>
                        </a:rPr>
                        <m:t>=230 </m:t>
                      </m:r>
                      <m:r>
                        <a:rPr lang="cs-CZ" b="0" i="1" smtClean="0">
                          <a:latin typeface="Cambria Math" panose="02040503050406030204" pitchFamily="18" charset="0"/>
                        </a:rPr>
                        <m:t>𝑉</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a:rPr>
                            <m:t>                </m:t>
                          </m:r>
                          <m:r>
                            <a:rPr lang="cs-CZ" b="0" i="1" smtClean="0">
                              <a:latin typeface="Cambria Math" panose="02040503050406030204" pitchFamily="18" charset="0"/>
                            </a:rPr>
                            <m:t>𝑈</m:t>
                          </m:r>
                        </m:e>
                        <m:sub>
                          <m:r>
                            <a:rPr lang="cs-CZ" b="0" i="1" smtClean="0">
                              <a:latin typeface="Cambria Math" panose="02040503050406030204" pitchFamily="18" charset="0"/>
                            </a:rPr>
                            <m:t>𝑠</m:t>
                          </m:r>
                        </m:sub>
                      </m:sSub>
                      <m:r>
                        <a:rPr lang="cs-CZ" b="0" i="1" smtClean="0">
                          <a:latin typeface="Cambria Math" panose="02040503050406030204" pitchFamily="18" charset="0"/>
                        </a:rPr>
                        <m:t>=?</m:t>
                      </m:r>
                    </m:oMath>
                  </m:oMathPara>
                </a14:m>
                <a:endParaRPr lang="cs-CZ" b="0" dirty="0"/>
              </a:p>
              <a:p>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409303" y="1097280"/>
                <a:ext cx="10868297" cy="1775743"/>
              </a:xfrm>
              <a:prstGeom prst="rect">
                <a:avLst/>
              </a:prstGeom>
              <a:blipFill rotWithShape="1">
                <a:blip r:embed="rId2"/>
                <a:stretch>
                  <a:fillRect l="-449" t="-1718"/>
                </a:stretch>
              </a:blipFill>
            </p:spPr>
            <p:txBody>
              <a:bodyPr/>
              <a:lstStyle/>
              <a:p>
                <a:r>
                  <a:rPr lang="cs-CZ">
                    <a:noFill/>
                  </a:rPr>
                  <a:t> </a:t>
                </a:r>
              </a:p>
            </p:txBody>
          </p:sp>
        </mc:Fallback>
      </mc:AlternateContent>
      <p:cxnSp>
        <p:nvCxnSpPr>
          <p:cNvPr id="6" name="Přímá spojnice 5"/>
          <p:cNvCxnSpPr/>
          <p:nvPr/>
        </p:nvCxnSpPr>
        <p:spPr>
          <a:xfrm flipV="1">
            <a:off x="461554" y="2664823"/>
            <a:ext cx="10816046"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p:cNvSpPr txBox="1"/>
              <p:nvPr/>
            </p:nvSpPr>
            <p:spPr>
              <a:xfrm>
                <a:off x="4004441" y="3021874"/>
                <a:ext cx="4183118" cy="71385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𝑠</m:t>
                              </m:r>
                            </m:sub>
                          </m:sSub>
                        </m:num>
                        <m:den>
                          <m:sSub>
                            <m:sSubPr>
                              <m:ctrlPr>
                                <a:rPr lang="cs-CZ" i="1" smtClean="0">
                                  <a:latin typeface="Cambria Math" panose="02040503050406030204" pitchFamily="18" charset="0"/>
                                </a:rPr>
                              </m:ctrlPr>
                            </m:sSubPr>
                            <m:e>
                              <m:r>
                                <a:rPr lang="cs-CZ" b="0" i="1" smtClean="0">
                                  <a:latin typeface="Cambria Math" panose="02040503050406030204" pitchFamily="18" charset="0"/>
                                </a:rPr>
                                <m:t>𝑁</m:t>
                              </m:r>
                            </m:e>
                            <m:sub>
                              <m:r>
                                <a:rPr lang="cs-CZ" b="0" i="1" smtClean="0">
                                  <a:latin typeface="Cambria Math" panose="02040503050406030204" pitchFamily="18" charset="0"/>
                                </a:rPr>
                                <m:t>𝑝</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𝑠</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𝑝</m:t>
                              </m:r>
                            </m:sub>
                          </m:sSub>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𝑈</m:t>
                          </m:r>
                        </m:e>
                        <m:sub>
                          <m:r>
                            <a:rPr lang="cs-CZ" b="0" i="1" smtClean="0">
                              <a:latin typeface="Cambria Math" panose="02040503050406030204" pitchFamily="18" charset="0"/>
                              <a:ea typeface="Cambria Math" panose="02040503050406030204" pitchFamily="18" charset="0"/>
                            </a:rPr>
                            <m:t>𝑠</m:t>
                          </m:r>
                        </m:sub>
                      </m:sSub>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𝑁</m:t>
                              </m:r>
                            </m:e>
                            <m:sub>
                              <m:r>
                                <a:rPr lang="cs-CZ" b="0" i="1" smtClean="0">
                                  <a:latin typeface="Cambria Math" panose="02040503050406030204" pitchFamily="18" charset="0"/>
                                  <a:ea typeface="Cambria Math" panose="02040503050406030204" pitchFamily="18" charset="0"/>
                                </a:rPr>
                                <m:t>𝑠</m:t>
                              </m:r>
                            </m:sub>
                          </m:sSub>
                        </m:num>
                        <m:den>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𝑁</m:t>
                              </m:r>
                            </m:e>
                            <m:sub>
                              <m:r>
                                <a:rPr lang="cs-CZ" b="0" i="1" smtClean="0">
                                  <a:latin typeface="Cambria Math" panose="02040503050406030204" pitchFamily="18" charset="0"/>
                                  <a:ea typeface="Cambria Math" panose="02040503050406030204" pitchFamily="18" charset="0"/>
                                </a:rPr>
                                <m:t>𝑝</m:t>
                              </m:r>
                            </m:sub>
                          </m:sSub>
                        </m:den>
                      </m:f>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𝑈</m:t>
                          </m:r>
                        </m:e>
                        <m:sub>
                          <m:r>
                            <a:rPr lang="cs-CZ" b="0" i="1" smtClean="0">
                              <a:latin typeface="Cambria Math" panose="02040503050406030204" pitchFamily="18" charset="0"/>
                              <a:ea typeface="Cambria Math" panose="02040503050406030204" pitchFamily="18" charset="0"/>
                            </a:rPr>
                            <m:t>𝑝</m:t>
                          </m:r>
                        </m:sub>
                      </m:sSub>
                    </m:oMath>
                  </m:oMathPara>
                </a14:m>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4004441" y="3021874"/>
                <a:ext cx="4183118" cy="713850"/>
              </a:xfrm>
              <a:prstGeom prst="rect">
                <a:avLst/>
              </a:prstGeom>
              <a:blipFill rotWithShape="1">
                <a:blip r:embed="rId3"/>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2843049" y="4153989"/>
                <a:ext cx="6505903" cy="1316771"/>
              </a:xfrm>
              <a:prstGeom prst="rect">
                <a:avLst/>
              </a:prstGeom>
              <a:noFill/>
            </p:spPr>
            <p:txBody>
              <a:bodyPr wrap="square" rtlCol="0">
                <a:spAutoFit/>
              </a:bodyPr>
              <a:lstStyle/>
              <a:p>
                <a:pPr algn="ctr"/>
                <a:r>
                  <a:rPr lang="cs-CZ" dirty="0"/>
                  <a:t>Dosadíme zadané hodnoty: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𝑠</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30</m:t>
                        </m:r>
                      </m:num>
                      <m:den>
                        <m:r>
                          <a:rPr lang="cs-CZ" b="0" i="1" smtClean="0">
                            <a:latin typeface="Cambria Math" panose="02040503050406030204" pitchFamily="18" charset="0"/>
                          </a:rPr>
                          <m:t>600</m:t>
                        </m:r>
                      </m:den>
                    </m:f>
                    <m:r>
                      <a:rPr lang="cs-CZ" b="0" i="1" smtClean="0">
                        <a:latin typeface="Cambria Math" panose="02040503050406030204" pitchFamily="18" charset="0"/>
                        <a:ea typeface="Cambria Math" panose="02040503050406030204" pitchFamily="18" charset="0"/>
                      </a:rPr>
                      <m:t>∙230=11,5 </m:t>
                    </m:r>
                    <m:r>
                      <a:rPr lang="cs-CZ" b="0" i="1" smtClean="0">
                        <a:latin typeface="Cambria Math" panose="02040503050406030204" pitchFamily="18" charset="0"/>
                        <a:ea typeface="Cambria Math" panose="02040503050406030204" pitchFamily="18" charset="0"/>
                      </a:rPr>
                      <m:t>𝑉</m:t>
                    </m:r>
                  </m:oMath>
                </a14:m>
                <a:endParaRPr lang="cs-CZ" b="0" dirty="0">
                  <a:ea typeface="Cambria Math" panose="02040503050406030204" pitchFamily="18" charset="0"/>
                </a:endParaRPr>
              </a:p>
              <a:p>
                <a:endParaRPr lang="cs-CZ" dirty="0"/>
              </a:p>
              <a:p>
                <a:endParaRPr lang="cs-CZ" dirty="0"/>
              </a:p>
              <a:p>
                <a:pPr algn="ctr"/>
                <a:r>
                  <a:rPr lang="cs-CZ" b="1" dirty="0"/>
                  <a:t>Sekundární napětí nezatíženého transformátoru je 11,5 V.</a:t>
                </a:r>
              </a:p>
            </p:txBody>
          </p:sp>
        </mc:Choice>
        <mc:Fallback xmlns="">
          <p:sp>
            <p:nvSpPr>
              <p:cNvPr id="8" name="TextovéPole 7"/>
              <p:cNvSpPr txBox="1">
                <a:spLocks noRot="1" noChangeAspect="1" noMove="1" noResize="1" noEditPoints="1" noAdjustHandles="1" noChangeArrowheads="1" noChangeShapeType="1" noTextEdit="1"/>
              </p:cNvSpPr>
              <p:nvPr/>
            </p:nvSpPr>
            <p:spPr>
              <a:xfrm>
                <a:off x="2843049" y="4153989"/>
                <a:ext cx="6505903" cy="1316771"/>
              </a:xfrm>
              <a:prstGeom prst="rect">
                <a:avLst/>
              </a:prstGeom>
              <a:blipFill rotWithShape="1">
                <a:blip r:embed="rId4"/>
                <a:stretch>
                  <a:fillRect b="-6481"/>
                </a:stretch>
              </a:blipFill>
            </p:spPr>
            <p:txBody>
              <a:bodyPr/>
              <a:lstStyle/>
              <a:p>
                <a:r>
                  <a:rPr lang="cs-CZ">
                    <a:noFill/>
                  </a:rPr>
                  <a:t> </a:t>
                </a:r>
              </a:p>
            </p:txBody>
          </p:sp>
        </mc:Fallback>
      </mc:AlternateContent>
      <p:sp>
        <p:nvSpPr>
          <p:cNvPr id="5" name="TextovéPole 4"/>
          <p:cNvSpPr txBox="1"/>
          <p:nvPr/>
        </p:nvSpPr>
        <p:spPr>
          <a:xfrm>
            <a:off x="1418896" y="3194133"/>
            <a:ext cx="2585545" cy="369332"/>
          </a:xfrm>
          <a:prstGeom prst="rect">
            <a:avLst/>
          </a:prstGeom>
          <a:noFill/>
        </p:spPr>
        <p:txBody>
          <a:bodyPr wrap="square" rtlCol="0">
            <a:spAutoFit/>
          </a:bodyPr>
          <a:lstStyle/>
          <a:p>
            <a:r>
              <a:rPr lang="cs-CZ" dirty="0"/>
              <a:t>Z rovnice transformátoru</a:t>
            </a:r>
          </a:p>
        </p:txBody>
      </p:sp>
    </p:spTree>
    <p:extLst>
      <p:ext uri="{BB962C8B-B14F-4D97-AF65-F5344CB8AC3E}">
        <p14:creationId xmlns:p14="http://schemas.microsoft.com/office/powerpoint/2010/main" val="2455088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4" y="566057"/>
            <a:ext cx="3013166" cy="646331"/>
          </a:xfrm>
          <a:prstGeom prst="rect">
            <a:avLst/>
          </a:prstGeom>
          <a:noFill/>
        </p:spPr>
        <p:txBody>
          <a:bodyPr wrap="square" rtlCol="0">
            <a:spAutoFit/>
          </a:bodyPr>
          <a:lstStyle/>
          <a:p>
            <a:r>
              <a:rPr lang="cs-CZ" b="1" dirty="0"/>
              <a:t>Příklad 2 – učebnice strana 210</a:t>
            </a:r>
          </a:p>
        </p:txBody>
      </p:sp>
      <mc:AlternateContent xmlns:mc="http://schemas.openxmlformats.org/markup-compatibility/2006" xmlns:a14="http://schemas.microsoft.com/office/drawing/2010/main">
        <mc:Choice Requires="a14">
          <p:sp>
            <p:nvSpPr>
              <p:cNvPr id="3" name="TextovéPole 2"/>
              <p:cNvSpPr txBox="1"/>
              <p:nvPr/>
            </p:nvSpPr>
            <p:spPr>
              <a:xfrm>
                <a:off x="452846" y="1254034"/>
                <a:ext cx="11274780" cy="1775743"/>
              </a:xfrm>
              <a:prstGeom prst="rect">
                <a:avLst/>
              </a:prstGeom>
              <a:noFill/>
            </p:spPr>
            <p:txBody>
              <a:bodyPr wrap="square" rtlCol="0">
                <a:spAutoFit/>
              </a:bodyPr>
              <a:lstStyle/>
              <a:p>
                <a:r>
                  <a:rPr lang="cs-CZ" dirty="0"/>
                  <a:t>Příkon transformátoru je 800 W, účinnost je 96%. Jaký proud prochází sekundárním vinutím, ke kterému je připojen rezistor, jestliže sekundární napětí je 100 V.</a:t>
                </a:r>
              </a:p>
              <a:p>
                <a:endParaRPr lang="cs-CZ"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𝑝</m:t>
                          </m:r>
                        </m:sub>
                      </m:sSub>
                      <m:r>
                        <a:rPr lang="cs-CZ" b="0" i="1" smtClean="0">
                          <a:latin typeface="Cambria Math" panose="02040503050406030204" pitchFamily="18" charset="0"/>
                        </a:rPr>
                        <m:t>=800 </m:t>
                      </m:r>
                      <m:r>
                        <a:rPr lang="cs-CZ" b="0" i="1" smtClean="0">
                          <a:latin typeface="Cambria Math" panose="02040503050406030204" pitchFamily="18" charset="0"/>
                        </a:rPr>
                        <m:t>𝑊</m:t>
                      </m:r>
                      <m:r>
                        <a:rPr lang="cs-CZ" b="0" i="1" smtClean="0">
                          <a:latin typeface="Cambria Math" panose="02040503050406030204" pitchFamily="18" charset="0"/>
                        </a:rPr>
                        <m:t>,  </m:t>
                      </m:r>
                      <m:r>
                        <a:rPr lang="cs-CZ" b="0" i="1" smtClean="0">
                          <a:latin typeface="Cambria Math" panose="02040503050406030204" pitchFamily="18" charset="0"/>
                        </a:rPr>
                        <m:t>𝜂</m:t>
                      </m:r>
                      <m:r>
                        <a:rPr lang="cs-CZ" b="0" i="1" smtClean="0">
                          <a:latin typeface="Cambria Math" panose="02040503050406030204" pitchFamily="18" charset="0"/>
                        </a:rPr>
                        <m:t>=96%,     </m:t>
                      </m:r>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𝑈</m:t>
                          </m:r>
                        </m:e>
                        <m:sub>
                          <m:r>
                            <a:rPr lang="cs-CZ" b="0" i="1" smtClean="0">
                              <a:latin typeface="Cambria Math" panose="02040503050406030204" pitchFamily="18" charset="0"/>
                              <a:sym typeface="Symbol" panose="05050102010706020507" pitchFamily="18" charset="2"/>
                            </a:rPr>
                            <m:t>𝑠</m:t>
                          </m:r>
                        </m:sub>
                      </m:sSub>
                      <m:r>
                        <a:rPr lang="cs-CZ" b="0" i="1" smtClean="0">
                          <a:latin typeface="Cambria Math" panose="02040503050406030204" pitchFamily="18" charset="0"/>
                          <a:sym typeface="Symbol" panose="05050102010706020507" pitchFamily="18" charset="2"/>
                        </a:rPr>
                        <m:t>=100 </m:t>
                      </m:r>
                      <m:r>
                        <a:rPr lang="cs-CZ" b="0" i="1" smtClean="0">
                          <a:latin typeface="Cambria Math" panose="02040503050406030204" pitchFamily="18" charset="0"/>
                          <a:sym typeface="Symbol" panose="05050102010706020507" pitchFamily="18" charset="2"/>
                        </a:rPr>
                        <m:t>𝑉</m:t>
                      </m:r>
                      <m:r>
                        <a:rPr lang="cs-CZ" b="0" i="1" smtClean="0">
                          <a:latin typeface="Cambria Math" panose="02040503050406030204" pitchFamily="18" charset="0"/>
                          <a:sym typeface="Symbol" panose="05050102010706020507" pitchFamily="18" charset="2"/>
                        </a:rPr>
                        <m:t>       </m:t>
                      </m:r>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𝐼</m:t>
                          </m:r>
                        </m:e>
                        <m:sub>
                          <m:r>
                            <a:rPr lang="cs-CZ" b="0" i="1" smtClean="0">
                              <a:latin typeface="Cambria Math" panose="02040503050406030204" pitchFamily="18" charset="0"/>
                              <a:sym typeface="Symbol" panose="05050102010706020507" pitchFamily="18" charset="2"/>
                            </a:rPr>
                            <m:t>𝑠</m:t>
                          </m:r>
                        </m:sub>
                      </m:sSub>
                      <m:r>
                        <a:rPr lang="cs-CZ" b="0"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rPr>
                        <m:t> </m:t>
                      </m:r>
                    </m:oMath>
                  </m:oMathPara>
                </a14:m>
                <a:endParaRPr lang="cs-CZ" dirty="0"/>
              </a:p>
              <a:p>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452846" y="1254034"/>
                <a:ext cx="11274780" cy="1775743"/>
              </a:xfrm>
              <a:prstGeom prst="rect">
                <a:avLst/>
              </a:prstGeom>
              <a:blipFill rotWithShape="1">
                <a:blip r:embed="rId2"/>
                <a:stretch>
                  <a:fillRect l="-432" t="-1718"/>
                </a:stretch>
              </a:blipFill>
            </p:spPr>
            <p:txBody>
              <a:bodyPr/>
              <a:lstStyle/>
              <a:p>
                <a:r>
                  <a:rPr lang="cs-CZ">
                    <a:noFill/>
                  </a:rPr>
                  <a:t> </a:t>
                </a:r>
              </a:p>
            </p:txBody>
          </p:sp>
        </mc:Fallback>
      </mc:AlternateContent>
      <p:sp>
        <p:nvSpPr>
          <p:cNvPr id="4" name="AutoShape 2" descr="\eta "/>
          <p:cNvSpPr>
            <a:spLocks noChangeAspect="1" noChangeArrowheads="1"/>
          </p:cNvSpPr>
          <p:nvPr/>
        </p:nvSpPr>
        <p:spPr bwMode="auto">
          <a:xfrm>
            <a:off x="1619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5" name="AutoShape 4" descr="\eta "/>
          <p:cNvSpPr>
            <a:spLocks noChangeAspect="1" noChangeArrowheads="1"/>
          </p:cNvSpPr>
          <p:nvPr/>
        </p:nvSpPr>
        <p:spPr bwMode="auto">
          <a:xfrm>
            <a:off x="314325" y="7937"/>
            <a:ext cx="31269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cxnSp>
        <p:nvCxnSpPr>
          <p:cNvPr id="7" name="Přímá spojnice 6"/>
          <p:cNvCxnSpPr/>
          <p:nvPr/>
        </p:nvCxnSpPr>
        <p:spPr>
          <a:xfrm flipV="1">
            <a:off x="505095" y="2760617"/>
            <a:ext cx="11103429" cy="9579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505094" y="3618356"/>
                <a:ext cx="4508339" cy="1445267"/>
              </a:xfrm>
              <a:prstGeom prst="rect">
                <a:avLst/>
              </a:prstGeom>
              <a:noFill/>
            </p:spPr>
            <p:txBody>
              <a:bodyPr wrap="square" rtlCol="0">
                <a:spAutoFit/>
              </a:bodyPr>
              <a:lstStyle/>
              <a:p>
                <a:r>
                  <a:rPr lang="cs-CZ" dirty="0"/>
                  <a:t>Výpočet výkonu na výstupu z transformátoru</a:t>
                </a:r>
              </a:p>
              <a:p>
                <a:r>
                  <a:rPr lang="cs-CZ" dirty="0"/>
                  <a:t>účinnost   </a:t>
                </a:r>
                <a14:m>
                  <m:oMath xmlns:m="http://schemas.openxmlformats.org/officeDocument/2006/math">
                    <m:r>
                      <a:rPr lang="cs-CZ" i="1">
                        <a:latin typeface="Cambria Math" panose="02040503050406030204" pitchFamily="18" charset="0"/>
                      </a:rPr>
                      <m:t>𝜂</m:t>
                    </m:r>
                    <m:r>
                      <a:rPr lang="cs-CZ" i="1" smtClean="0">
                        <a:latin typeface="Cambria Math"/>
                        <a:ea typeface="Cambria Math"/>
                      </a:rPr>
                      <m:t>=</m:t>
                    </m:r>
                    <m:f>
                      <m:fPr>
                        <m:ctrlPr>
                          <a:rPr lang="cs-CZ" i="1" smtClean="0">
                            <a:latin typeface="Cambria Math" panose="02040503050406030204" pitchFamily="18" charset="0"/>
                            <a:ea typeface="Cambria Math"/>
                          </a:rPr>
                        </m:ctrlPr>
                      </m:fPr>
                      <m:num>
                        <m:r>
                          <a:rPr lang="cs-CZ" b="0" i="1" smtClean="0">
                            <a:latin typeface="Cambria Math"/>
                            <a:ea typeface="Cambria Math"/>
                          </a:rPr>
                          <m:t>𝑉</m:t>
                        </m:r>
                        <m:r>
                          <a:rPr lang="cs-CZ" b="0" i="1" smtClean="0">
                            <a:latin typeface="Cambria Math"/>
                            <a:ea typeface="Cambria Math"/>
                          </a:rPr>
                          <m:t>ý</m:t>
                        </m:r>
                        <m:r>
                          <a:rPr lang="cs-CZ" b="0" i="1" smtClean="0">
                            <a:latin typeface="Cambria Math"/>
                            <a:ea typeface="Cambria Math"/>
                          </a:rPr>
                          <m:t>𝑘𝑜𝑛</m:t>
                        </m:r>
                      </m:num>
                      <m:den>
                        <m:r>
                          <a:rPr lang="cs-CZ" b="0" i="1" smtClean="0">
                            <a:latin typeface="Cambria Math"/>
                            <a:ea typeface="Cambria Math"/>
                          </a:rPr>
                          <m:t>𝑃</m:t>
                        </m:r>
                        <m:r>
                          <a:rPr lang="cs-CZ" b="0" i="1" smtClean="0">
                            <a:latin typeface="Cambria Math"/>
                            <a:ea typeface="Cambria Math"/>
                          </a:rPr>
                          <m:t>ří</m:t>
                        </m:r>
                        <m:r>
                          <a:rPr lang="cs-CZ" b="0" i="1" smtClean="0">
                            <a:latin typeface="Cambria Math"/>
                            <a:ea typeface="Cambria Math"/>
                          </a:rPr>
                          <m:t>𝑘𝑜𝑛</m:t>
                        </m:r>
                      </m:den>
                    </m:f>
                    <m:r>
                      <a:rPr lang="cs-CZ" i="1" smtClean="0">
                        <a:latin typeface="Cambria Math"/>
                        <a:ea typeface="Cambria Math"/>
                      </a:rPr>
                      <m:t>∙</m:t>
                    </m:r>
                    <m:r>
                      <a:rPr lang="cs-CZ" b="0" i="1" smtClean="0">
                        <a:latin typeface="Cambria Math"/>
                        <a:ea typeface="Cambria Math"/>
                      </a:rPr>
                      <m:t>100 </m:t>
                    </m:r>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m:t>
                        </m:r>
                      </m:e>
                    </m:d>
                  </m:oMath>
                </a14:m>
                <a:r>
                  <a:rPr lang="cs-CZ" dirty="0"/>
                  <a:t> </a:t>
                </a:r>
              </a:p>
              <a:p>
                <a:endParaRPr lang="cs-CZ" dirty="0"/>
              </a:p>
              <a:p>
                <a14:m>
                  <m:oMath xmlns:m="http://schemas.openxmlformats.org/officeDocument/2006/math">
                    <m:r>
                      <a:rPr lang="cs-CZ" b="0" i="1" smtClean="0">
                        <a:latin typeface="Cambria Math"/>
                      </a:rPr>
                      <m:t>96</m:t>
                    </m:r>
                    <m:r>
                      <a:rPr lang="cs-CZ" b="0" i="1" smtClean="0">
                        <a:latin typeface="Cambria Math"/>
                        <a:ea typeface="Cambria Math"/>
                      </a:rPr>
                      <m:t>=</m:t>
                    </m:r>
                    <m:f>
                      <m:fPr>
                        <m:ctrlPr>
                          <a:rPr lang="cs-CZ" b="0" i="1" smtClean="0">
                            <a:latin typeface="Cambria Math" panose="02040503050406030204" pitchFamily="18" charset="0"/>
                            <a:ea typeface="Cambria Math"/>
                          </a:rPr>
                        </m:ctrlPr>
                      </m:fPr>
                      <m:num>
                        <m:sSub>
                          <m:sSubPr>
                            <m:ctrlPr>
                              <a:rPr lang="cs-CZ" b="0" i="1" smtClean="0">
                                <a:latin typeface="Cambria Math" panose="02040503050406030204" pitchFamily="18" charset="0"/>
                                <a:ea typeface="Cambria Math"/>
                              </a:rPr>
                            </m:ctrlPr>
                          </m:sSubPr>
                          <m:e>
                            <m:r>
                              <a:rPr lang="cs-CZ" b="0" i="1" smtClean="0">
                                <a:latin typeface="Cambria Math"/>
                                <a:ea typeface="Cambria Math"/>
                              </a:rPr>
                              <m:t>𝑃</m:t>
                            </m:r>
                          </m:e>
                          <m:sub>
                            <m:r>
                              <a:rPr lang="cs-CZ" b="0" i="1" smtClean="0">
                                <a:latin typeface="Cambria Math"/>
                                <a:ea typeface="Cambria Math"/>
                              </a:rPr>
                              <m:t>𝑠</m:t>
                            </m:r>
                          </m:sub>
                        </m:sSub>
                      </m:num>
                      <m:den>
                        <m:r>
                          <a:rPr lang="cs-CZ" b="0" i="1" smtClean="0">
                            <a:latin typeface="Cambria Math"/>
                            <a:ea typeface="Cambria Math"/>
                          </a:rPr>
                          <m:t>800</m:t>
                        </m:r>
                      </m:den>
                    </m:f>
                    <m:r>
                      <a:rPr lang="cs-CZ" b="0" i="1" smtClean="0">
                        <a:latin typeface="Cambria Math"/>
                        <a:ea typeface="Cambria Math"/>
                      </a:rPr>
                      <m:t>∙100     →      </m:t>
                    </m:r>
                    <m:sSub>
                      <m:sSubPr>
                        <m:ctrlPr>
                          <a:rPr lang="cs-CZ" b="0" i="1" smtClean="0">
                            <a:latin typeface="Cambria Math" panose="02040503050406030204" pitchFamily="18" charset="0"/>
                            <a:ea typeface="Cambria Math"/>
                          </a:rPr>
                        </m:ctrlPr>
                      </m:sSubPr>
                      <m:e>
                        <m:r>
                          <a:rPr lang="cs-CZ" b="0" i="1" smtClean="0">
                            <a:latin typeface="Cambria Math"/>
                            <a:ea typeface="Cambria Math"/>
                          </a:rPr>
                          <m:t>𝑃</m:t>
                        </m:r>
                      </m:e>
                      <m:sub>
                        <m:r>
                          <a:rPr lang="cs-CZ" b="0" i="1" smtClean="0">
                            <a:latin typeface="Cambria Math"/>
                            <a:ea typeface="Cambria Math"/>
                          </a:rPr>
                          <m:t>𝑠</m:t>
                        </m:r>
                      </m:sub>
                    </m:sSub>
                    <m:r>
                      <a:rPr lang="cs-CZ" b="0" i="1" smtClean="0">
                        <a:latin typeface="Cambria Math"/>
                        <a:ea typeface="Cambria Math"/>
                      </a:rPr>
                      <m:t>=</m:t>
                    </m:r>
                    <m:f>
                      <m:fPr>
                        <m:ctrlPr>
                          <a:rPr lang="cs-CZ" b="0" i="1" smtClean="0">
                            <a:latin typeface="Cambria Math" panose="02040503050406030204" pitchFamily="18" charset="0"/>
                            <a:ea typeface="Cambria Math"/>
                          </a:rPr>
                        </m:ctrlPr>
                      </m:fPr>
                      <m:num>
                        <m:r>
                          <a:rPr lang="cs-CZ" b="0" i="1" smtClean="0">
                            <a:latin typeface="Cambria Math"/>
                            <a:ea typeface="Cambria Math"/>
                          </a:rPr>
                          <m:t>96∙800</m:t>
                        </m:r>
                      </m:num>
                      <m:den>
                        <m:r>
                          <a:rPr lang="cs-CZ" b="0" i="1" smtClean="0">
                            <a:latin typeface="Cambria Math"/>
                            <a:ea typeface="Cambria Math"/>
                          </a:rPr>
                          <m:t>100</m:t>
                        </m:r>
                      </m:den>
                    </m:f>
                    <m:r>
                      <a:rPr lang="cs-CZ" b="0" i="1" smtClean="0">
                        <a:latin typeface="Cambria Math"/>
                        <a:ea typeface="Cambria Math"/>
                      </a:rPr>
                      <m:t>=</m:t>
                    </m:r>
                  </m:oMath>
                </a14:m>
                <a:r>
                  <a:rPr lang="cs-CZ" dirty="0"/>
                  <a:t>768 W</a:t>
                </a:r>
              </a:p>
            </p:txBody>
          </p:sp>
        </mc:Choice>
        <mc:Fallback xmlns="">
          <p:sp>
            <p:nvSpPr>
              <p:cNvPr id="6" name="TextovéPole 5"/>
              <p:cNvSpPr txBox="1">
                <a:spLocks noRot="1" noChangeAspect="1" noMove="1" noResize="1" noEditPoints="1" noAdjustHandles="1" noChangeArrowheads="1" noChangeShapeType="1" noTextEdit="1"/>
              </p:cNvSpPr>
              <p:nvPr/>
            </p:nvSpPr>
            <p:spPr>
              <a:xfrm>
                <a:off x="505094" y="3618356"/>
                <a:ext cx="4508339" cy="1445267"/>
              </a:xfrm>
              <a:prstGeom prst="rect">
                <a:avLst/>
              </a:prstGeom>
              <a:blipFill rotWithShape="1">
                <a:blip r:embed="rId3"/>
                <a:stretch>
                  <a:fillRect l="-1218" t="-2110" b="-211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5738646" y="3618356"/>
                <a:ext cx="5465379" cy="1627882"/>
              </a:xfrm>
              <a:prstGeom prst="rect">
                <a:avLst/>
              </a:prstGeom>
              <a:noFill/>
            </p:spPr>
            <p:txBody>
              <a:bodyPr wrap="square" rtlCol="0">
                <a:spAutoFit/>
              </a:bodyPr>
              <a:lstStyle/>
              <a:p>
                <a:r>
                  <a:rPr lang="cs-CZ" dirty="0"/>
                  <a:t>Výpočet proudu v sekundárním vynutí transformátoru</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𝑃</m:t>
                          </m:r>
                        </m:e>
                        <m:sub>
                          <m:r>
                            <a:rPr lang="cs-CZ" b="0" i="1" smtClean="0">
                              <a:latin typeface="Cambria Math"/>
                            </a:rPr>
                            <m:t>𝑠</m:t>
                          </m:r>
                        </m:sub>
                      </m:sSub>
                      <m:r>
                        <a:rPr lang="cs-CZ" b="0" i="1" smtClean="0">
                          <a:latin typeface="Cambria Math"/>
                        </a:rPr>
                        <m:t>=</m:t>
                      </m:r>
                      <m:sSub>
                        <m:sSubPr>
                          <m:ctrlPr>
                            <a:rPr lang="cs-CZ" b="0" i="1" smtClean="0">
                              <a:latin typeface="Cambria Math" panose="02040503050406030204" pitchFamily="18" charset="0"/>
                            </a:rPr>
                          </m:ctrlPr>
                        </m:sSubPr>
                        <m:e>
                          <m:r>
                            <a:rPr lang="cs-CZ" b="0" i="1" smtClean="0">
                              <a:latin typeface="Cambria Math"/>
                            </a:rPr>
                            <m:t>𝑈</m:t>
                          </m:r>
                        </m:e>
                        <m:sub>
                          <m:r>
                            <a:rPr lang="cs-CZ" b="0" i="1" smtClean="0">
                              <a:latin typeface="Cambria Math"/>
                            </a:rPr>
                            <m:t>𝑠</m:t>
                          </m:r>
                        </m:sub>
                      </m:sSub>
                      <m:r>
                        <a:rPr lang="cs-CZ" b="0" i="1" smtClean="0">
                          <a:latin typeface="Cambria Math"/>
                          <a:ea typeface="Cambria Math"/>
                        </a:rPr>
                        <m:t>∙</m:t>
                      </m:r>
                      <m:sSub>
                        <m:sSubPr>
                          <m:ctrlPr>
                            <a:rPr lang="cs-CZ" b="0" i="1" smtClean="0">
                              <a:latin typeface="Cambria Math" panose="02040503050406030204" pitchFamily="18" charset="0"/>
                              <a:ea typeface="Cambria Math"/>
                            </a:rPr>
                          </m:ctrlPr>
                        </m:sSubPr>
                        <m:e>
                          <m:r>
                            <a:rPr lang="cs-CZ" b="0" i="1" smtClean="0">
                              <a:latin typeface="Cambria Math"/>
                              <a:ea typeface="Cambria Math"/>
                            </a:rPr>
                            <m:t>𝐼</m:t>
                          </m:r>
                        </m:e>
                        <m:sub>
                          <m:r>
                            <a:rPr lang="cs-CZ" b="0" i="1" smtClean="0">
                              <a:latin typeface="Cambria Math"/>
                              <a:ea typeface="Cambria Math"/>
                            </a:rPr>
                            <m:t>𝑠</m:t>
                          </m:r>
                        </m:sub>
                      </m:sSub>
                    </m:oMath>
                  </m:oMathPara>
                </a14:m>
                <a:endParaRPr lang="cs-CZ" dirty="0"/>
              </a:p>
              <a:p>
                <a:endParaRPr lang="cs-CZ" dirty="0"/>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𝑠</m:t>
                        </m:r>
                      </m:sub>
                    </m:sSub>
                    <m:r>
                      <a:rPr lang="cs-CZ" i="1" smtClean="0">
                        <a:latin typeface="Cambria Math"/>
                        <a:ea typeface="Cambria Math"/>
                      </a:rPr>
                      <m:t>=</m:t>
                    </m:r>
                    <m:f>
                      <m:fPr>
                        <m:ctrlPr>
                          <a:rPr lang="cs-CZ" i="1" smtClean="0">
                            <a:latin typeface="Cambria Math" panose="02040503050406030204" pitchFamily="18" charset="0"/>
                            <a:ea typeface="Cambria Math"/>
                          </a:rPr>
                        </m:ctrlPr>
                      </m:fPr>
                      <m:num>
                        <m:sSub>
                          <m:sSubPr>
                            <m:ctrlPr>
                              <a:rPr lang="cs-CZ" i="1" smtClean="0">
                                <a:latin typeface="Cambria Math" panose="02040503050406030204" pitchFamily="18" charset="0"/>
                                <a:ea typeface="Cambria Math"/>
                              </a:rPr>
                            </m:ctrlPr>
                          </m:sSubPr>
                          <m:e>
                            <m:r>
                              <a:rPr lang="cs-CZ" b="0" i="1" smtClean="0">
                                <a:latin typeface="Cambria Math"/>
                                <a:ea typeface="Cambria Math"/>
                              </a:rPr>
                              <m:t>𝑃</m:t>
                            </m:r>
                          </m:e>
                          <m:sub>
                            <m:r>
                              <a:rPr lang="cs-CZ" b="0" i="1" smtClean="0">
                                <a:latin typeface="Cambria Math"/>
                                <a:ea typeface="Cambria Math"/>
                              </a:rPr>
                              <m:t>𝑠</m:t>
                            </m:r>
                          </m:sub>
                        </m:sSub>
                      </m:num>
                      <m:den>
                        <m:sSub>
                          <m:sSubPr>
                            <m:ctrlPr>
                              <a:rPr lang="cs-CZ" i="1" smtClean="0">
                                <a:latin typeface="Cambria Math" panose="02040503050406030204" pitchFamily="18" charset="0"/>
                                <a:ea typeface="Cambria Math"/>
                              </a:rPr>
                            </m:ctrlPr>
                          </m:sSubPr>
                          <m:e>
                            <m:r>
                              <a:rPr lang="cs-CZ" b="0" i="1" smtClean="0">
                                <a:latin typeface="Cambria Math"/>
                                <a:ea typeface="Cambria Math"/>
                              </a:rPr>
                              <m:t>𝐼</m:t>
                            </m:r>
                          </m:e>
                          <m:sub>
                            <m:r>
                              <a:rPr lang="cs-CZ" b="0" i="1" smtClean="0">
                                <a:latin typeface="Cambria Math"/>
                                <a:ea typeface="Cambria Math"/>
                              </a:rPr>
                              <m:t>𝑠</m:t>
                            </m:r>
                          </m:sub>
                        </m:sSub>
                      </m:den>
                    </m:f>
                    <m:r>
                      <a:rPr lang="cs-CZ" i="1" smtClean="0">
                        <a:latin typeface="Cambria Math"/>
                        <a:ea typeface="Cambria Math"/>
                      </a:rPr>
                      <m:t>=</m:t>
                    </m:r>
                    <m:f>
                      <m:fPr>
                        <m:ctrlPr>
                          <a:rPr lang="cs-CZ" i="1" smtClean="0">
                            <a:latin typeface="Cambria Math" panose="02040503050406030204" pitchFamily="18" charset="0"/>
                            <a:ea typeface="Cambria Math"/>
                          </a:rPr>
                        </m:ctrlPr>
                      </m:fPr>
                      <m:num>
                        <m:r>
                          <a:rPr lang="cs-CZ" b="0" i="1" smtClean="0">
                            <a:latin typeface="Cambria Math"/>
                            <a:ea typeface="Cambria Math"/>
                          </a:rPr>
                          <m:t>768</m:t>
                        </m:r>
                      </m:num>
                      <m:den>
                        <m:r>
                          <a:rPr lang="cs-CZ" b="0" i="1" smtClean="0">
                            <a:latin typeface="Cambria Math"/>
                            <a:ea typeface="Cambria Math"/>
                          </a:rPr>
                          <m:t>100</m:t>
                        </m:r>
                      </m:den>
                    </m:f>
                    <m:r>
                      <a:rPr lang="cs-CZ" b="0" i="1" smtClean="0">
                        <a:latin typeface="Cambria Math"/>
                        <a:ea typeface="Cambria Math"/>
                      </a:rPr>
                      <m:t>=7,68 </m:t>
                    </m:r>
                    <m:r>
                      <a:rPr lang="cs-CZ" b="0" i="1" smtClean="0">
                        <a:latin typeface="Cambria Math"/>
                        <a:ea typeface="Cambria Math"/>
                      </a:rPr>
                      <m:t>𝐴</m:t>
                    </m:r>
                    <m:r>
                      <a:rPr lang="cs-CZ" b="0" i="1" smtClean="0">
                        <a:latin typeface="Cambria Math"/>
                        <a:ea typeface="Cambria Math"/>
                      </a:rPr>
                      <m:t> ≈7,7 </m:t>
                    </m:r>
                    <m:r>
                      <a:rPr lang="cs-CZ" b="0" i="1" smtClean="0">
                        <a:latin typeface="Cambria Math"/>
                        <a:ea typeface="Cambria Math"/>
                      </a:rPr>
                      <m:t>𝐴</m:t>
                    </m:r>
                  </m:oMath>
                </a14:m>
                <a:r>
                  <a:rPr lang="cs-CZ" b="0" dirty="0">
                    <a:ea typeface="Cambria Math"/>
                  </a:rPr>
                  <a:t> </a:t>
                </a:r>
                <a:endParaRPr lang="cs-CZ" dirty="0"/>
              </a:p>
              <a:p>
                <a:endParaRPr lang="cs-CZ" dirty="0"/>
              </a:p>
            </p:txBody>
          </p:sp>
        </mc:Choice>
        <mc:Fallback xmlns="">
          <p:sp>
            <p:nvSpPr>
              <p:cNvPr id="8" name="TextovéPole 7"/>
              <p:cNvSpPr txBox="1">
                <a:spLocks noRot="1" noChangeAspect="1" noMove="1" noResize="1" noEditPoints="1" noAdjustHandles="1" noChangeArrowheads="1" noChangeShapeType="1" noTextEdit="1"/>
              </p:cNvSpPr>
              <p:nvPr/>
            </p:nvSpPr>
            <p:spPr>
              <a:xfrm>
                <a:off x="5738646" y="3618356"/>
                <a:ext cx="5465379" cy="1627882"/>
              </a:xfrm>
              <a:prstGeom prst="rect">
                <a:avLst/>
              </a:prstGeom>
              <a:blipFill rotWithShape="1">
                <a:blip r:embed="rId4"/>
                <a:stretch>
                  <a:fillRect l="-892" t="-1873"/>
                </a:stretch>
              </a:blipFill>
            </p:spPr>
            <p:txBody>
              <a:bodyPr/>
              <a:lstStyle/>
              <a:p>
                <a:r>
                  <a:rPr lang="cs-CZ">
                    <a:noFill/>
                  </a:rPr>
                  <a:t> </a:t>
                </a:r>
              </a:p>
            </p:txBody>
          </p:sp>
        </mc:Fallback>
      </mc:AlternateContent>
      <p:sp>
        <p:nvSpPr>
          <p:cNvPr id="9" name="TextovéPole 8"/>
          <p:cNvSpPr txBox="1"/>
          <p:nvPr/>
        </p:nvSpPr>
        <p:spPr>
          <a:xfrm>
            <a:off x="3174124" y="5433848"/>
            <a:ext cx="5843752" cy="369332"/>
          </a:xfrm>
          <a:prstGeom prst="rect">
            <a:avLst/>
          </a:prstGeom>
          <a:noFill/>
        </p:spPr>
        <p:txBody>
          <a:bodyPr wrap="square" rtlCol="0">
            <a:spAutoFit/>
          </a:bodyPr>
          <a:lstStyle/>
          <a:p>
            <a:r>
              <a:rPr lang="cs-CZ" b="1" dirty="0"/>
              <a:t>Sekundárním vynutím transformátoru prochází proud 7,7 A</a:t>
            </a:r>
          </a:p>
        </p:txBody>
      </p:sp>
    </p:spTree>
    <p:extLst>
      <p:ext uri="{BB962C8B-B14F-4D97-AF65-F5344CB8AC3E}">
        <p14:creationId xmlns:p14="http://schemas.microsoft.com/office/powerpoint/2010/main" val="462806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46462" y="564196"/>
            <a:ext cx="3144194" cy="369332"/>
          </a:xfrm>
          <a:prstGeom prst="rect">
            <a:avLst/>
          </a:prstGeom>
        </p:spPr>
        <p:txBody>
          <a:bodyPr wrap="none">
            <a:spAutoFit/>
          </a:bodyPr>
          <a:lstStyle/>
          <a:p>
            <a:r>
              <a:rPr lang="cs-CZ" b="1" dirty="0"/>
              <a:t>Příklad 3 – učebnice strana 210</a:t>
            </a:r>
          </a:p>
        </p:txBody>
      </p:sp>
      <mc:AlternateContent xmlns:mc="http://schemas.openxmlformats.org/markup-compatibility/2006" xmlns:a14="http://schemas.microsoft.com/office/drawing/2010/main">
        <mc:Choice Requires="a14">
          <p:sp>
            <p:nvSpPr>
              <p:cNvPr id="3" name="TextovéPole 2"/>
              <p:cNvSpPr txBox="1"/>
              <p:nvPr/>
            </p:nvSpPr>
            <p:spPr>
              <a:xfrm>
                <a:off x="646462" y="1261241"/>
                <a:ext cx="10725731" cy="2350131"/>
              </a:xfrm>
              <a:prstGeom prst="rect">
                <a:avLst/>
              </a:prstGeom>
              <a:noFill/>
            </p:spPr>
            <p:txBody>
              <a:bodyPr wrap="square" rtlCol="0">
                <a:spAutoFit/>
              </a:bodyPr>
              <a:lstStyle/>
              <a:p>
                <a:r>
                  <a:rPr lang="cs-CZ" dirty="0"/>
                  <a:t>Určete transformační poměr transformátoru, který připojíme na síťové napětí 230 V a ze sekundárního vinutí chceme odebírat proud 2 A při napětí 10 V. Jaký proud prochází primárním vynutím transformátoru? Ztráty neuvažujeme, sekundární vinutí je zatíženo rezistorem.</a:t>
                </a:r>
              </a:p>
              <a:p>
                <a:endParaRPr lang="cs-CZ"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𝑝</m:t>
                          </m:r>
                        </m:sub>
                      </m:sSub>
                      <m:r>
                        <a:rPr lang="cs-CZ" b="0" i="1" smtClean="0">
                          <a:latin typeface="Cambria Math"/>
                        </a:rPr>
                        <m:t>=230 </m:t>
                      </m:r>
                      <m:r>
                        <a:rPr lang="cs-CZ" b="0" i="1" smtClean="0">
                          <a:latin typeface="Cambria Math"/>
                        </a:rPr>
                        <m:t>𝑉</m:t>
                      </m:r>
                      <m:r>
                        <a:rPr lang="cs-CZ" b="0" i="1" smtClean="0">
                          <a:latin typeface="Cambria Math"/>
                        </a:rPr>
                        <m:t>,  </m:t>
                      </m:r>
                      <m:sSub>
                        <m:sSubPr>
                          <m:ctrlPr>
                            <a:rPr lang="cs-CZ" b="0" i="1" smtClean="0">
                              <a:latin typeface="Cambria Math" panose="02040503050406030204" pitchFamily="18" charset="0"/>
                            </a:rPr>
                          </m:ctrlPr>
                        </m:sSubPr>
                        <m:e>
                          <m:r>
                            <a:rPr lang="cs-CZ" b="0" i="1" smtClean="0">
                              <a:latin typeface="Cambria Math"/>
                            </a:rPr>
                            <m:t>𝐼</m:t>
                          </m:r>
                        </m:e>
                        <m:sub>
                          <m:r>
                            <a:rPr lang="cs-CZ" b="0" i="1" smtClean="0">
                              <a:latin typeface="Cambria Math"/>
                            </a:rPr>
                            <m:t>𝑠</m:t>
                          </m:r>
                        </m:sub>
                      </m:sSub>
                      <m:r>
                        <a:rPr lang="cs-CZ" b="0" i="1" smtClean="0">
                          <a:latin typeface="Cambria Math"/>
                        </a:rPr>
                        <m:t>=2 </m:t>
                      </m:r>
                      <m:r>
                        <a:rPr lang="cs-CZ" b="0" i="1" smtClean="0">
                          <a:latin typeface="Cambria Math"/>
                        </a:rPr>
                        <m:t>𝐴</m:t>
                      </m:r>
                      <m:r>
                        <a:rPr lang="cs-CZ" b="0" i="1" smtClean="0">
                          <a:latin typeface="Cambria Math"/>
                        </a:rPr>
                        <m:t>,  </m:t>
                      </m:r>
                      <m:sSub>
                        <m:sSubPr>
                          <m:ctrlPr>
                            <a:rPr lang="cs-CZ" b="0" i="1" smtClean="0">
                              <a:latin typeface="Cambria Math" panose="02040503050406030204" pitchFamily="18" charset="0"/>
                            </a:rPr>
                          </m:ctrlPr>
                        </m:sSubPr>
                        <m:e>
                          <m:r>
                            <a:rPr lang="cs-CZ" b="0" i="1" smtClean="0">
                              <a:latin typeface="Cambria Math"/>
                            </a:rPr>
                            <m:t>𝑈</m:t>
                          </m:r>
                        </m:e>
                        <m:sub>
                          <m:r>
                            <a:rPr lang="cs-CZ" b="0" i="1" smtClean="0">
                              <a:latin typeface="Cambria Math"/>
                            </a:rPr>
                            <m:t>𝑠</m:t>
                          </m:r>
                        </m:sub>
                      </m:sSub>
                      <m:r>
                        <a:rPr lang="cs-CZ" b="0" i="1" smtClean="0">
                          <a:latin typeface="Cambria Math"/>
                        </a:rPr>
                        <m:t>=10 </m:t>
                      </m:r>
                      <m:r>
                        <a:rPr lang="cs-CZ" b="0" i="1" smtClean="0">
                          <a:latin typeface="Cambria Math"/>
                        </a:rPr>
                        <m:t>𝑉</m:t>
                      </m:r>
                      <m:r>
                        <a:rPr lang="cs-CZ" b="0" i="1" smtClean="0">
                          <a:latin typeface="Cambria Math"/>
                        </a:rPr>
                        <m:t>,  </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a:rPr>
                                <m:t>𝑈</m:t>
                              </m:r>
                            </m:e>
                            <m:sub>
                              <m:r>
                                <a:rPr lang="cs-CZ" b="0" i="1" smtClean="0">
                                  <a:latin typeface="Cambria Math"/>
                                </a:rPr>
                                <m:t>𝑠</m:t>
                              </m:r>
                            </m:sub>
                          </m:sSub>
                        </m:num>
                        <m:den>
                          <m:sSub>
                            <m:sSubPr>
                              <m:ctrlPr>
                                <a:rPr lang="cs-CZ" b="0" i="1" smtClean="0">
                                  <a:latin typeface="Cambria Math" panose="02040503050406030204" pitchFamily="18" charset="0"/>
                                </a:rPr>
                              </m:ctrlPr>
                            </m:sSubPr>
                            <m:e>
                              <m:r>
                                <a:rPr lang="cs-CZ" b="0" i="1" smtClean="0">
                                  <a:latin typeface="Cambria Math"/>
                                </a:rPr>
                                <m:t>𝑈</m:t>
                              </m:r>
                            </m:e>
                            <m:sub>
                              <m:r>
                                <a:rPr lang="cs-CZ" b="0" i="1" smtClean="0">
                                  <a:latin typeface="Cambria Math"/>
                                </a:rPr>
                                <m:t>𝑝</m:t>
                              </m:r>
                            </m:sub>
                          </m:sSub>
                        </m:den>
                      </m:f>
                      <m:r>
                        <a:rPr lang="cs-CZ" b="0" i="1" smtClean="0">
                          <a:latin typeface="Cambria Math"/>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a:rPr>
                                <m:t>𝑁</m:t>
                              </m:r>
                            </m:e>
                            <m:sub>
                              <m:r>
                                <a:rPr lang="cs-CZ" b="0" i="1" smtClean="0">
                                  <a:latin typeface="Cambria Math"/>
                                </a:rPr>
                                <m:t>𝑠</m:t>
                              </m:r>
                            </m:sub>
                          </m:sSub>
                        </m:num>
                        <m:den>
                          <m:sSub>
                            <m:sSubPr>
                              <m:ctrlPr>
                                <a:rPr lang="cs-CZ" b="0" i="1" smtClean="0">
                                  <a:latin typeface="Cambria Math" panose="02040503050406030204" pitchFamily="18" charset="0"/>
                                </a:rPr>
                              </m:ctrlPr>
                            </m:sSubPr>
                            <m:e>
                              <m:r>
                                <a:rPr lang="cs-CZ" b="0" i="1" smtClean="0">
                                  <a:latin typeface="Cambria Math"/>
                                </a:rPr>
                                <m:t>𝑁</m:t>
                              </m:r>
                            </m:e>
                            <m:sub>
                              <m:r>
                                <a:rPr lang="cs-CZ" b="0" i="1" smtClean="0">
                                  <a:latin typeface="Cambria Math"/>
                                </a:rPr>
                                <m:t>𝑝</m:t>
                              </m:r>
                            </m:sub>
                          </m:sSub>
                        </m:den>
                      </m:f>
                      <m:r>
                        <a:rPr lang="cs-CZ" b="0" i="1" smtClean="0">
                          <a:latin typeface="Cambria Math"/>
                        </a:rPr>
                        <m:t>=?, </m:t>
                      </m:r>
                      <m:sSub>
                        <m:sSubPr>
                          <m:ctrlPr>
                            <a:rPr lang="cs-CZ" b="0" i="1" smtClean="0">
                              <a:latin typeface="Cambria Math" panose="02040503050406030204" pitchFamily="18" charset="0"/>
                            </a:rPr>
                          </m:ctrlPr>
                        </m:sSubPr>
                        <m:e>
                          <m:r>
                            <a:rPr lang="cs-CZ" b="0" i="1" smtClean="0">
                              <a:latin typeface="Cambria Math"/>
                            </a:rPr>
                            <m:t>       </m:t>
                          </m:r>
                          <m:r>
                            <a:rPr lang="cs-CZ" b="0" i="1" smtClean="0">
                              <a:latin typeface="Cambria Math"/>
                            </a:rPr>
                            <m:t>𝐼</m:t>
                          </m:r>
                        </m:e>
                        <m:sub>
                          <m:r>
                            <a:rPr lang="cs-CZ" b="0" i="1" smtClean="0">
                              <a:latin typeface="Cambria Math"/>
                            </a:rPr>
                            <m:t>𝑝</m:t>
                          </m:r>
                        </m:sub>
                      </m:sSub>
                      <m:r>
                        <a:rPr lang="cs-CZ" b="0" i="1" smtClean="0">
                          <a:latin typeface="Cambria Math"/>
                        </a:rPr>
                        <m:t>=? </m:t>
                      </m:r>
                    </m:oMath>
                  </m:oMathPara>
                </a14:m>
                <a:endParaRPr lang="cs-CZ" dirty="0"/>
              </a:p>
              <a:p>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646462" y="1261241"/>
                <a:ext cx="10725731" cy="2350131"/>
              </a:xfrm>
              <a:prstGeom prst="rect">
                <a:avLst/>
              </a:prstGeom>
              <a:blipFill rotWithShape="1">
                <a:blip r:embed="rId2"/>
                <a:stretch>
                  <a:fillRect l="-455" t="-1299"/>
                </a:stretch>
              </a:blipFill>
            </p:spPr>
            <p:txBody>
              <a:bodyPr/>
              <a:lstStyle/>
              <a:p>
                <a:r>
                  <a:rPr lang="cs-CZ">
                    <a:noFill/>
                  </a:rPr>
                  <a:t> </a:t>
                </a:r>
              </a:p>
            </p:txBody>
          </p:sp>
        </mc:Fallback>
      </mc:AlternateContent>
      <p:cxnSp>
        <p:nvCxnSpPr>
          <p:cNvPr id="5" name="Přímá spojnice 4"/>
          <p:cNvCxnSpPr/>
          <p:nvPr/>
        </p:nvCxnSpPr>
        <p:spPr>
          <a:xfrm flipV="1">
            <a:off x="646462" y="3268716"/>
            <a:ext cx="10725731" cy="840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646462" y="3951890"/>
                <a:ext cx="3894007" cy="1243995"/>
              </a:xfrm>
              <a:prstGeom prst="rect">
                <a:avLst/>
              </a:prstGeom>
              <a:noFill/>
            </p:spPr>
            <p:txBody>
              <a:bodyPr wrap="square" rtlCol="0">
                <a:spAutoFit/>
              </a:bodyPr>
              <a:lstStyle/>
              <a:p>
                <a:r>
                  <a:rPr lang="cs-CZ" dirty="0"/>
                  <a:t>Výpočet transformačního poměru</a:t>
                </a:r>
              </a:p>
              <a:p>
                <a:endParaRPr lang="cs-CZ" dirty="0"/>
              </a:p>
              <a:p>
                <a:pPr/>
                <a14:m>
                  <m:oMathPara xmlns:m="http://schemas.openxmlformats.org/officeDocument/2006/math">
                    <m:oMathParaPr>
                      <m:jc m:val="left"/>
                    </m:oMathParaPr>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𝑠</m:t>
                              </m:r>
                            </m:sub>
                          </m:sSub>
                        </m:num>
                        <m:den>
                          <m:sSub>
                            <m:sSubPr>
                              <m:ctrlPr>
                                <a:rPr lang="cs-CZ" i="1" smtClean="0">
                                  <a:latin typeface="Cambria Math" panose="02040503050406030204" pitchFamily="18" charset="0"/>
                                </a:rPr>
                              </m:ctrlPr>
                            </m:sSubPr>
                            <m:e>
                              <m:r>
                                <a:rPr lang="cs-CZ" b="0" i="1" smtClean="0">
                                  <a:latin typeface="Cambria Math"/>
                                </a:rPr>
                                <m:t>𝑈</m:t>
                              </m:r>
                            </m:e>
                            <m:sub>
                              <m:r>
                                <a:rPr lang="cs-CZ" b="0" i="1" smtClean="0">
                                  <a:latin typeface="Cambria Math"/>
                                </a:rPr>
                                <m:t>𝑝</m:t>
                              </m:r>
                            </m:sub>
                          </m:sSub>
                        </m:den>
                      </m:f>
                      <m:r>
                        <a:rPr lang="cs-CZ" b="0" i="1" smtClean="0">
                          <a:latin typeface="Cambria Math"/>
                        </a:rPr>
                        <m:t>=</m:t>
                      </m:r>
                      <m:f>
                        <m:fPr>
                          <m:ctrlPr>
                            <a:rPr lang="cs-CZ" b="0" i="1" smtClean="0">
                              <a:latin typeface="Cambria Math" panose="02040503050406030204" pitchFamily="18" charset="0"/>
                            </a:rPr>
                          </m:ctrlPr>
                        </m:fPr>
                        <m:num>
                          <m:r>
                            <a:rPr lang="cs-CZ" b="0" i="1" smtClean="0">
                              <a:latin typeface="Cambria Math"/>
                            </a:rPr>
                            <m:t>10</m:t>
                          </m:r>
                        </m:num>
                        <m:den>
                          <m:r>
                            <a:rPr lang="cs-CZ" b="0" i="1" smtClean="0">
                              <a:latin typeface="Cambria Math"/>
                            </a:rPr>
                            <m:t>230</m:t>
                          </m:r>
                        </m:den>
                      </m:f>
                      <m:r>
                        <a:rPr lang="cs-CZ" b="0" i="1" smtClean="0">
                          <a:latin typeface="Cambria Math"/>
                        </a:rPr>
                        <m:t>=0,043478 </m:t>
                      </m:r>
                      <m:r>
                        <a:rPr lang="cs-CZ" b="0" i="1" smtClean="0">
                          <a:latin typeface="Cambria Math"/>
                          <a:ea typeface="Cambria Math"/>
                        </a:rPr>
                        <m:t>≈4,3∙</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−2</m:t>
                          </m:r>
                        </m:sup>
                      </m:sSup>
                    </m:oMath>
                  </m:oMathPara>
                </a14:m>
                <a:endParaRPr lang="cs-CZ"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646462" y="3951890"/>
                <a:ext cx="3894007" cy="1243995"/>
              </a:xfrm>
              <a:prstGeom prst="rect">
                <a:avLst/>
              </a:prstGeom>
              <a:blipFill rotWithShape="1">
                <a:blip r:embed="rId3"/>
                <a:stretch>
                  <a:fillRect l="-1252" t="-24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p:cNvSpPr txBox="1"/>
              <p:nvPr/>
            </p:nvSpPr>
            <p:spPr>
              <a:xfrm>
                <a:off x="5181600" y="3951890"/>
                <a:ext cx="5328745" cy="1665521"/>
              </a:xfrm>
              <a:prstGeom prst="rect">
                <a:avLst/>
              </a:prstGeom>
              <a:noFill/>
            </p:spPr>
            <p:txBody>
              <a:bodyPr wrap="square" rtlCol="0">
                <a:spAutoFit/>
              </a:bodyPr>
              <a:lstStyle/>
              <a:p>
                <a:r>
                  <a:rPr lang="cs-CZ" dirty="0"/>
                  <a:t>Výpočet proudu v primárním vynutí transformátoru</a:t>
                </a:r>
              </a:p>
              <a:p>
                <a:endParaRPr lang="cs-CZ" dirty="0"/>
              </a:p>
              <a:p>
                <a14:m>
                  <m:oMath xmlns:m="http://schemas.openxmlformats.org/officeDocument/2006/math">
                    <m:f>
                      <m:fPr>
                        <m:ctrlPr>
                          <a:rPr lang="cs-CZ" i="1" smtClean="0">
                            <a:latin typeface="Cambria Math" panose="02040503050406030204" pitchFamily="18" charset="0"/>
                          </a:rPr>
                        </m:ctrlPr>
                      </m:fPr>
                      <m:num>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𝑝</m:t>
                            </m:r>
                          </m:sub>
                        </m:sSub>
                      </m:num>
                      <m:den>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𝑠</m:t>
                            </m:r>
                          </m:sub>
                        </m:sSub>
                      </m:den>
                    </m:f>
                    <m:r>
                      <a:rPr lang="cs-CZ" b="0" i="1" smtClean="0">
                        <a:latin typeface="Cambria Math"/>
                      </a:rPr>
                      <m:t>=4,3</m:t>
                    </m:r>
                    <m:r>
                      <a:rPr lang="cs-CZ" b="0" i="1" smtClean="0">
                        <a:latin typeface="Cambria Math"/>
                        <a:ea typeface="Cambria Math"/>
                      </a:rPr>
                      <m:t>∙</m:t>
                    </m:r>
                    <m:sSup>
                      <m:sSupPr>
                        <m:ctrlPr>
                          <a:rPr lang="cs-CZ" b="0" i="1" smtClean="0">
                            <a:latin typeface="Cambria Math" panose="02040503050406030204" pitchFamily="18" charset="0"/>
                            <a:ea typeface="Cambria Math"/>
                          </a:rPr>
                        </m:ctrlPr>
                      </m:sSupPr>
                      <m:e>
                        <m:r>
                          <a:rPr lang="cs-CZ" b="0" i="1" smtClean="0">
                            <a:latin typeface="Cambria Math"/>
                            <a:ea typeface="Cambria Math"/>
                          </a:rPr>
                          <m:t>10</m:t>
                        </m:r>
                      </m:e>
                      <m:sup>
                        <m:r>
                          <a:rPr lang="cs-CZ" b="0" i="1" smtClean="0">
                            <a:latin typeface="Cambria Math"/>
                            <a:ea typeface="Cambria Math"/>
                          </a:rPr>
                          <m:t>−2</m:t>
                        </m:r>
                      </m:sup>
                    </m:sSup>
                  </m:oMath>
                </a14:m>
                <a:r>
                  <a:rPr lang="cs-CZ" dirty="0"/>
                  <a:t>  (obrácený poměr!)</a:t>
                </a:r>
              </a:p>
              <a:p>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a:rPr>
                            <m:t>𝐼</m:t>
                          </m:r>
                        </m:e>
                        <m:sub>
                          <m:r>
                            <a:rPr lang="cs-CZ" b="0" i="1" smtClean="0">
                              <a:latin typeface="Cambria Math"/>
                            </a:rPr>
                            <m:t>𝑝</m:t>
                          </m:r>
                        </m:sub>
                      </m:sSub>
                      <m:r>
                        <a:rPr lang="cs-CZ" b="0" i="1" smtClean="0">
                          <a:latin typeface="Cambria Math"/>
                        </a:rPr>
                        <m:t>=4,3</m:t>
                      </m:r>
                      <m:r>
                        <a:rPr lang="cs-CZ" b="0" i="1" smtClean="0">
                          <a:latin typeface="Cambria Math"/>
                          <a:ea typeface="Cambria Math"/>
                        </a:rPr>
                        <m:t>∙</m:t>
                      </m:r>
                      <m:sSup>
                        <m:sSupPr>
                          <m:ctrlPr>
                            <a:rPr lang="cs-CZ" b="0" i="1" smtClean="0">
                              <a:latin typeface="Cambria Math" panose="02040503050406030204" pitchFamily="18" charset="0"/>
                              <a:ea typeface="Cambria Math"/>
                            </a:rPr>
                          </m:ctrlPr>
                        </m:sSupPr>
                        <m:e>
                          <m:r>
                            <a:rPr lang="cs-CZ" b="0" i="1" smtClean="0">
                              <a:latin typeface="Cambria Math"/>
                              <a:ea typeface="Cambria Math"/>
                            </a:rPr>
                            <m:t>0</m:t>
                          </m:r>
                        </m:e>
                        <m:sup>
                          <m:r>
                            <a:rPr lang="cs-CZ" b="0" i="1" smtClean="0">
                              <a:latin typeface="Cambria Math"/>
                              <a:ea typeface="Cambria Math"/>
                            </a:rPr>
                            <m:t>−2</m:t>
                          </m:r>
                        </m:sup>
                      </m:sSup>
                      <m:r>
                        <a:rPr lang="cs-CZ" b="0" i="1" smtClean="0">
                          <a:latin typeface="Cambria Math"/>
                          <a:ea typeface="Cambria Math"/>
                        </a:rPr>
                        <m:t>∙2=0,0869≈87 </m:t>
                      </m:r>
                      <m:r>
                        <a:rPr lang="cs-CZ" b="0" i="1" smtClean="0">
                          <a:latin typeface="Cambria Math"/>
                          <a:ea typeface="Cambria Math"/>
                        </a:rPr>
                        <m:t>𝑚𝐴</m:t>
                      </m:r>
                    </m:oMath>
                  </m:oMathPara>
                </a14:m>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5181600" y="3951890"/>
                <a:ext cx="5328745" cy="1665521"/>
              </a:xfrm>
              <a:prstGeom prst="rect">
                <a:avLst/>
              </a:prstGeom>
              <a:blipFill rotWithShape="1">
                <a:blip r:embed="rId4"/>
                <a:stretch>
                  <a:fillRect l="-915" t="-1832" b="-36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646462" y="5980386"/>
                <a:ext cx="9706228" cy="375552"/>
              </a:xfrm>
              <a:prstGeom prst="rect">
                <a:avLst/>
              </a:prstGeom>
              <a:noFill/>
            </p:spPr>
            <p:txBody>
              <a:bodyPr wrap="square" rtlCol="0">
                <a:spAutoFit/>
              </a:bodyPr>
              <a:lstStyle/>
              <a:p>
                <a:r>
                  <a:rPr lang="cs-CZ" b="1" dirty="0"/>
                  <a:t>Transformační poměr je </a:t>
                </a:r>
                <a14:m>
                  <m:oMath xmlns:m="http://schemas.openxmlformats.org/officeDocument/2006/math">
                    <m:r>
                      <a:rPr lang="cs-CZ" b="1" i="1">
                        <a:latin typeface="Cambria Math"/>
                        <a:ea typeface="Cambria Math"/>
                      </a:rPr>
                      <m:t>𝟒</m:t>
                    </m:r>
                    <m:r>
                      <a:rPr lang="cs-CZ" b="1" i="1">
                        <a:latin typeface="Cambria Math"/>
                        <a:ea typeface="Cambria Math"/>
                      </a:rPr>
                      <m:t>,</m:t>
                    </m:r>
                    <m:r>
                      <a:rPr lang="cs-CZ" b="1" i="1">
                        <a:latin typeface="Cambria Math"/>
                        <a:ea typeface="Cambria Math"/>
                      </a:rPr>
                      <m:t>𝟑</m:t>
                    </m:r>
                    <m:r>
                      <a:rPr lang="cs-CZ" b="1" i="1">
                        <a:latin typeface="Cambria Math"/>
                        <a:ea typeface="Cambria Math"/>
                      </a:rPr>
                      <m:t>∙</m:t>
                    </m:r>
                    <m:sSup>
                      <m:sSupPr>
                        <m:ctrlPr>
                          <a:rPr lang="cs-CZ" b="1" i="1">
                            <a:latin typeface="Cambria Math" panose="02040503050406030204" pitchFamily="18" charset="0"/>
                            <a:ea typeface="Cambria Math"/>
                          </a:rPr>
                        </m:ctrlPr>
                      </m:sSupPr>
                      <m:e>
                        <m:r>
                          <a:rPr lang="cs-CZ" b="1" i="1">
                            <a:latin typeface="Cambria Math"/>
                            <a:ea typeface="Cambria Math"/>
                          </a:rPr>
                          <m:t>𝟏𝟎</m:t>
                        </m:r>
                      </m:e>
                      <m:sup>
                        <m:r>
                          <a:rPr lang="cs-CZ" b="1" i="1">
                            <a:latin typeface="Cambria Math"/>
                            <a:ea typeface="Cambria Math"/>
                          </a:rPr>
                          <m:t>−</m:t>
                        </m:r>
                        <m:r>
                          <a:rPr lang="cs-CZ" b="1" i="1">
                            <a:latin typeface="Cambria Math"/>
                            <a:ea typeface="Cambria Math"/>
                          </a:rPr>
                          <m:t>𝟐</m:t>
                        </m:r>
                      </m:sup>
                    </m:sSup>
                  </m:oMath>
                </a14:m>
                <a:r>
                  <a:rPr lang="cs-CZ" b="1" dirty="0"/>
                  <a:t> a proud v primárním vynutí transformátoru má hodnotu 87 mA.</a:t>
                </a:r>
              </a:p>
            </p:txBody>
          </p:sp>
        </mc:Choice>
        <mc:Fallback xmlns="">
          <p:sp>
            <p:nvSpPr>
              <p:cNvPr id="8" name="TextovéPole 7"/>
              <p:cNvSpPr txBox="1">
                <a:spLocks noRot="1" noChangeAspect="1" noMove="1" noResize="1" noEditPoints="1" noAdjustHandles="1" noChangeArrowheads="1" noChangeShapeType="1" noTextEdit="1"/>
              </p:cNvSpPr>
              <p:nvPr/>
            </p:nvSpPr>
            <p:spPr>
              <a:xfrm>
                <a:off x="646462" y="5980386"/>
                <a:ext cx="9706228" cy="375552"/>
              </a:xfrm>
              <a:prstGeom prst="rect">
                <a:avLst/>
              </a:prstGeom>
              <a:blipFill rotWithShape="1">
                <a:blip r:embed="rId5"/>
                <a:stretch>
                  <a:fillRect l="-503" t="-6452" b="-24194"/>
                </a:stretch>
              </a:blipFill>
            </p:spPr>
            <p:txBody>
              <a:bodyPr/>
              <a:lstStyle/>
              <a:p>
                <a:r>
                  <a:rPr lang="cs-CZ">
                    <a:noFill/>
                  </a:rPr>
                  <a:t> </a:t>
                </a:r>
              </a:p>
            </p:txBody>
          </p:sp>
        </mc:Fallback>
      </mc:AlternateContent>
    </p:spTree>
    <p:extLst>
      <p:ext uri="{BB962C8B-B14F-4D97-AF65-F5344CB8AC3E}">
        <p14:creationId xmlns:p14="http://schemas.microsoft.com/office/powerpoint/2010/main" val="1468246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9196552" y="985399"/>
            <a:ext cx="2375338" cy="1015663"/>
          </a:xfrm>
          <a:prstGeom prst="rect">
            <a:avLst/>
          </a:prstGeom>
          <a:noFill/>
        </p:spPr>
        <p:txBody>
          <a:bodyPr wrap="square" rtlCol="0">
            <a:spAutoFit/>
          </a:bodyPr>
          <a:lstStyle/>
          <a:p>
            <a:r>
              <a:rPr lang="cs-CZ" sz="6000" b="1" dirty="0"/>
              <a:t>Konec</a:t>
            </a:r>
          </a:p>
        </p:txBody>
      </p:sp>
      <p:pic>
        <p:nvPicPr>
          <p:cNvPr id="3074" name="Picture 2" descr="https://oenergetice.cz/_next/image?url=https%3A%2F%2Foenergetice.cz%2Fwp-content%2Fuploads%2F2015%2F04%2FTransformator-800x533.jpg&amp;w=3840&amp;q=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016" y="985399"/>
            <a:ext cx="7620000" cy="5076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7609638"/>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528</TotalTime>
  <Words>1459</Words>
  <Application>Microsoft Office PowerPoint</Application>
  <PresentationFormat>Širokoúhlá obrazovka</PresentationFormat>
  <Paragraphs>114</Paragraphs>
  <Slides>15</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15</vt:i4>
      </vt:variant>
    </vt:vector>
  </HeadingPairs>
  <TitlesOfParts>
    <vt:vector size="21" baseType="lpstr">
      <vt:lpstr>Arial</vt:lpstr>
      <vt:lpstr>Calibri</vt:lpstr>
      <vt:lpstr>Calibri Light</vt:lpstr>
      <vt:lpstr>Cambria Math</vt:lpstr>
      <vt:lpstr>Roboto</vt:lpstr>
      <vt:lpstr>Motiv Office</vt:lpstr>
      <vt:lpstr>Elektřina a magnetismus Fyz 129 - 1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Transformátor</dc:title>
  <dc:creator>Karel Sixl</dc:creator>
  <cp:lastModifiedBy>Karel Sixl</cp:lastModifiedBy>
  <cp:revision>52</cp:revision>
  <dcterms:created xsi:type="dcterms:W3CDTF">2020-11-18T11:11:12Z</dcterms:created>
  <dcterms:modified xsi:type="dcterms:W3CDTF">2026-05-02T09:28:11Z</dcterms:modified>
</cp:coreProperties>
</file>