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9" r:id="rId10"/>
    <p:sldId id="263" r:id="rId11"/>
    <p:sldId id="267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187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5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284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024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915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686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071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703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534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69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640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509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496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0178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067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2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4868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CCA18B6-EDB2-429C-882F-0C430FDDCA8A}" type="datetimeFigureOut">
              <a:rPr lang="cs-CZ" smtClean="0"/>
              <a:t>29.09.2022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785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ECD01C-D0B3-7066-C983-C63AD84264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ANTICKÉ ŘECKO III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96C1C68-64E0-F4FE-D887-D53E390492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306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40CA7B-41DD-57DF-4E2E-EC2C1282A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KLASICKÉ OBDOBÍ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2A6C60-DCB6-AA30-3100-DAED25429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5. – 4. století př. n. l.</a:t>
            </a:r>
          </a:p>
          <a:p>
            <a:r>
              <a:rPr lang="cs-CZ" dirty="0"/>
              <a:t>Řecko - perské války</a:t>
            </a:r>
          </a:p>
          <a:p>
            <a:r>
              <a:rPr lang="cs-CZ" dirty="0"/>
              <a:t>Peloponéská válka</a:t>
            </a:r>
          </a:p>
          <a:p>
            <a:r>
              <a:rPr lang="cs-CZ" dirty="0"/>
              <a:t>Filozofové – Sokrates, Platon, Aristoteles</a:t>
            </a:r>
          </a:p>
          <a:p>
            <a:r>
              <a:rPr lang="cs-CZ" dirty="0"/>
              <a:t>Antické drama – tragédie, komedie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1354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35E466-B23B-FE4B-50BB-60DC1F6F1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ŘECKO – PERSKÉ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8B12657-99E0-31D1-E414-9BC6262B9E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Peršané – kočovníci, kteří se usadili na východ od Babylonie</a:t>
            </a:r>
          </a:p>
          <a:p>
            <a:r>
              <a:rPr lang="cs-CZ" dirty="0"/>
              <a:t>Kolem roku 480 př. n. l. – nejmocnější a nerozsáhlejší starověká říše (od Turecko po Indii, od Kavkazu po Saharu)</a:t>
            </a:r>
          </a:p>
          <a:p>
            <a:r>
              <a:rPr lang="cs-CZ" dirty="0"/>
              <a:t>499 př. n. l. - Povstání maloasijských měst – začalo v </a:t>
            </a:r>
            <a:r>
              <a:rPr lang="cs-CZ" dirty="0" err="1"/>
              <a:t>Milétu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5418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F8E2EC-3B65-E9E8-C9AE-8802FEECD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PERSKÁ ŘÍŠE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8C9592F5-4296-2581-B772-301B8B4FCC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2143" y="2557463"/>
            <a:ext cx="434771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681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24306-1841-3F82-F3C4-D5445619C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PRVNÍ PERSKÁ VÝPRAVA DO ŘECKA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C8A0CEF-2FF9-F5B3-FB5A-F04DFFA21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Začátek </a:t>
            </a:r>
            <a:r>
              <a:rPr lang="cs-CZ" b="1" dirty="0"/>
              <a:t>490 př. n. l. – </a:t>
            </a:r>
            <a:r>
              <a:rPr lang="cs-CZ" b="1" dirty="0" err="1"/>
              <a:t>Dareios</a:t>
            </a:r>
            <a:r>
              <a:rPr lang="cs-CZ" b="1" dirty="0"/>
              <a:t> </a:t>
            </a:r>
            <a:r>
              <a:rPr lang="cs-CZ" dirty="0"/>
              <a:t>začal dobývat řecké ostrovy=&gt; Athény žádají Spartu o pomoc, ale ta kvůli náboženským oslavám může dorazit až za týden=&gt; </a:t>
            </a:r>
            <a:r>
              <a:rPr lang="cs-CZ" b="1" dirty="0"/>
              <a:t>bitva u </a:t>
            </a:r>
            <a:r>
              <a:rPr lang="cs-CZ" b="1" dirty="0" err="1"/>
              <a:t>Marathonu</a:t>
            </a:r>
            <a:r>
              <a:rPr lang="cs-CZ" dirty="0"/>
              <a:t>=&gt; Řekové slavně zvítězili pod vedením </a:t>
            </a:r>
            <a:r>
              <a:rPr lang="cs-CZ" b="1" dirty="0" err="1"/>
              <a:t>Miltiada</a:t>
            </a:r>
            <a:endParaRPr lang="cs-CZ" b="1" dirty="0"/>
          </a:p>
          <a:p>
            <a:r>
              <a:rPr lang="cs-CZ" dirty="0"/>
              <a:t>Jeden z vojáků běžel do Athén, aby předal tu dobrou zprávu</a:t>
            </a:r>
          </a:p>
        </p:txBody>
      </p:sp>
    </p:spTree>
    <p:extLst>
      <p:ext uri="{BB962C8B-B14F-4D97-AF65-F5344CB8AC3E}">
        <p14:creationId xmlns:p14="http://schemas.microsoft.com/office/powerpoint/2010/main" val="2018304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6F45E9-AC21-9B58-07B0-1F89347E6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MILTIADÉS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6CA1181-4D26-3AB8-FF66-AC366DCD22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797" y="2557463"/>
            <a:ext cx="24884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63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DE2648-5520-0710-14C2-BD0AE7592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DRUHÁ PERSKÁ VÝPRAVA DO ŘECKA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CDC153-B4A2-54E6-4DC0-76098FEF9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Po smrti </a:t>
            </a:r>
            <a:r>
              <a:rPr lang="cs-CZ" dirty="0" err="1"/>
              <a:t>Dareia</a:t>
            </a:r>
            <a:r>
              <a:rPr lang="cs-CZ" dirty="0"/>
              <a:t> nastoupil jeho syn </a:t>
            </a:r>
            <a:r>
              <a:rPr lang="cs-CZ" b="1" dirty="0"/>
              <a:t>Xerxes</a:t>
            </a:r>
          </a:p>
          <a:p>
            <a:r>
              <a:rPr lang="cs-CZ" dirty="0"/>
              <a:t>Řekové založili </a:t>
            </a:r>
            <a:r>
              <a:rPr lang="cs-CZ" dirty="0" err="1"/>
              <a:t>protiperskou</a:t>
            </a:r>
            <a:r>
              <a:rPr lang="cs-CZ" dirty="0"/>
              <a:t> koalici – vede ji Sparta</a:t>
            </a:r>
          </a:p>
          <a:p>
            <a:r>
              <a:rPr lang="cs-CZ" b="1" dirty="0"/>
              <a:t>480 před n. l. – bitva u Thermopyl</a:t>
            </a:r>
          </a:p>
          <a:p>
            <a:pPr lvl="1"/>
            <a:r>
              <a:rPr lang="cs-CZ" dirty="0"/>
              <a:t>Strategická bitva – spartský král</a:t>
            </a:r>
            <a:r>
              <a:rPr lang="cs-CZ" b="1" dirty="0"/>
              <a:t> Leonidas </a:t>
            </a:r>
            <a:r>
              <a:rPr lang="cs-CZ" dirty="0"/>
              <a:t>a jeho 300 mužů + 700 dalších vojáků zde obětovalo život, aby zdrželi postup Peršanů</a:t>
            </a:r>
          </a:p>
          <a:p>
            <a:pPr lvl="1"/>
            <a:r>
              <a:rPr lang="cs-CZ" i="1" dirty="0"/>
              <a:t>„Cizinče, zvěstuj </a:t>
            </a:r>
            <a:r>
              <a:rPr lang="cs-CZ" i="1" dirty="0" err="1"/>
              <a:t>Lakedamoinským</a:t>
            </a:r>
            <a:r>
              <a:rPr lang="cs-CZ" i="1" dirty="0"/>
              <a:t>, že zde ležíme poslušni jejich zákonů.“</a:t>
            </a:r>
          </a:p>
          <a:p>
            <a:r>
              <a:rPr lang="cs-CZ" b="1" dirty="0"/>
              <a:t>Bitva u </a:t>
            </a:r>
            <a:r>
              <a:rPr lang="cs-CZ" b="1" dirty="0" err="1"/>
              <a:t>Salaminy</a:t>
            </a:r>
            <a:r>
              <a:rPr lang="cs-CZ" b="1" dirty="0"/>
              <a:t> </a:t>
            </a:r>
            <a:r>
              <a:rPr lang="cs-CZ" dirty="0"/>
              <a:t>– námořní bitva, Řekové zvítězili</a:t>
            </a:r>
          </a:p>
          <a:p>
            <a:r>
              <a:rPr lang="cs-CZ" b="1" dirty="0"/>
              <a:t>479 před n. l. – bitva u </a:t>
            </a:r>
            <a:r>
              <a:rPr lang="cs-CZ" b="1" dirty="0" err="1"/>
              <a:t>Plataj</a:t>
            </a:r>
            <a:r>
              <a:rPr lang="cs-CZ" b="1" dirty="0"/>
              <a:t> </a:t>
            </a:r>
            <a:r>
              <a:rPr lang="cs-CZ" dirty="0"/>
              <a:t>– Řekové opět vítězí</a:t>
            </a:r>
          </a:p>
          <a:p>
            <a:r>
              <a:rPr lang="cs-CZ" dirty="0"/>
              <a:t>Athénský námořní spolek – pro Peršanům</a:t>
            </a:r>
          </a:p>
          <a:p>
            <a:r>
              <a:rPr lang="cs-CZ" b="1" dirty="0"/>
              <a:t>449 před n. l. – uzavřen mír s Persií</a:t>
            </a:r>
          </a:p>
        </p:txBody>
      </p:sp>
    </p:spTree>
    <p:extLst>
      <p:ext uri="{BB962C8B-B14F-4D97-AF65-F5344CB8AC3E}">
        <p14:creationId xmlns:p14="http://schemas.microsoft.com/office/powerpoint/2010/main" val="807478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D3F536-C97E-35AA-CD20-4A931D37B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40DC87-9B69-5636-F7C6-486C5C479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Sparta x Athény</a:t>
            </a:r>
          </a:p>
          <a:p>
            <a:r>
              <a:rPr lang="cs-CZ" b="1" u="sng" dirty="0"/>
              <a:t>Sparta:</a:t>
            </a:r>
          </a:p>
          <a:p>
            <a:pPr lvl="1"/>
            <a:r>
              <a:rPr lang="cs-CZ" dirty="0"/>
              <a:t>Silná pozemní armáda</a:t>
            </a:r>
          </a:p>
          <a:p>
            <a:pPr lvl="1"/>
            <a:r>
              <a:rPr lang="cs-CZ" dirty="0"/>
              <a:t>Spojenci – </a:t>
            </a:r>
            <a:r>
              <a:rPr lang="cs-CZ" dirty="0" err="1"/>
              <a:t>Korint</a:t>
            </a:r>
            <a:r>
              <a:rPr lang="cs-CZ" dirty="0"/>
              <a:t>, </a:t>
            </a:r>
            <a:r>
              <a:rPr lang="cs-CZ" dirty="0" err="1"/>
              <a:t>Megara</a:t>
            </a:r>
            <a:endParaRPr lang="cs-CZ" dirty="0"/>
          </a:p>
          <a:p>
            <a:pPr lvl="1"/>
            <a:r>
              <a:rPr lang="cs-CZ" dirty="0"/>
              <a:t>Peloponéský spolek</a:t>
            </a:r>
          </a:p>
          <a:p>
            <a:r>
              <a:rPr lang="cs-CZ" b="1" u="sng" dirty="0"/>
              <a:t>Athény:</a:t>
            </a:r>
          </a:p>
          <a:p>
            <a:pPr lvl="1"/>
            <a:r>
              <a:rPr lang="cs-CZ" dirty="0"/>
              <a:t>Obrovské loďstvo</a:t>
            </a:r>
          </a:p>
          <a:p>
            <a:pPr lvl="1"/>
            <a:r>
              <a:rPr lang="cs-CZ" dirty="0"/>
              <a:t>Vliv na řeckých ostrovech</a:t>
            </a:r>
          </a:p>
          <a:p>
            <a:pPr lvl="1"/>
            <a:r>
              <a:rPr lang="cs-CZ" dirty="0"/>
              <a:t>Athénský námořní spolek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4071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1C1618-11AC-AA29-E0A3-B7B028A70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pic>
        <p:nvPicPr>
          <p:cNvPr id="4100" name="Picture 4" descr="{{{alt}}}">
            <a:extLst>
              <a:ext uri="{FF2B5EF4-FFF2-40B4-BE49-F238E27FC236}">
                <a16:creationId xmlns:a16="http://schemas.microsoft.com/office/drawing/2014/main" id="{B8678E74-D3CA-A495-05B1-58186A281F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99" y="2380221"/>
            <a:ext cx="6715125" cy="369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945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9366BC-E5AA-2CB8-7F2D-5FF70AA0C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PERIKLOVO ŘECKO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F9EDF36-1D07-BEED-90BE-A18A5010E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 čele Athén Perikles</a:t>
            </a:r>
          </a:p>
          <a:p>
            <a:r>
              <a:rPr lang="cs-CZ" dirty="0"/>
              <a:t>Státník, stratég</a:t>
            </a:r>
          </a:p>
          <a:p>
            <a:r>
              <a:rPr lang="cs-CZ" dirty="0"/>
              <a:t>Prosazoval demokracii</a:t>
            </a:r>
          </a:p>
          <a:p>
            <a:r>
              <a:rPr lang="cs-CZ" dirty="0"/>
              <a:t>Úředníci měli nízký plat a byl to post i pro chudší obyvatelstvo</a:t>
            </a:r>
          </a:p>
          <a:p>
            <a:r>
              <a:rPr lang="cs-CZ" dirty="0"/>
              <a:t>Sociální podpor pro vdovy, invalidy a sirotky</a:t>
            </a:r>
          </a:p>
          <a:p>
            <a:r>
              <a:rPr lang="cs-CZ" dirty="0"/>
              <a:t>Chudí obyvatelé mohli pracovat na stavbách</a:t>
            </a:r>
          </a:p>
          <a:p>
            <a:r>
              <a:rPr lang="cs-CZ" dirty="0"/>
              <a:t>Prosazoval obranu Athén</a:t>
            </a:r>
          </a:p>
          <a:p>
            <a:r>
              <a:rPr lang="cs-CZ" dirty="0"/>
              <a:t>Umřel na mor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454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07AF9A-656F-DE18-5DE1-2215936C2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PERIKLES</a:t>
            </a:r>
          </a:p>
        </p:txBody>
      </p:sp>
      <p:pic>
        <p:nvPicPr>
          <p:cNvPr id="2050" name="Picture 2" descr="Periklova busta, římská mramorová kopie řeckého originálu">
            <a:extLst>
              <a:ext uri="{FF2B5EF4-FFF2-40B4-BE49-F238E27FC236}">
                <a16:creationId xmlns:a16="http://schemas.microsoft.com/office/drawing/2014/main" id="{3AFF033F-9201-323A-367B-DB815D173C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0201" y="2557463"/>
            <a:ext cx="165159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921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57D070-842C-82D4-CE1D-4B595B183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9E93CF-BF07-3071-AA30-9516B9C155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po smrti Perikla v čele Athén </a:t>
            </a:r>
            <a:r>
              <a:rPr lang="cs-CZ" dirty="0" err="1"/>
              <a:t>Kleon</a:t>
            </a:r>
            <a:r>
              <a:rPr lang="cs-CZ" dirty="0"/>
              <a:t> a </a:t>
            </a:r>
            <a:r>
              <a:rPr lang="cs-CZ" dirty="0" err="1"/>
              <a:t>Nikias</a:t>
            </a:r>
            <a:r>
              <a:rPr lang="cs-CZ" dirty="0"/>
              <a:t>=&gt; neshodli se spolu=&gt; Sparta i Athény byl už válkou vyčerpané=&gt; uzavření míru na 50 let=&gt; brzy se ale začalo válčit znovu=&gt; Sparta se spojila s Persií proti Athénám</a:t>
            </a:r>
          </a:p>
          <a:p>
            <a:r>
              <a:rPr lang="cs-CZ" b="1" dirty="0"/>
              <a:t>405 před n l. – bitva u </a:t>
            </a:r>
            <a:r>
              <a:rPr lang="cs-CZ" b="1" dirty="0" err="1"/>
              <a:t>Aigospotamoi</a:t>
            </a:r>
            <a:r>
              <a:rPr lang="cs-CZ" b="1" dirty="0"/>
              <a:t> </a:t>
            </a:r>
            <a:r>
              <a:rPr lang="cs-CZ" dirty="0"/>
              <a:t>– Athény prohrály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0663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D09736-20D8-A3CB-3BAE-2925AD8BD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C940FB-A0FF-B634-6BD5-E3DC1B6D7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/>
              <a:t>Důsledky války:</a:t>
            </a:r>
          </a:p>
          <a:p>
            <a:pPr lvl="1"/>
            <a:r>
              <a:rPr lang="cs-CZ" dirty="0"/>
              <a:t>Strhnutí hradeb</a:t>
            </a:r>
          </a:p>
          <a:p>
            <a:pPr lvl="1"/>
            <a:r>
              <a:rPr lang="cs-CZ" dirty="0"/>
              <a:t>Rozpuštění athénského námořního spolku</a:t>
            </a:r>
          </a:p>
          <a:p>
            <a:pPr lvl="1"/>
            <a:r>
              <a:rPr lang="cs-CZ" dirty="0"/>
              <a:t>Vstup do peloponéského spolku</a:t>
            </a:r>
          </a:p>
          <a:p>
            <a:pPr lvl="1"/>
            <a:r>
              <a:rPr lang="cs-CZ" dirty="0"/>
              <a:t>Zredukovat loďstvo na 12 lodí</a:t>
            </a:r>
          </a:p>
          <a:p>
            <a:pPr lvl="1"/>
            <a:r>
              <a:rPr lang="cs-CZ" dirty="0"/>
              <a:t>Demokracii nahradit oligarchií</a:t>
            </a:r>
          </a:p>
          <a:p>
            <a:pPr lvl="1"/>
            <a:r>
              <a:rPr lang="cs-CZ" dirty="0"/>
              <a:t>Dohled spartské posádky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3144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9B7011-5B24-F7E9-3E4F-D19736F92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THÉBSKÁ</a:t>
            </a:r>
            <a:r>
              <a:rPr lang="cs-CZ" u="sng" dirty="0"/>
              <a:t> </a:t>
            </a:r>
            <a:r>
              <a:rPr lang="cs-CZ" b="1" u="sng" dirty="0"/>
              <a:t>HEGEMONIE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441AC33-6673-BB33-B22B-5CA5C183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371 – 362 před n. l.</a:t>
            </a:r>
          </a:p>
          <a:p>
            <a:r>
              <a:rPr lang="cs-CZ" dirty="0"/>
              <a:t>Sparta byla oslabená a nebyla schopná být hegemonií</a:t>
            </a:r>
          </a:p>
          <a:p>
            <a:r>
              <a:rPr lang="cs-CZ" dirty="0"/>
              <a:t>Théby pomohly Athénám, a tak se dostaly na vrchol</a:t>
            </a:r>
          </a:p>
          <a:p>
            <a:r>
              <a:rPr lang="cs-CZ" dirty="0"/>
              <a:t>Vojevůdce </a:t>
            </a:r>
            <a:r>
              <a:rPr lang="cs-CZ" b="1" dirty="0" err="1"/>
              <a:t>Epameinondas</a:t>
            </a:r>
            <a:r>
              <a:rPr lang="cs-CZ" dirty="0"/>
              <a:t> porazil Spart v </a:t>
            </a:r>
            <a:r>
              <a:rPr lang="cs-CZ" b="1" dirty="0"/>
              <a:t>bitvě u </a:t>
            </a:r>
            <a:r>
              <a:rPr lang="cs-CZ" b="1" dirty="0" err="1"/>
              <a:t>Leukter</a:t>
            </a:r>
            <a:r>
              <a:rPr lang="cs-CZ" dirty="0"/>
              <a:t>=&gt; zanikl peloponéský spolek</a:t>
            </a:r>
          </a:p>
          <a:p>
            <a:r>
              <a:rPr lang="cs-CZ" dirty="0"/>
              <a:t>Théby nebyly schopné udržet hegemonii=&gt; konec polis</a:t>
            </a:r>
          </a:p>
        </p:txBody>
      </p:sp>
    </p:spTree>
    <p:extLst>
      <p:ext uri="{BB962C8B-B14F-4D97-AF65-F5344CB8AC3E}">
        <p14:creationId xmlns:p14="http://schemas.microsoft.com/office/powerpoint/2010/main" val="17713843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</TotalTime>
  <Words>464</Words>
  <Application>Microsoft Office PowerPoint</Application>
  <PresentationFormat>Širokoúhlá obrazovka</PresentationFormat>
  <Paragraphs>64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Organika</vt:lpstr>
      <vt:lpstr>ANTICKÉ ŘECKO III</vt:lpstr>
      <vt:lpstr>KLASICKÉ OBDOBÍ</vt:lpstr>
      <vt:lpstr>ŘECKO – PERSKÉ VÁLKY</vt:lpstr>
      <vt:lpstr>PERSKÁ ŘÍŠE</vt:lpstr>
      <vt:lpstr>PRVNÍ PERSKÁ VÝPRAVA DO ŘECKA</vt:lpstr>
      <vt:lpstr>MILTIADÉS</vt:lpstr>
      <vt:lpstr>DRUHÁ PERSKÁ VÝPRAVA DO ŘECKA</vt:lpstr>
      <vt:lpstr>PELOPONÉSKÁ VÁLKA</vt:lpstr>
      <vt:lpstr>PELOPONÉSKÁ VÁLKA</vt:lpstr>
      <vt:lpstr>PERIKLOVO ŘECKO</vt:lpstr>
      <vt:lpstr>PERIKLES</vt:lpstr>
      <vt:lpstr>PELOPONÉSKÁ VÁLKA</vt:lpstr>
      <vt:lpstr>PELOPONÉSKÁ VÁLKA</vt:lpstr>
      <vt:lpstr>THÉBSKÁ HEGEMONIE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ŘECKO III</dc:title>
  <dc:creator>Pc</dc:creator>
  <cp:lastModifiedBy>BLAŽKOVÁ</cp:lastModifiedBy>
  <cp:revision>1</cp:revision>
  <dcterms:created xsi:type="dcterms:W3CDTF">2022-09-28T14:03:35Z</dcterms:created>
  <dcterms:modified xsi:type="dcterms:W3CDTF">2022-09-29T05:33:50Z</dcterms:modified>
</cp:coreProperties>
</file>