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B0F5F66-3099-A40A-6FDB-5950291375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BD514BE0-E476-78D0-873B-FE6245A2F1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9B7CAEE-CF8C-713B-5D89-C0BFA5D74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FD3BD-9352-46AC-921C-65EB5FE2CA5C}" type="datetimeFigureOut">
              <a:rPr lang="cs-CZ" smtClean="0"/>
              <a:t>07.05.2026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9F5E992-5987-AEE3-27EC-2C5A08227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9FA3084-08B7-BFD6-9C9F-09A77A1260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D6250-7A07-433B-AD1C-FD369991B0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4461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F36C7E0-9AE6-1135-69F5-ED03ECB748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353B51D-8888-C2E1-F90A-404B6BF052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9B328C2-3CAF-58B0-BCDD-B0128C2ED4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FD3BD-9352-46AC-921C-65EB5FE2CA5C}" type="datetimeFigureOut">
              <a:rPr lang="cs-CZ" smtClean="0"/>
              <a:t>07.05.2026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7BB8075-3197-DB61-3E53-FFBE04B68B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7235E51-8C79-9AEE-06BE-C37B53E3D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D6250-7A07-433B-AD1C-FD369991B0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4270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1C5D01F-8342-66CE-A9D0-E1C39DFB32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FA8BF63-D1CA-2B2F-D42D-E1E3254882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F459BEC-9CE7-ADB8-FE65-8DB1A76C0D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FD3BD-9352-46AC-921C-65EB5FE2CA5C}" type="datetimeFigureOut">
              <a:rPr lang="cs-CZ" smtClean="0"/>
              <a:t>07.05.2026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C7CF0F2-40BB-4565-66A2-651CC26DF8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83BB6AE-92B2-3291-A2F6-8707FC689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D6250-7A07-433B-AD1C-FD369991B0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6382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B76B88D-846F-0CCF-6106-02642A8B94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FB0865A-33B8-6544-52C4-79FF9915A7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9ABE35DB-F99C-B7FD-A5EF-666BE0E221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329665B-15C2-8A68-270F-D5BFC2D0AA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FD3BD-9352-46AC-921C-65EB5FE2CA5C}" type="datetimeFigureOut">
              <a:rPr lang="cs-CZ" smtClean="0"/>
              <a:t>07.05.2026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0953B80-36F8-7215-C88D-AE59E2D8BF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EC595D5-852A-72D0-D6F7-196A4FE3BE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D6250-7A07-433B-AD1C-FD369991B0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3220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2D79569-0E5C-FC47-0485-E02D25C061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D951640-C9A0-9035-E6AF-660FAC6773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DEE7EB47-6273-B98D-6BFE-42FCD841D6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E8697D62-B2A8-54E0-7D3B-9FA912C0BF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A5BF2250-9B77-22C4-C0FF-2F7526318BD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C75A0C16-943D-272E-1697-5B0B541192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FD3BD-9352-46AC-921C-65EB5FE2CA5C}" type="datetimeFigureOut">
              <a:rPr lang="cs-CZ" smtClean="0"/>
              <a:t>07.05.2026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5BBE8056-C0C0-AB6A-454E-FE84E1F97D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528BC972-4100-3FD4-25EB-E163A40185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D6250-7A07-433B-AD1C-FD369991B0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9762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6905A5F-3325-D437-928C-BE4813377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37FFC0D-34DC-0C93-17B8-7532D4DE4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FD3BD-9352-46AC-921C-65EB5FE2CA5C}" type="datetimeFigureOut">
              <a:rPr lang="cs-CZ" smtClean="0"/>
              <a:t>07.05.2026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0BA5B31E-81CF-E38D-69F6-FC3ACB0123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B4B87D62-2C42-85B4-AB97-D862345FAD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D6250-7A07-433B-AD1C-FD369991B0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5636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B41DCC9-453E-9290-E876-8899B90F14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FD3BD-9352-46AC-921C-65EB5FE2CA5C}" type="datetimeFigureOut">
              <a:rPr lang="cs-CZ" smtClean="0"/>
              <a:t>07.05.2026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C0E54ADE-1BAE-2117-52F2-FC92E0E2DB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06F7D83-4033-44A5-55F9-0957E7AE40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D6250-7A07-433B-AD1C-FD369991B0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96316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C54A87F-61D9-23BD-8C29-1B35E549B0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F3F0D2A-1C91-A80C-AC47-2671616C07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2B084EF-B5DD-540A-F8D2-B374B03015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A4CCAEB-804F-D483-326B-9B2C162D0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FD3BD-9352-46AC-921C-65EB5FE2CA5C}" type="datetimeFigureOut">
              <a:rPr lang="cs-CZ" smtClean="0"/>
              <a:t>07.05.2026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91DE8CF-8B72-AAB0-94D1-F0456011BA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DD071E4-7824-1531-9CB4-8B40318A6C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D6250-7A07-433B-AD1C-FD369991B0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3625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CD318CF-7DEA-FB9D-4C23-C2D24056BA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EE2AA439-2098-C328-5EBB-C307C7AF77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9DB27D2B-1AAF-B6B7-15F8-236131737D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565A235-D6BD-8A02-6418-129CF59F2A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FD3BD-9352-46AC-921C-65EB5FE2CA5C}" type="datetimeFigureOut">
              <a:rPr lang="cs-CZ" smtClean="0"/>
              <a:t>07.05.2026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86B8308-C770-BCA9-1792-3BAA643F6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387B051-A79D-8801-2007-2DDD6A72D6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D6250-7A07-433B-AD1C-FD369991B0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40581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C165089-9E66-927F-3B02-6261C997B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F623E55E-5711-43AC-AB79-9EF2D42752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6F62179-7F8C-8D1A-6426-A458FBD1A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FD3BD-9352-46AC-921C-65EB5FE2CA5C}" type="datetimeFigureOut">
              <a:rPr lang="cs-CZ" smtClean="0"/>
              <a:t>07.05.2026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3E0A48D-D69A-B68D-1649-4458CFD872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66E9F87-BAED-D8B9-7A24-766B8EA1D3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D6250-7A07-433B-AD1C-FD369991B0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01930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FDDE48A-37F2-6DAC-8DF9-9D0E83E6E2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E4E3CF0-9CC2-4F87-37B9-C84F3055DE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4A9F6BC-885E-4D18-F4BC-DC51AA0F1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FD3BD-9352-46AC-921C-65EB5FE2CA5C}" type="datetimeFigureOut">
              <a:rPr lang="cs-CZ" smtClean="0"/>
              <a:t>07.05.2026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3457860-F433-7DF6-A0C4-E08C8F916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77CA598-BF42-6AB2-2C7A-8DF3BD203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D6250-7A07-433B-AD1C-FD369991B0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4234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B43C2314-1E81-1B7E-B069-5500F0880D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4CD2017-2030-D8D4-2D78-7B8915D141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991611E-4522-DE27-2C6B-3D545BE505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7FD3BD-9352-46AC-921C-65EB5FE2CA5C}" type="datetimeFigureOut">
              <a:rPr lang="cs-CZ" smtClean="0"/>
              <a:t>07.05.2026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AC6F974-BC65-54C5-A9B8-16815CD0F5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8A09D68-9BB9-3317-BCDF-B0B3B06328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8D6250-7A07-433B-AD1C-FD369991B0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1777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F16CEE8-1D16-00D0-F2E0-DC0BE2352A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2558601"/>
            <a:ext cx="9144000" cy="1230442"/>
          </a:xfrm>
        </p:spPr>
        <p:txBody>
          <a:bodyPr>
            <a:normAutofit/>
          </a:bodyPr>
          <a:lstStyle/>
          <a:p>
            <a:r>
              <a:rPr lang="cs-CZ" sz="4000" dirty="0"/>
              <a:t>Jevy v atmosféře</a:t>
            </a:r>
            <a:br>
              <a:rPr lang="cs-CZ" sz="4000" dirty="0"/>
            </a:br>
            <a:r>
              <a:rPr lang="cs-CZ" sz="4000" dirty="0"/>
              <a:t>Fyz 89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724458C-13D8-409B-84F5-5655574C46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46938" y="4299399"/>
            <a:ext cx="5498123" cy="483136"/>
          </a:xfrm>
        </p:spPr>
        <p:txBody>
          <a:bodyPr>
            <a:normAutofit/>
          </a:bodyPr>
          <a:lstStyle/>
          <a:p>
            <a:pPr lvl="0"/>
            <a:r>
              <a:rPr lang="cs-CZ" dirty="0"/>
              <a:t>Vodní pára v atmosféře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1B68C755-D39D-2901-B7BA-D80CD95E60D5}"/>
              </a:ext>
            </a:extLst>
          </p:cNvPr>
          <p:cNvSpPr txBox="1"/>
          <p:nvPr/>
        </p:nvSpPr>
        <p:spPr>
          <a:xfrm>
            <a:off x="492369" y="6213231"/>
            <a:ext cx="13598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31. 7. 2025</a:t>
            </a:r>
          </a:p>
        </p:txBody>
      </p:sp>
      <p:grpSp>
        <p:nvGrpSpPr>
          <p:cNvPr id="5" name="Skupina 4">
            <a:extLst>
              <a:ext uri="{FF2B5EF4-FFF2-40B4-BE49-F238E27FC236}">
                <a16:creationId xmlns:a16="http://schemas.microsoft.com/office/drawing/2014/main" id="{4DEBE132-30CB-8857-BFF2-3D0DB187CD06}"/>
              </a:ext>
            </a:extLst>
          </p:cNvPr>
          <p:cNvGrpSpPr/>
          <p:nvPr/>
        </p:nvGrpSpPr>
        <p:grpSpPr>
          <a:xfrm>
            <a:off x="4295998" y="692329"/>
            <a:ext cx="3600001" cy="900000"/>
            <a:chOff x="5375920" y="674864"/>
            <a:chExt cx="4750522" cy="1130585"/>
          </a:xfrm>
        </p:grpSpPr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760CEC06-81F5-DB6A-76B7-5DF632CB8D1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E3ACBAA9-D13A-C962-D165-0FD0CA65F0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40173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76671" y="377952"/>
            <a:ext cx="25976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Vodní pára v atmosféře</a:t>
            </a:r>
            <a:endParaRPr lang="cs-CZ" sz="1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76671" y="1726984"/>
            <a:ext cx="28917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Absolutní vlhkost vzduchu </a:t>
            </a:r>
            <a:r>
              <a:rPr lang="el-GR" b="1" dirty="0">
                <a:latin typeface="Times New Roman"/>
                <a:cs typeface="Times New Roman"/>
              </a:rPr>
              <a:t>Φ</a:t>
            </a:r>
            <a:endParaRPr lang="cs-CZ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476671" y="2096316"/>
                <a:ext cx="11299211" cy="11237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Je-li za dané teploty ve vzduchu o objemu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𝑉</m:t>
                    </m:r>
                  </m:oMath>
                </a14:m>
                <a:r>
                  <a:rPr lang="cs-CZ" dirty="0"/>
                  <a:t> vodní pára o hmotnosti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cs-CZ" dirty="0"/>
                  <a:t>, pak veličina definovaná</a:t>
                </a: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l-GR" b="1" dirty="0">
                          <a:latin typeface="Times New Roman"/>
                          <a:cs typeface="Times New Roman"/>
                        </a:rPr>
                        <m:t>Φ</m:t>
                      </m:r>
                      <m:r>
                        <m:rPr>
                          <m:nor/>
                        </m:rPr>
                        <a:rPr lang="cs-CZ" b="1" dirty="0">
                          <a:latin typeface="Times New Roman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cs-CZ" b="1" i="1" dirty="0">
                              <a:latin typeface="Cambria Math" panose="02040503050406030204" pitchFamily="18" charset="0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cs-CZ" b="1" i="1" dirty="0">
                              <a:latin typeface="Cambria Math"/>
                              <a:cs typeface="Times New Roman"/>
                            </a:rPr>
                            <m:t>𝒎</m:t>
                          </m:r>
                        </m:num>
                        <m:den>
                          <m:r>
                            <a:rPr lang="cs-CZ" b="1" i="1" dirty="0">
                              <a:latin typeface="Cambria Math"/>
                              <a:cs typeface="Times New Roman"/>
                            </a:rPr>
                            <m:t>𝑽</m:t>
                          </m:r>
                        </m:den>
                      </m:f>
                      <m:r>
                        <a:rPr lang="cs-CZ" b="1" i="1" dirty="0">
                          <a:latin typeface="Cambria Math"/>
                          <a:cs typeface="Times New Roman"/>
                        </a:rPr>
                        <m:t>     </m:t>
                      </m:r>
                      <m:r>
                        <a:rPr lang="cs-CZ" b="1" i="1" dirty="0" smtClean="0">
                          <a:latin typeface="Cambria Math" panose="02040503050406030204" pitchFamily="18" charset="0"/>
                          <a:cs typeface="Times New Roman"/>
                        </a:rPr>
                        <m:t>      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1" i="1" dirty="0" smtClean="0">
                              <a:latin typeface="Cambria Math" panose="02040503050406030204" pitchFamily="18" charset="0"/>
                              <a:cs typeface="Times New Roman"/>
                            </a:rPr>
                          </m:ctrlPr>
                        </m:dPr>
                        <m:e>
                          <m:r>
                            <m:rPr>
                              <m:nor/>
                            </m:rPr>
                            <a:rPr lang="el-GR" b="1" dirty="0">
                              <a:latin typeface="Times New Roman"/>
                              <a:cs typeface="Times New Roman"/>
                            </a:rPr>
                            <m:t>Φ</m:t>
                          </m:r>
                        </m:e>
                      </m:d>
                      <m:r>
                        <a:rPr lang="cs-CZ" b="1" i="1" dirty="0" smtClean="0">
                          <a:latin typeface="Cambria Math" panose="02040503050406030204" pitchFamily="18" charset="0"/>
                          <a:cs typeface="Times New Roman"/>
                        </a:rPr>
                        <m:t>=</m:t>
                      </m:r>
                      <m:r>
                        <a:rPr lang="cs-CZ" b="1" dirty="0">
                          <a:latin typeface="Cambria Math"/>
                          <a:cs typeface="Times New Roman"/>
                        </a:rPr>
                        <m:t>𝐤𝐠</m:t>
                      </m:r>
                      <m:r>
                        <a:rPr lang="cs-CZ" b="1" dirty="0">
                          <a:latin typeface="Cambria Math"/>
                          <a:ea typeface="Cambria Math"/>
                          <a:cs typeface="Times New Roman"/>
                        </a:rPr>
                        <m:t>∙</m:t>
                      </m:r>
                      <m:sSup>
                        <m:sSupPr>
                          <m:ctrlPr>
                            <a:rPr lang="cs-CZ" b="1" i="1" dirty="0">
                              <a:latin typeface="Cambria Math" panose="02040503050406030204" pitchFamily="18" charset="0"/>
                              <a:ea typeface="Cambria Math"/>
                              <a:cs typeface="Times New Roman"/>
                            </a:rPr>
                          </m:ctrlPr>
                        </m:sSupPr>
                        <m:e>
                          <m:r>
                            <a:rPr lang="cs-CZ" b="1" dirty="0">
                              <a:latin typeface="Cambria Math"/>
                              <a:ea typeface="Cambria Math"/>
                              <a:cs typeface="Times New Roman"/>
                            </a:rPr>
                            <m:t>𝐦</m:t>
                          </m:r>
                        </m:e>
                        <m:sup>
                          <m:r>
                            <a:rPr lang="cs-CZ" b="1" dirty="0">
                              <a:latin typeface="Cambria Math"/>
                              <a:ea typeface="Cambria Math"/>
                              <a:cs typeface="Times New Roman"/>
                            </a:rPr>
                            <m:t>−</m:t>
                          </m:r>
                          <m:r>
                            <a:rPr lang="cs-CZ" b="1" dirty="0">
                              <a:latin typeface="Cambria Math"/>
                              <a:ea typeface="Cambria Math"/>
                              <a:cs typeface="Times New Roman"/>
                            </a:rPr>
                            <m:t>𝟑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se nazývá </a:t>
                </a:r>
                <a:r>
                  <a:rPr lang="cs-CZ" b="1" dirty="0"/>
                  <a:t>absolutní vlhkost vzduchu</a:t>
                </a:r>
                <a:r>
                  <a:rPr lang="cs-CZ" dirty="0"/>
                  <a:t> při dané teplotě.</a:t>
                </a: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671" y="2096316"/>
                <a:ext cx="11299211" cy="1123706"/>
              </a:xfrm>
              <a:prstGeom prst="rect">
                <a:avLst/>
              </a:prstGeom>
              <a:blipFill>
                <a:blip r:embed="rId2"/>
                <a:stretch>
                  <a:fillRect l="-431" t="-3261" b="-81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>
            <a:extLst>
              <a:ext uri="{FF2B5EF4-FFF2-40B4-BE49-F238E27FC236}">
                <a16:creationId xmlns:a16="http://schemas.microsoft.com/office/drawing/2014/main" id="{FF85665A-1350-4582-E101-A329F435D649}"/>
              </a:ext>
            </a:extLst>
          </p:cNvPr>
          <p:cNvSpPr txBox="1"/>
          <p:nvPr/>
        </p:nvSpPr>
        <p:spPr>
          <a:xfrm>
            <a:off x="476671" y="764632"/>
            <a:ext cx="114582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 dolních vrstvách zemském atmosféry je vždy obsažena </a:t>
            </a:r>
            <a:r>
              <a:rPr lang="cs-CZ" b="1" dirty="0"/>
              <a:t>vodní pára</a:t>
            </a:r>
            <a:r>
              <a:rPr lang="cs-CZ" dirty="0"/>
              <a:t>. Vzniká vypařováním rozsáhlých vodních ploch moří, jezer, řek a také odpařováním vody obsažené v půdě, rostlinách a v živých organismech.</a:t>
            </a:r>
          </a:p>
          <a:p>
            <a:r>
              <a:rPr lang="cs-CZ" dirty="0"/>
              <a:t>Hmotnost vodní páry se mění v denní i roční době a podstatně i místem na Zemi.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48376280-C2D8-E152-C594-1ECBCEF9269D}"/>
                  </a:ext>
                </a:extLst>
              </p:cNvPr>
              <p:cNvSpPr txBox="1"/>
              <p:nvPr/>
            </p:nvSpPr>
            <p:spPr>
              <a:xfrm>
                <a:off x="476671" y="3138193"/>
                <a:ext cx="1124334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Vodní pára ve vzduchu je zpravidla přehřátá. Stane-li se za určité teploty sytou párou (dalším vypařením vody nebo poklesem teploty), pak absolutní vlhkost vzduchu dosáhne za dané teploty maximální hodnoty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nor/>
                          </m:rPr>
                          <a:rPr lang="el-GR" b="1" dirty="0">
                            <a:latin typeface="Times New Roman"/>
                            <a:cs typeface="Times New Roman"/>
                          </a:rPr>
                          <m:t>Φ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48376280-C2D8-E152-C594-1ECBCEF926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671" y="3138193"/>
                <a:ext cx="11243347" cy="646331"/>
              </a:xfrm>
              <a:prstGeom prst="rect">
                <a:avLst/>
              </a:prstGeom>
              <a:blipFill>
                <a:blip r:embed="rId3"/>
                <a:stretch>
                  <a:fillRect l="-434" t="-5660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0EB7DFB5-EF94-9F02-B555-10EFBE2D844A}"/>
                  </a:ext>
                </a:extLst>
              </p:cNvPr>
              <p:cNvSpPr txBox="1"/>
              <p:nvPr/>
            </p:nvSpPr>
            <p:spPr>
              <a:xfrm>
                <a:off x="2052558" y="3834973"/>
                <a:ext cx="8086884" cy="369332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Za dané teploty je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nor/>
                          </m:rPr>
                          <a:rPr lang="el-GR" b="1" dirty="0">
                            <a:latin typeface="Times New Roman"/>
                            <a:cs typeface="Times New Roman"/>
                          </a:rPr>
                          <m:t>Φ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</m:oMath>
                </a14:m>
                <a:r>
                  <a:rPr lang="cs-CZ" dirty="0"/>
                  <a:t> rovno hustotě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𝝆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𝒔</m:t>
                        </m:r>
                      </m:sub>
                    </m:sSub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(ró s indexem s) syté vodní páry téže teploty. </a:t>
                </a:r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0EB7DFB5-EF94-9F02-B555-10EFBE2D84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2558" y="3834973"/>
                <a:ext cx="8086884" cy="369332"/>
              </a:xfrm>
              <a:prstGeom prst="rect">
                <a:avLst/>
              </a:prstGeom>
              <a:blipFill>
                <a:blip r:embed="rId4"/>
                <a:stretch>
                  <a:fillRect l="-602" t="-6250" r="-828" b="-20313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47BEE464-8E09-1C65-4C9C-604F8B8C144B}"/>
                  </a:ext>
                </a:extLst>
              </p:cNvPr>
              <p:cNvSpPr txBox="1"/>
              <p:nvPr/>
            </p:nvSpPr>
            <p:spPr>
              <a:xfrm>
                <a:off x="476671" y="4204305"/>
                <a:ext cx="11187485" cy="14877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Řada jevů souvisejících s vlhkostí vzduchu – tvoření vodních srážek, vypařování z povrchu těla, nezávisí na absolutní vlhkosti vzduchu, ale na tom, jak se stav vodní páry obsažené ve vzduchu liší od stavu syté vodní páry. Proto definujeme </a:t>
                </a:r>
                <a:r>
                  <a:rPr lang="cs-CZ" b="1" dirty="0"/>
                  <a:t>relativní vlhkost</a:t>
                </a:r>
                <a:r>
                  <a:rPr lang="cs-CZ" dirty="0"/>
                  <a:t>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𝝋</m:t>
                    </m:r>
                  </m:oMath>
                </a14:m>
                <a:r>
                  <a:rPr lang="cs-CZ" dirty="0"/>
                  <a:t> vzduchu vztahem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𝝋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l-GR" b="1" dirty="0">
                              <a:latin typeface="Times New Roman"/>
                              <a:cs typeface="Times New Roman"/>
                            </a:rPr>
                            <m:t>Φ</m:t>
                          </m:r>
                        </m:num>
                        <m:den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nor/>
                                </m:rPr>
                                <a:rPr lang="el-GR" b="1" dirty="0">
                                  <a:latin typeface="Times New Roman"/>
                                  <a:cs typeface="Times New Roman"/>
                                </a:rPr>
                                <m:t>Φ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∙100%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47BEE464-8E09-1C65-4C9C-604F8B8C144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671" y="4204305"/>
                <a:ext cx="11187485" cy="1487715"/>
              </a:xfrm>
              <a:prstGeom prst="rect">
                <a:avLst/>
              </a:prstGeom>
              <a:blipFill>
                <a:blip r:embed="rId5"/>
                <a:stretch>
                  <a:fillRect l="-436" t="-245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FD46FBD7-6359-17EE-D89D-5238D321375D}"/>
                  </a:ext>
                </a:extLst>
              </p:cNvPr>
              <p:cNvSpPr txBox="1"/>
              <p:nvPr/>
            </p:nvSpPr>
            <p:spPr>
              <a:xfrm>
                <a:off x="476671" y="5770202"/>
                <a:ext cx="1171532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Dosadíme-li do uvedeného vztahu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nor/>
                          </m:rPr>
                          <a:rPr lang="el-GR" b="1" dirty="0">
                            <a:latin typeface="Times New Roman"/>
                            <a:cs typeface="Times New Roman"/>
                          </a:rPr>
                          <m:t>Φ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𝝆</m:t>
                        </m:r>
                      </m:e>
                      <m:sub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𝒔</m:t>
                        </m:r>
                      </m:sub>
                    </m:sSub>
                  </m:oMath>
                </a14:m>
                <a:r>
                  <a:rPr lang="cs-CZ" dirty="0"/>
                  <a:t>, dostaneme pro výpočet absolutní vlhkosti vzduchu vztah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l-GR" b="1" dirty="0">
                          <a:latin typeface="Times New Roman"/>
                          <a:cs typeface="Times New Roman"/>
                        </a:rPr>
                        <m:t>Φ</m:t>
                      </m:r>
                      <m:r>
                        <m:rPr>
                          <m:nor/>
                        </m:rPr>
                        <a:rPr lang="cs-CZ" b="1" i="0" dirty="0" smtClean="0">
                          <a:latin typeface="Times New Roman"/>
                          <a:cs typeface="Times New Roman"/>
                        </a:rPr>
                        <m:t> = </m:t>
                      </m:r>
                      <m:r>
                        <a:rPr lang="cs-CZ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𝝋</m:t>
                      </m:r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𝝆</m:t>
                          </m:r>
                        </m:e>
                        <m:sub>
                          <m:r>
                            <a:rPr lang="cs-CZ" b="1" i="1">
                              <a:latin typeface="Cambria Math" panose="02040503050406030204" pitchFamily="18" charset="0"/>
                            </a:rPr>
                            <m:t>𝒔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FD46FBD7-6359-17EE-D89D-5238D321375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671" y="5770202"/>
                <a:ext cx="11715329" cy="646331"/>
              </a:xfrm>
              <a:prstGeom prst="rect">
                <a:avLst/>
              </a:prstGeom>
              <a:blipFill>
                <a:blip r:embed="rId6"/>
                <a:stretch>
                  <a:fillRect l="-416" t="-5660" b="-28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303725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476671" y="2884296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Rosný bod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19B01DE7-7865-01E2-80EF-E1348D8C3BE1}"/>
              </a:ext>
            </a:extLst>
          </p:cNvPr>
          <p:cNvSpPr txBox="1"/>
          <p:nvPr/>
        </p:nvSpPr>
        <p:spPr>
          <a:xfrm>
            <a:off x="476671" y="483638"/>
            <a:ext cx="68703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Suchý vzduch má relativní vlhkost 0 %, vzduch zcela nasycený vodní párou má 100 % relativní vlhkost.</a:t>
            </a:r>
          </a:p>
          <a:p>
            <a:r>
              <a:rPr lang="cs-CZ" dirty="0"/>
              <a:t>Pro život a dobrou pracovní výkonnost člověka je nejvhodnější relativní vlhkost 50 % až 70 %.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8147" y="299332"/>
            <a:ext cx="2146667" cy="2232248"/>
          </a:xfrm>
          <a:prstGeom prst="rect">
            <a:avLst/>
          </a:prstGeom>
        </p:spPr>
      </p:pic>
      <p:sp>
        <p:nvSpPr>
          <p:cNvPr id="3" name="TextovéPole 2">
            <a:extLst>
              <a:ext uri="{FF2B5EF4-FFF2-40B4-BE49-F238E27FC236}">
                <a16:creationId xmlns:a16="http://schemas.microsoft.com/office/drawing/2014/main" id="{15C37E09-EFCC-67B1-F241-B8653AE8EC94}"/>
              </a:ext>
            </a:extLst>
          </p:cNvPr>
          <p:cNvSpPr txBox="1"/>
          <p:nvPr/>
        </p:nvSpPr>
        <p:spPr>
          <a:xfrm>
            <a:off x="7402664" y="2505699"/>
            <a:ext cx="4373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Přístroj pro měření relativní vlhkosti vzduchu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1CA7EE9A-8803-C141-0DA4-9295FD935918}"/>
                  </a:ext>
                </a:extLst>
              </p:cNvPr>
              <p:cNvSpPr txBox="1"/>
              <p:nvPr/>
            </p:nvSpPr>
            <p:spPr>
              <a:xfrm>
                <a:off x="564543" y="3429000"/>
                <a:ext cx="11211339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Vlhkost vzduchu lze také charakterizovat </a:t>
                </a:r>
                <a:r>
                  <a:rPr lang="cs-CZ" b="1" dirty="0"/>
                  <a:t>rosným bodem</a:t>
                </a:r>
                <a:r>
                  <a:rPr lang="cs-CZ" dirty="0"/>
                  <a:t>. Je to stav popsaný při daném tlaku </a:t>
                </a:r>
                <a:r>
                  <a:rPr lang="cs-CZ" b="1" dirty="0"/>
                  <a:t>teplotou rosného bodu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𝒕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𝒓</m:t>
                        </m:r>
                      </m:sub>
                    </m:sSub>
                  </m:oMath>
                </a14:m>
                <a:r>
                  <a:rPr lang="cs-CZ" dirty="0"/>
                  <a:t>, na kterou by bylo třeba izobaricky ochladit vzduch (při nezměněné vlhkosti vzduchu), aby se vodní pára stala sytou parou. Při dalším snížení teploty vodní pára kapalní.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1CA7EE9A-8803-C141-0DA4-9295FD9359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4543" y="3429000"/>
                <a:ext cx="11211339" cy="923330"/>
              </a:xfrm>
              <a:prstGeom prst="rect">
                <a:avLst/>
              </a:prstGeom>
              <a:blipFill>
                <a:blip r:embed="rId3"/>
                <a:stretch>
                  <a:fillRect l="-489" t="-3974" b="-927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>
            <a:extLst>
              <a:ext uri="{FF2B5EF4-FFF2-40B4-BE49-F238E27FC236}">
                <a16:creationId xmlns:a16="http://schemas.microsoft.com/office/drawing/2014/main" id="{12CDD16E-DAA7-DDF6-2ACA-2858F081EF50}"/>
              </a:ext>
            </a:extLst>
          </p:cNvPr>
          <p:cNvSpPr txBox="1"/>
          <p:nvPr/>
        </p:nvSpPr>
        <p:spPr>
          <a:xfrm>
            <a:off x="659958" y="4961614"/>
            <a:ext cx="111159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 vodní páry vzniká na chladných předmětech rosa, nad povrchem země se tvoří mlha, ve větších výškách mraky. Je-li teplota rosného bodu nižší než 0 </a:t>
            </a:r>
            <a:r>
              <a:rPr lang="cs-CZ" baseline="30000" dirty="0" err="1"/>
              <a:t>o</a:t>
            </a:r>
            <a:r>
              <a:rPr lang="cs-CZ" dirty="0" err="1"/>
              <a:t>C</a:t>
            </a:r>
            <a:r>
              <a:rPr lang="cs-CZ" dirty="0"/>
              <a:t>, tvoří se jinovatka, popř. sníh.</a:t>
            </a:r>
          </a:p>
        </p:txBody>
      </p:sp>
    </p:spTree>
    <p:extLst>
      <p:ext uri="{BB962C8B-B14F-4D97-AF65-F5344CB8AC3E}">
        <p14:creationId xmlns:p14="http://schemas.microsoft.com/office/powerpoint/2010/main" val="36975466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5147" y="585030"/>
            <a:ext cx="7561705" cy="3144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9782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553B09F-F873-416B-01C0-55F9887009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803" y="261067"/>
            <a:ext cx="5551760" cy="5877339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0B607CE-FF4B-F96C-E204-0CCB136C7E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889" y="261066"/>
            <a:ext cx="5389610" cy="5877339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5411924" y="6195559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376911362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370</Words>
  <Application>Microsoft Office PowerPoint</Application>
  <PresentationFormat>Širokoúhlá obrazovka</PresentationFormat>
  <Paragraphs>23</Paragraphs>
  <Slides>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Cambria Math</vt:lpstr>
      <vt:lpstr>Times New Roman</vt:lpstr>
      <vt:lpstr>Motiv Office</vt:lpstr>
      <vt:lpstr>Jevy v atmosféře Fyz 89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Jevy v atmosféře Fyz 88</dc:title>
  <dc:creator>Karel Sixl</dc:creator>
  <cp:lastModifiedBy>Učebna Čtrnáctucitel</cp:lastModifiedBy>
  <cp:revision>8</cp:revision>
  <dcterms:created xsi:type="dcterms:W3CDTF">2025-07-28T18:00:35Z</dcterms:created>
  <dcterms:modified xsi:type="dcterms:W3CDTF">2026-05-07T08:23:27Z</dcterms:modified>
</cp:coreProperties>
</file>