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EBCC6BD-5F9A-4D74-BC65-2ACBD618EB62}" type="datetimeFigureOut">
              <a:rPr lang="cs-CZ" smtClean="0"/>
              <a:pPr/>
              <a:t>26.9.2018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A6B5A55-A0A5-4D69-9044-7F2758DC887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NÁRODNÍ JAZYK A JEHO ÚTVARY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ČEŠTINA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Národní jazyk v Čechách, na Moravě a ve Slezsku</a:t>
            </a:r>
          </a:p>
          <a:p>
            <a:r>
              <a:rPr lang="cs-CZ" dirty="0" smtClean="0"/>
              <a:t>Úřední jazyk v České republice</a:t>
            </a:r>
          </a:p>
          <a:p>
            <a:r>
              <a:rPr lang="cs-CZ" dirty="0" smtClean="0"/>
              <a:t>Hovoří jím cca 10 milionů lidí v ČR a cca 2 miliony v zahraničí</a:t>
            </a:r>
          </a:p>
          <a:p>
            <a:r>
              <a:rPr lang="cs-CZ" dirty="0" smtClean="0"/>
              <a:t>Indoevropské, slovanské, západoslovanské</a:t>
            </a:r>
          </a:p>
          <a:p>
            <a:r>
              <a:rPr lang="cs-CZ" dirty="0" smtClean="0"/>
              <a:t>Flexivní</a:t>
            </a:r>
          </a:p>
          <a:p>
            <a:r>
              <a:rPr lang="cs-CZ" dirty="0" smtClean="0"/>
              <a:t>latinka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ÚTVARY NÁRODNÍHO JAZYKA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u="sng" dirty="0" smtClean="0"/>
              <a:t>Spisovné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Spisovná čeština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Hovorová čeština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u="sng" dirty="0" smtClean="0"/>
              <a:t>Nespisovné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Obecná čeština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Dialekty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Profesní mluva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Slang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Argot</a:t>
            </a:r>
          </a:p>
          <a:p>
            <a:pPr marL="914400" lvl="1" indent="-514350">
              <a:buFont typeface="+mj-lt"/>
              <a:buAutoNum type="arabicPeriod"/>
            </a:pPr>
            <a:endParaRPr lang="cs-CZ" dirty="0" smtClean="0"/>
          </a:p>
          <a:p>
            <a:pPr marL="914400" lvl="1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SPISOVNÉ PODOBY JAZYKA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u="sng" dirty="0" smtClean="0"/>
              <a:t>SPISOVNÁ ČEŠTINA</a:t>
            </a:r>
          </a:p>
          <a:p>
            <a:pPr marL="914400" lvl="1" indent="-514350"/>
            <a:r>
              <a:rPr lang="cs-CZ" dirty="0" smtClean="0"/>
              <a:t>Reprezentativní oficiální útvar</a:t>
            </a:r>
          </a:p>
          <a:p>
            <a:pPr marL="914400" lvl="1" indent="-514350"/>
            <a:r>
              <a:rPr lang="cs-CZ" dirty="0" smtClean="0"/>
              <a:t>Jednotný a srozumitelný na celém území</a:t>
            </a:r>
          </a:p>
          <a:p>
            <a:pPr marL="914400" lvl="1" indent="-514350"/>
            <a:r>
              <a:rPr lang="cs-CZ" dirty="0" smtClean="0"/>
              <a:t>Jednací jazyk veřejnosti – úřady, školy, média, oficiální dokumenty, odborná literatura</a:t>
            </a:r>
          </a:p>
          <a:p>
            <a:pPr marL="914400" lvl="1" indent="-514350"/>
            <a:r>
              <a:rPr lang="cs-CZ" dirty="0" smtClean="0"/>
              <a:t>stabilní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SPISOVNÉ PODOBY JAZYKA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b="1" u="sng" dirty="0" smtClean="0"/>
              <a:t>2. HOVOROVÁ ČEŠTINA</a:t>
            </a:r>
          </a:p>
          <a:p>
            <a:pPr lvl="1"/>
            <a:r>
              <a:rPr lang="cs-CZ" dirty="0" smtClean="0"/>
              <a:t>Mluvená podoba spisovné češtiny</a:t>
            </a:r>
          </a:p>
          <a:p>
            <a:pPr lvl="1"/>
            <a:r>
              <a:rPr lang="cs-CZ" dirty="0" smtClean="0"/>
              <a:t>Běžný styk</a:t>
            </a:r>
          </a:p>
          <a:p>
            <a:pPr lvl="1"/>
            <a:r>
              <a:rPr lang="cs-CZ" dirty="0" smtClean="0"/>
              <a:t>Bez přechodníků a knižních výrazů</a:t>
            </a:r>
          </a:p>
          <a:p>
            <a:pPr lvl="1"/>
            <a:r>
              <a:rPr lang="cs-CZ" dirty="0" smtClean="0"/>
              <a:t>Jednodušší větná stavba</a:t>
            </a:r>
          </a:p>
          <a:p>
            <a:pPr lvl="1"/>
            <a:r>
              <a:rPr lang="cs-CZ" dirty="0" smtClean="0"/>
              <a:t>Emociální prvky</a:t>
            </a:r>
          </a:p>
          <a:p>
            <a:pPr lvl="1"/>
            <a:r>
              <a:rPr lang="cs-CZ" dirty="0" smtClean="0"/>
              <a:t>Univerbizace (</a:t>
            </a:r>
            <a:r>
              <a:rPr lang="cs-CZ" i="1" dirty="0" smtClean="0"/>
              <a:t>panelák, spacák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NESPISOVNÉ PODOBY JAZYKA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b="1" u="sng" dirty="0" smtClean="0"/>
              <a:t>OBECNÁ ČEŠTINA</a:t>
            </a:r>
          </a:p>
          <a:p>
            <a:pPr marL="914400" lvl="1" indent="-514350"/>
            <a:r>
              <a:rPr lang="cs-CZ" dirty="0" smtClean="0"/>
              <a:t>Na základě středočeského interdialektu</a:t>
            </a:r>
          </a:p>
          <a:p>
            <a:pPr marL="914400" lvl="1" indent="-514350"/>
            <a:r>
              <a:rPr lang="cs-CZ" i="1" dirty="0" err="1" smtClean="0"/>
              <a:t>Vokno</a:t>
            </a:r>
            <a:r>
              <a:rPr lang="cs-CZ" i="1" dirty="0" smtClean="0"/>
              <a:t>, mlíko, </a:t>
            </a:r>
            <a:r>
              <a:rPr lang="cs-CZ" i="1" dirty="0" err="1" smtClean="0"/>
              <a:t>kdybysme</a:t>
            </a:r>
            <a:r>
              <a:rPr lang="cs-CZ" i="1" dirty="0" smtClean="0"/>
              <a:t>, </a:t>
            </a:r>
            <a:r>
              <a:rPr lang="cs-CZ" i="1" dirty="0" err="1" smtClean="0"/>
              <a:t>ňák</a:t>
            </a:r>
            <a:r>
              <a:rPr lang="cs-CZ" i="1" dirty="0" smtClean="0"/>
              <a:t>, páč, s </a:t>
            </a:r>
            <a:r>
              <a:rPr lang="cs-CZ" i="1" dirty="0" err="1" smtClean="0"/>
              <a:t>dětma</a:t>
            </a:r>
            <a:r>
              <a:rPr lang="cs-CZ" i="1" dirty="0" smtClean="0"/>
              <a:t>, pěkný knihy, </a:t>
            </a:r>
            <a:r>
              <a:rPr lang="cs-CZ" i="1" dirty="0" err="1" smtClean="0"/>
              <a:t>píct</a:t>
            </a:r>
            <a:r>
              <a:rPr lang="cs-CZ" i="1" dirty="0" smtClean="0"/>
              <a:t>, </a:t>
            </a:r>
            <a:r>
              <a:rPr lang="cs-CZ" i="1" dirty="0" err="1" smtClean="0"/>
              <a:t>schvalujou</a:t>
            </a:r>
            <a:r>
              <a:rPr lang="cs-CZ" i="1" dirty="0" smtClean="0"/>
              <a:t>, </a:t>
            </a:r>
            <a:r>
              <a:rPr lang="cs-CZ" i="1" dirty="0" err="1" smtClean="0"/>
              <a:t>bejt</a:t>
            </a:r>
            <a:r>
              <a:rPr lang="cs-CZ" i="1" dirty="0" smtClean="0"/>
              <a:t>, </a:t>
            </a:r>
            <a:r>
              <a:rPr lang="cs-CZ" i="1" dirty="0" err="1" smtClean="0"/>
              <a:t>dycky</a:t>
            </a:r>
            <a:r>
              <a:rPr lang="cs-CZ" i="1" dirty="0" smtClean="0"/>
              <a:t>, chrnět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NESPISOVNÉ PODOBY JAZYKA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b="1" dirty="0" smtClean="0"/>
              <a:t>2. DIALEKTY</a:t>
            </a:r>
          </a:p>
          <a:p>
            <a:pPr marL="914400" lvl="1" indent="-514350"/>
            <a:r>
              <a:rPr lang="cs-CZ" dirty="0" smtClean="0"/>
              <a:t>Odlišné místně</a:t>
            </a:r>
          </a:p>
          <a:p>
            <a:pPr marL="914400" lvl="1" indent="-514350"/>
            <a:r>
              <a:rPr lang="cs-CZ" dirty="0" smtClean="0"/>
              <a:t>V Čechách – chodské, podkrkonošské</a:t>
            </a:r>
          </a:p>
          <a:p>
            <a:pPr marL="914400" lvl="1" indent="-514350"/>
            <a:r>
              <a:rPr lang="cs-CZ" dirty="0" smtClean="0"/>
              <a:t>Na Moravě a ve Slezsku – hanácké, slezské, </a:t>
            </a:r>
            <a:r>
              <a:rPr lang="cs-CZ" dirty="0" err="1" smtClean="0"/>
              <a:t>moravsko</a:t>
            </a:r>
            <a:r>
              <a:rPr lang="cs-CZ" dirty="0" smtClean="0"/>
              <a:t> - slovenské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MAPA DIALEKTŮ</a:t>
            </a:r>
            <a:endParaRPr lang="cs-CZ" b="1" dirty="0"/>
          </a:p>
        </p:txBody>
      </p:sp>
      <p:pic>
        <p:nvPicPr>
          <p:cNvPr id="4" name="Zástupný symbol pro obsah 3" descr="jak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97744" y="1600200"/>
            <a:ext cx="6986511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NESPISOVNÉ PODOBY JAZYKA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3. PROFESNÍ MLUVA (profesionalismy)</a:t>
            </a:r>
          </a:p>
          <a:p>
            <a:pPr lvl="1"/>
            <a:r>
              <a:rPr lang="cs-CZ" dirty="0" smtClean="0"/>
              <a:t>Mluva skupiny zaměstnanců</a:t>
            </a:r>
          </a:p>
          <a:p>
            <a:pPr lvl="1"/>
            <a:r>
              <a:rPr lang="cs-CZ" dirty="0" smtClean="0"/>
              <a:t>Např. lékařské – </a:t>
            </a:r>
            <a:r>
              <a:rPr lang="cs-CZ" i="1" dirty="0" err="1" smtClean="0"/>
              <a:t>exnout</a:t>
            </a:r>
            <a:r>
              <a:rPr lang="cs-CZ" i="1" dirty="0" smtClean="0"/>
              <a:t>, ležák, </a:t>
            </a:r>
            <a:r>
              <a:rPr lang="cs-CZ" i="1" dirty="0" err="1" smtClean="0"/>
              <a:t>fízák</a:t>
            </a:r>
            <a:r>
              <a:rPr lang="cs-CZ" i="1" dirty="0" smtClean="0"/>
              <a:t>, </a:t>
            </a:r>
            <a:r>
              <a:rPr lang="cs-CZ" i="1" dirty="0" err="1" smtClean="0"/>
              <a:t>slepák</a:t>
            </a:r>
            <a:endParaRPr lang="cs-CZ" i="1" dirty="0" smtClean="0"/>
          </a:p>
          <a:p>
            <a:pPr lvl="1"/>
            <a:endParaRPr lang="cs-CZ" dirty="0"/>
          </a:p>
          <a:p>
            <a:pPr lvl="1">
              <a:buNone/>
            </a:pPr>
            <a:r>
              <a:rPr lang="cs-CZ" b="1" u="sng" dirty="0" smtClean="0"/>
              <a:t>4. SLANG</a:t>
            </a:r>
          </a:p>
          <a:p>
            <a:pPr lvl="1"/>
            <a:r>
              <a:rPr lang="cs-CZ" dirty="0"/>
              <a:t>	</a:t>
            </a:r>
            <a:r>
              <a:rPr lang="cs-CZ" dirty="0" smtClean="0"/>
              <a:t>mluva zájmových nebo sociálních skupin</a:t>
            </a:r>
          </a:p>
          <a:p>
            <a:pPr lvl="1"/>
            <a:r>
              <a:rPr lang="cs-CZ" dirty="0" smtClean="0"/>
              <a:t>Např</a:t>
            </a:r>
            <a:r>
              <a:rPr lang="cs-CZ" i="1" dirty="0" smtClean="0"/>
              <a:t>. ze školy – matyka, </a:t>
            </a:r>
            <a:r>
              <a:rPr lang="cs-CZ" i="1" dirty="0" err="1" smtClean="0"/>
              <a:t>bajle</a:t>
            </a:r>
            <a:r>
              <a:rPr lang="cs-CZ" i="1" dirty="0" smtClean="0"/>
              <a:t>, </a:t>
            </a:r>
            <a:r>
              <a:rPr lang="cs-CZ" i="1" dirty="0" err="1" smtClean="0"/>
              <a:t>filda</a:t>
            </a:r>
            <a:r>
              <a:rPr lang="cs-CZ" i="1" dirty="0" smtClean="0"/>
              <a:t>, </a:t>
            </a:r>
            <a:r>
              <a:rPr lang="cs-CZ" i="1" dirty="0" err="1" smtClean="0"/>
              <a:t>pedárna</a:t>
            </a:r>
            <a:endParaRPr lang="cs-CZ" i="1" dirty="0" smtClean="0"/>
          </a:p>
          <a:p>
            <a:pPr lvl="1"/>
            <a:endParaRPr lang="cs-CZ" dirty="0"/>
          </a:p>
          <a:p>
            <a:pPr lvl="1">
              <a:buNone/>
            </a:pPr>
            <a:r>
              <a:rPr lang="cs-CZ" b="1" u="sng" dirty="0" smtClean="0"/>
              <a:t>5. ARGOT</a:t>
            </a:r>
          </a:p>
          <a:p>
            <a:pPr lvl="1"/>
            <a:r>
              <a:rPr lang="cs-CZ" dirty="0" smtClean="0"/>
              <a:t>Mluva podsvětí</a:t>
            </a:r>
          </a:p>
          <a:p>
            <a:pPr lvl="1"/>
            <a:r>
              <a:rPr lang="cs-CZ" dirty="0" smtClean="0"/>
              <a:t>Např. </a:t>
            </a:r>
            <a:r>
              <a:rPr lang="cs-CZ" i="1" dirty="0" err="1" smtClean="0"/>
              <a:t>fízl</a:t>
            </a:r>
            <a:r>
              <a:rPr lang="cs-CZ" i="1" dirty="0" smtClean="0"/>
              <a:t>, špicl, prkenice, </a:t>
            </a:r>
            <a:r>
              <a:rPr lang="cs-CZ" i="1" dirty="0" err="1" smtClean="0"/>
              <a:t>čórovat</a:t>
            </a:r>
            <a:r>
              <a:rPr lang="cs-CZ" i="1" dirty="0" smtClean="0"/>
              <a:t>, </a:t>
            </a:r>
            <a:r>
              <a:rPr lang="cs-CZ" i="1" dirty="0" err="1" smtClean="0"/>
              <a:t>čórka</a:t>
            </a:r>
            <a:r>
              <a:rPr lang="cs-CZ" i="1" dirty="0" smtClean="0"/>
              <a:t>, perník, </a:t>
            </a:r>
            <a:r>
              <a:rPr lang="cs-CZ" i="1" dirty="0" err="1" smtClean="0"/>
              <a:t>lóve</a:t>
            </a:r>
            <a:r>
              <a:rPr lang="cs-CZ" i="1" dirty="0" smtClean="0"/>
              <a:t>, </a:t>
            </a:r>
            <a:r>
              <a:rPr lang="cs-CZ" i="1" dirty="0" err="1" smtClean="0"/>
              <a:t>bonzák</a:t>
            </a:r>
            <a:endParaRPr lang="cs-CZ" i="1" dirty="0" smtClean="0"/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154</TotalTime>
  <Words>207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NÁRODNÍ JAZYK A JEHO ÚTVARY</vt:lpstr>
      <vt:lpstr>ČEŠTINA</vt:lpstr>
      <vt:lpstr>ÚTVARY NÁRODNÍHO JAZYKA</vt:lpstr>
      <vt:lpstr>SPISOVNÉ PODOBY JAZYKA</vt:lpstr>
      <vt:lpstr>SPISOVNÉ PODOBY JAZYKA</vt:lpstr>
      <vt:lpstr>NESPISOVNÉ PODOBY JAZYKA</vt:lpstr>
      <vt:lpstr>NESPISOVNÉ PODOBY JAZYKA</vt:lpstr>
      <vt:lpstr>MAPA DIALEKTŮ</vt:lpstr>
      <vt:lpstr>NESPISOVNÉ PODOBY JAZYKA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JAZYK A JEHO ÚTVARY</dc:title>
  <dc:creator>blazkovah</dc:creator>
  <cp:lastModifiedBy>blazkovah</cp:lastModifiedBy>
  <cp:revision>9</cp:revision>
  <dcterms:created xsi:type="dcterms:W3CDTF">2018-09-24T07:01:44Z</dcterms:created>
  <dcterms:modified xsi:type="dcterms:W3CDTF">2018-09-26T09:43:51Z</dcterms:modified>
</cp:coreProperties>
</file>