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6" r:id="rId3"/>
    <p:sldId id="268" r:id="rId4"/>
    <p:sldId id="271" r:id="rId5"/>
    <p:sldId id="267" r:id="rId6"/>
    <p:sldId id="258" r:id="rId7"/>
    <p:sldId id="259" r:id="rId8"/>
    <p:sldId id="269" r:id="rId9"/>
    <p:sldId id="264" r:id="rId10"/>
    <p:sldId id="263" r:id="rId11"/>
    <p:sldId id="272" r:id="rId12"/>
    <p:sldId id="270" r:id="rId13"/>
    <p:sldId id="265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4A18BB-ADD4-4457-807A-763F53A68E13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73A37B-508F-4C6C-9BAB-19CA5069A0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0511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5EC301-D81B-43DE-BAED-5CBF064A4DDD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0135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D2370A-580E-B304-C24A-865CAC8399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E24541D-AA7C-778F-BB43-C85ED2A6A5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24E878A-EB3A-884F-5978-763EA96AA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226DBCB-E8BF-DD68-BAA5-88AA1ADC2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27AB3DD-77B0-D545-9EFB-E217389B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5958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FEFBFC-73B6-343A-C2D0-BA155CF55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5CD3A64-B265-492D-F847-931F8DB16F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C2BD636-96C0-BC89-FC90-2D171E065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46F298B-7DC3-BECC-D49B-765C4D0ED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9762260-2F94-48C6-DB70-A61A6BE13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96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C27606-5D59-549C-EA0C-70F211902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E833B31-857E-BFD1-097B-D72FB83E82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B317347-E60B-566B-3A6D-D58E273D6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0F56CA0-7A61-2A1E-0426-0929F52C3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D3CDDBE-B84B-9252-BEE5-8276E69BA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684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54E993-13DF-B108-1DB9-FB7CC390D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7A5945-4F78-3449-5C35-3CCE2406F8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845C10C-CE80-8F0F-15AE-818149634B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8148A20-5B9C-FDAF-8B31-B33A75F99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5929C96-9A52-D900-A93D-5CC3CDD1B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45D75A8-565B-0C06-BEBF-0730AAE0D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475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FE61E1B-FD59-2369-8EA0-94858F46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77428DD-624F-C393-30A5-33AE6FF78F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E8EE210-69E1-3C79-EF30-9A616939C1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96B836C-97ED-35F7-EF88-3E04760A84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2CDD7D15-2837-1E49-CFFB-E3831342D6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4CCDD87-9D1D-9AA5-A5A1-B75A0D3B7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34B9FE82-4F8D-48FD-1695-8DE8EA49E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F73451D7-4F4B-A71C-AC0B-22EDE9E3E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87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7A96B5D-F284-21FD-279F-0627DEA0C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396D8921-C90E-61D1-B10A-D90C9BC73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8B6ACBD-D938-1967-2854-8FE30A704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00B5D86-D1B8-E868-F13A-F7DF06432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6620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C49EB00E-03E2-2218-2DB5-3D82AC88E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3ECA2DD-F82C-9CE8-EF57-A4986238E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58F79CE-8422-2E3D-A59C-1BB5CC813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8659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ED190F-E0FF-511F-C940-51255B478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FE26D3B-571D-F551-EA03-F5804CC8CB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AE72F02-59A5-32C8-BDCB-4E0DCDA590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A1F7926-961C-7C2C-EB6A-F775C49B9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360B6B4-BE49-5635-5E48-7DB2BD6F3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9A7407F-64D0-4501-541E-0CD46CA8B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5464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B4032E-2DCA-B07B-C380-147EA1264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639F27E-72C2-0BE7-24C5-728355C65D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CD61148-A92D-1F29-7F5E-65534A6816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E255B62-D62F-53EA-34F2-112A2F9B8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D3A77D9-2EC1-E45F-D087-6F30631B4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750B1B7-F280-1A50-B031-05EE6927D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7258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E876BA-81EF-7837-3C13-558EF47EE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0DBB170-3A19-76FD-EEE0-575A8F0198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92E69A9-8DE1-2EB1-13DE-E7566DEAB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77914BC-FCAF-172B-D408-732A4FAF7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09A87D4-D207-B208-4F58-7F02B9732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5293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22AD24D-EAA0-F5FD-5FCE-BD7356C09C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54570B5-937D-949B-1C1F-920106E075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10A1CE-74D3-2BD4-FC31-DDEEA8B29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F340ACD-2D7F-8F4C-1EEF-8A575439E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3D666D9-CB6D-2C6B-527F-40E90EB2A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0853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2B58B964-FCF5-AFEC-D8E0-E8A0B3B1B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A0BE856-9BFA-24FE-9667-1BCB5E3A40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F9B8621-B3D4-5BA1-C8BD-89B238838D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47C9C4-42F7-4FF3-924F-E30F0690CF01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7BE7400-5A86-3AAA-8CCE-47F55833FD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0013A2E-7D00-ECE7-6D49-7059CAF36B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368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DB9DA4-39CC-88A2-E9F3-947928EEBD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892410"/>
            <a:ext cx="9144000" cy="1259879"/>
          </a:xfrm>
        </p:spPr>
        <p:txBody>
          <a:bodyPr>
            <a:normAutofit fontScale="90000"/>
          </a:bodyPr>
          <a:lstStyle/>
          <a:p>
            <a:r>
              <a:rPr lang="cs-CZ" dirty="0"/>
              <a:t>Přenos dat v počítačové síti</a:t>
            </a:r>
            <a:br>
              <a:rPr lang="cs-CZ" dirty="0"/>
            </a:br>
            <a:r>
              <a:rPr lang="cs-CZ" sz="3100"/>
              <a:t>IKT 112</a:t>
            </a:r>
            <a:endParaRPr lang="cs-CZ" sz="31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D3C9305-197E-BDB6-E7E2-CA42B39570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24490" y="3586134"/>
            <a:ext cx="4343019" cy="2539818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Přenos a sdílení dat</a:t>
            </a:r>
          </a:p>
          <a:p>
            <a:r>
              <a:rPr lang="cs-CZ" dirty="0"/>
              <a:t>IP paket a síťový (ethernetový) rámec</a:t>
            </a:r>
          </a:p>
          <a:p>
            <a:r>
              <a:rPr lang="cs-CZ" dirty="0"/>
              <a:t>IP a MAC adresy</a:t>
            </a:r>
          </a:p>
          <a:p>
            <a:r>
              <a:rPr lang="cs-CZ" dirty="0"/>
              <a:t>Síťový přepínač, přístupový bod</a:t>
            </a:r>
          </a:p>
          <a:p>
            <a:r>
              <a:rPr lang="cs-CZ" dirty="0"/>
              <a:t>NAT – překlad IP adres</a:t>
            </a:r>
          </a:p>
          <a:p>
            <a:r>
              <a:rPr lang="pl-PL" dirty="0"/>
              <a:t>Cesta paketu od odesílatele k příjemci</a:t>
            </a:r>
          </a:p>
          <a:p>
            <a:r>
              <a:rPr lang="pl-PL" dirty="0"/>
              <a:t>Návrat odpovědi</a:t>
            </a:r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E13D1B2A-BCD4-7601-B8FC-732382F1ED6E}"/>
              </a:ext>
            </a:extLst>
          </p:cNvPr>
          <p:cNvSpPr txBox="1"/>
          <p:nvPr/>
        </p:nvSpPr>
        <p:spPr>
          <a:xfrm>
            <a:off x="755374" y="6066845"/>
            <a:ext cx="1213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13. 8. 2026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081617EF-51B8-F3D4-9BE3-716ECE0444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371647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3519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F76A43C-E57B-76F2-B163-162D1ADEFACD}"/>
              </a:ext>
            </a:extLst>
          </p:cNvPr>
          <p:cNvSpPr txBox="1"/>
          <p:nvPr/>
        </p:nvSpPr>
        <p:spPr>
          <a:xfrm>
            <a:off x="335943" y="279666"/>
            <a:ext cx="5007334" cy="2831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b="1" dirty="0"/>
              <a:t>Jak se data připravují k přenosu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dirty="0"/>
              <a:t>Pomocí sítě lze přenášet například: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textové zprávy;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dokumenty;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fotografie;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zvukové nahrávky;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videa;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výsledky měření;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zdravotnickou dokumentaci.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4DB2426-47B4-A087-AD23-B1C926A95C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82" b="12579"/>
          <a:stretch>
            <a:fillRect/>
          </a:stretch>
        </p:blipFill>
        <p:spPr>
          <a:xfrm>
            <a:off x="3589203" y="5210801"/>
            <a:ext cx="4640617" cy="1463905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167615AC-5BD6-2223-9547-5EFDE5A7C6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55" b="16522"/>
          <a:stretch>
            <a:fillRect/>
          </a:stretch>
        </p:blipFill>
        <p:spPr>
          <a:xfrm>
            <a:off x="6256734" y="882594"/>
            <a:ext cx="5295921" cy="1717482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2437B69A-F69B-B748-D4E1-E46190BD3524}"/>
              </a:ext>
            </a:extLst>
          </p:cNvPr>
          <p:cNvSpPr txBox="1"/>
          <p:nvPr/>
        </p:nvSpPr>
        <p:spPr>
          <a:xfrm>
            <a:off x="7413353" y="513262"/>
            <a:ext cx="2982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Zjednodušené schéma paketu</a:t>
            </a:r>
          </a:p>
        </p:txBody>
      </p:sp>
      <p:sp>
        <p:nvSpPr>
          <p:cNvPr id="2" name="Pravá složená závorka 1">
            <a:extLst>
              <a:ext uri="{FF2B5EF4-FFF2-40B4-BE49-F238E27FC236}">
                <a16:creationId xmlns:a16="http://schemas.microsoft.com/office/drawing/2014/main" id="{93F28E17-FA77-1ED2-9D01-53A42E92D36B}"/>
              </a:ext>
            </a:extLst>
          </p:cNvPr>
          <p:cNvSpPr/>
          <p:nvPr/>
        </p:nvSpPr>
        <p:spPr>
          <a:xfrm>
            <a:off x="3617843" y="1176793"/>
            <a:ext cx="198783" cy="1804946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6A8FD3A-CAA1-9E9D-BE76-F8B1401466C6}"/>
              </a:ext>
            </a:extLst>
          </p:cNvPr>
          <p:cNvSpPr txBox="1"/>
          <p:nvPr/>
        </p:nvSpPr>
        <p:spPr>
          <a:xfrm>
            <a:off x="3930926" y="1756100"/>
            <a:ext cx="11926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Přenášené soubory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F74F4067-E1C3-5973-AF23-041587B83114}"/>
              </a:ext>
            </a:extLst>
          </p:cNvPr>
          <p:cNvSpPr txBox="1"/>
          <p:nvPr/>
        </p:nvSpPr>
        <p:spPr>
          <a:xfrm>
            <a:off x="335943" y="3111210"/>
            <a:ext cx="1114713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Soubory nejsou počítačovou sítí přenášeny jako celek, ale jsou před odesláním rozděleny na menší celky – pakety. O rozdělení odesílaného souboru na menší části se stará hlavně </a:t>
            </a:r>
            <a:r>
              <a:rPr lang="cs-CZ" b="1" dirty="0"/>
              <a:t>síťová část operačního systému</a:t>
            </a:r>
            <a:r>
              <a:rPr lang="cs-CZ" dirty="0"/>
              <a:t>, která používá sadu protokolů </a:t>
            </a:r>
            <a:r>
              <a:rPr lang="cs-CZ" b="1" dirty="0"/>
              <a:t>TCP/IP</a:t>
            </a:r>
            <a:r>
              <a:rPr lang="cs-CZ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Aplikace</a:t>
            </a:r>
            <a:r>
              <a:rPr lang="cs-CZ" dirty="0"/>
              <a:t> předá data operačnímu systému.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Protokol TCP</a:t>
            </a:r>
            <a:r>
              <a:rPr lang="cs-CZ" dirty="0"/>
              <a:t> rozdělí datový proud na menší části – </a:t>
            </a:r>
            <a:r>
              <a:rPr lang="cs-CZ" b="1" dirty="0"/>
              <a:t>TCP segmenty</a:t>
            </a:r>
            <a:r>
              <a:rPr lang="cs-CZ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Protokol IP</a:t>
            </a:r>
            <a:r>
              <a:rPr lang="cs-CZ" dirty="0"/>
              <a:t> každý segment vloží do </a:t>
            </a:r>
            <a:r>
              <a:rPr lang="cs-CZ" b="1" dirty="0"/>
              <a:t>IP paketu</a:t>
            </a:r>
            <a:r>
              <a:rPr lang="cs-CZ" dirty="0"/>
              <a:t> a doplní IP adresy. </a:t>
            </a:r>
          </a:p>
          <a:p>
            <a:r>
              <a:rPr lang="cs-CZ" dirty="0"/>
              <a:t>Ovladač síťové karty připraví data k přenosu v podobě síťových rámců.</a:t>
            </a:r>
          </a:p>
        </p:txBody>
      </p:sp>
      <p:sp>
        <p:nvSpPr>
          <p:cNvPr id="9" name="Pravá složená závorka 8">
            <a:extLst>
              <a:ext uri="{FF2B5EF4-FFF2-40B4-BE49-F238E27FC236}">
                <a16:creationId xmlns:a16="http://schemas.microsoft.com/office/drawing/2014/main" id="{3FBD2AFA-4DF3-F391-8454-E189A7A699CA}"/>
              </a:ext>
            </a:extLst>
          </p:cNvPr>
          <p:cNvSpPr/>
          <p:nvPr/>
        </p:nvSpPr>
        <p:spPr>
          <a:xfrm>
            <a:off x="7307248" y="3955629"/>
            <a:ext cx="198783" cy="1105232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616A0481-1971-CDA0-B47F-321B4FF5B9C0}"/>
              </a:ext>
            </a:extLst>
          </p:cNvPr>
          <p:cNvSpPr txBox="1"/>
          <p:nvPr/>
        </p:nvSpPr>
        <p:spPr>
          <a:xfrm>
            <a:off x="7562353" y="4323579"/>
            <a:ext cx="4293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 protokolech viz IKT13 -ˇSíťové protokoly </a:t>
            </a:r>
          </a:p>
        </p:txBody>
      </p:sp>
    </p:spTree>
    <p:extLst>
      <p:ext uri="{BB962C8B-B14F-4D97-AF65-F5344CB8AC3E}">
        <p14:creationId xmlns:p14="http://schemas.microsoft.com/office/powerpoint/2010/main" val="4236444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B5F30A4-C3B7-07AD-2F2B-BBCAE1784714}"/>
              </a:ext>
            </a:extLst>
          </p:cNvPr>
          <p:cNvSpPr txBox="1"/>
          <p:nvPr/>
        </p:nvSpPr>
        <p:spPr>
          <a:xfrm>
            <a:off x="214685" y="246490"/>
            <a:ext cx="34667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IP paket a ethernetový rámec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D598487-54D7-F585-FECB-23EC690FBC7E}"/>
              </a:ext>
            </a:extLst>
          </p:cNvPr>
          <p:cNvSpPr txBox="1"/>
          <p:nvPr/>
        </p:nvSpPr>
        <p:spPr>
          <a:xfrm>
            <a:off x="214685" y="815168"/>
            <a:ext cx="526376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IP paket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Obsahuje přenášená data.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Má </a:t>
            </a:r>
            <a:r>
              <a:rPr lang="cs-CZ" b="1" dirty="0"/>
              <a:t>zdrojovou a cílovou IP adresu</a:t>
            </a:r>
            <a:r>
              <a:rPr lang="cs-CZ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Je určen pro cestu od odesílatele ke konečnému příjemci.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D1219C33-9346-3B63-0941-D87605AB2D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685" y="2690336"/>
            <a:ext cx="5072932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Ethernetový rámec (Síťový rámec)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dirty="0"/>
              <a:t>Přenáší IP paket mezi dvěma sousedními síťovými rozhraními v jednom úseku cesty.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dirty="0"/>
              <a:t>Má zdrojovou a cílovou MAC adresu.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Na směrovači je nahrazen novým rámcem. 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13EC3CD5-B20A-EE79-6F10-BFA223C86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23" b="6087"/>
          <a:stretch>
            <a:fillRect/>
          </a:stretch>
        </p:blipFill>
        <p:spPr>
          <a:xfrm>
            <a:off x="5621573" y="945505"/>
            <a:ext cx="6185526" cy="2655809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71FBF67B-DB69-A4C1-A785-4A54B742AC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1320" y="3751171"/>
            <a:ext cx="547797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Směrovač přijme rámec a vyjme z něj IP paket.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Paket vloží do nového rámce pro další úsek cesty.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adresy v rámci se změní.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Zdrojová a cílová IP adresa paketu obvykle zůstávají stejné.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F770C0FF-ACE0-1BA8-B327-78F6BF213A8B}"/>
              </a:ext>
            </a:extLst>
          </p:cNvPr>
          <p:cNvSpPr txBox="1"/>
          <p:nvPr/>
        </p:nvSpPr>
        <p:spPr>
          <a:xfrm>
            <a:off x="232907" y="5248020"/>
            <a:ext cx="11726185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IP paket je zásilka s IP adresou původního odesílatele a konečného příjemce. Rámec je přepravní obal s MAC adresami potřebnými pouze pro jeden úsek cesty. Na směrovači se rámec vymění, ale IP paket pokračuje dál.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9D0FB0AD-6DF0-C114-98A0-E8FEB9F19076}"/>
              </a:ext>
            </a:extLst>
          </p:cNvPr>
          <p:cNvSpPr txBox="1"/>
          <p:nvPr/>
        </p:nvSpPr>
        <p:spPr>
          <a:xfrm>
            <a:off x="5621573" y="501245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b="1" dirty="0">
                <a:latin typeface="Arial" panose="020B0604020202020204" pitchFamily="34" charset="0"/>
              </a:rPr>
              <a:t>IP paket je vložen dovnitř síťového rámce.</a:t>
            </a:r>
            <a:endParaRPr lang="cs-CZ" altLang="cs-CZ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619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A2B2AD1-BDB9-464C-CB5F-D613276060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106" y="887151"/>
            <a:ext cx="11500806" cy="5201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cs-CZ" altLang="cs-CZ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Internet </a:t>
            </a:r>
            <a:r>
              <a:rPr kumimoji="0" lang="cs-CZ" altLang="cs-CZ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r>
              <a:rPr kumimoji="0" lang="cs-CZ" altLang="cs-CZ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address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 je číselná adresa síťového rozhraní zařízení v počítačové síti.</a:t>
            </a: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>
                <a:latin typeface="Arial" panose="020B0604020202020204" pitchFamily="34" charset="0"/>
              </a:rPr>
              <a:t>IP adresa: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b="1" dirty="0"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označuje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zdroj a cíl IP paketu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umožňuje směrovačům určit,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kam mají paket předat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pomáhá rozlišit zařízení a sítě, mezi kterými probíhá komunikace.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 IPv4 adresy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192.168.1.25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skládá se ze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čtyř čísel oddělených tečkami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každé číslo může mít hodnotu od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0 do 255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IPv4 adresa má celkem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32 bitů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Zjednodušeně: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IP adresa funguje podobně jako poštovní adresa – pomáhá doručit data ke správnému cíli.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Poznámka: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Zařízení může mít více IP adres, například zvlášť pro kabelové a Wi‑Fi připojení.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37CFABC-DDD9-E4C6-C9DF-27625AD74361}"/>
              </a:ext>
            </a:extLst>
          </p:cNvPr>
          <p:cNvSpPr txBox="1"/>
          <p:nvPr/>
        </p:nvSpPr>
        <p:spPr>
          <a:xfrm>
            <a:off x="273106" y="317040"/>
            <a:ext cx="20816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adresa?</a:t>
            </a:r>
          </a:p>
        </p:txBody>
      </p:sp>
    </p:spTree>
    <p:extLst>
      <p:ext uri="{BB962C8B-B14F-4D97-AF65-F5344CB8AC3E}">
        <p14:creationId xmlns:p14="http://schemas.microsoft.com/office/powerpoint/2010/main" val="273541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2674D63-D000-9291-F90A-9FDB1526054F}"/>
              </a:ext>
            </a:extLst>
          </p:cNvPr>
          <p:cNvSpPr txBox="1"/>
          <p:nvPr/>
        </p:nvSpPr>
        <p:spPr>
          <a:xfrm>
            <a:off x="318053" y="37874"/>
            <a:ext cx="17572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latin typeface="Arial" panose="020B0604020202020204" pitchFamily="34" charset="0"/>
              </a:rPr>
              <a:t>MAC adresa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C2392DEE-F212-BE34-67F9-A78CE724E4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051" y="499538"/>
            <a:ext cx="11555894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cs-CZ" altLang="cs-CZ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Media Access </a:t>
            </a:r>
            <a:r>
              <a:rPr kumimoji="0" lang="cs-CZ" altLang="cs-CZ" sz="16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Control</a:t>
            </a:r>
            <a:r>
              <a:rPr kumimoji="0" lang="cs-CZ" altLang="cs-CZ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6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address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 je jedinečný identifikátor síťového rozhraní, například síťové karty počítače, telefonu nebo tiskárny.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Používá se k doručování dat mezi zařízeními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místní síti (LAN)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 MAC adresy:   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3C:52:82:A1:7B:9F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adresa: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má obvykle délku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48 bitů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zapisuje se jako šest dvojic hexadecimálních znaků,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bývá přidělena výrobcem síťového zařízení,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pracují s ní především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přepínače (switche)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3753545-0A7E-B70E-0A08-19611AAEE0E7}"/>
              </a:ext>
            </a:extLst>
          </p:cNvPr>
          <p:cNvSpPr txBox="1"/>
          <p:nvPr/>
        </p:nvSpPr>
        <p:spPr>
          <a:xfrm>
            <a:off x="318051" y="3064087"/>
            <a:ext cx="11555894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dirty="0"/>
              <a:t>Při přechodu paketu z jedné sítě do druhé směrovač vytvoří nový rámec, ve kterém se změní zdrojová a cílová MAC adresa. Například při přenosu z počítače na internetový server: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b="1" dirty="0"/>
              <a:t>V domácí síti</a:t>
            </a:r>
            <a:r>
              <a:rPr lang="cs-CZ" sz="1600" dirty="0"/>
              <a:t>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zdrojová MAC: MAC adresa počítače,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cílová MAC: MAC adresa domácího routeru.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b="1" dirty="0"/>
              <a:t>Router přijme rámec</a:t>
            </a:r>
            <a:endParaRPr lang="cs-CZ" sz="1600" dirty="0"/>
          </a:p>
          <a:p>
            <a:r>
              <a:rPr lang="cs-CZ" sz="1600" dirty="0"/>
              <a:t>        Router odstraní původní ethernetový rámec. IP paket ponechá a vloží jej do nového rámce určeného pro další síť.</a:t>
            </a:r>
          </a:p>
          <a:p>
            <a:pPr marL="342900" indent="-342900">
              <a:buFont typeface="+mj-lt"/>
              <a:buAutoNum type="arabicPeriod" startAt="3"/>
            </a:pPr>
            <a:r>
              <a:rPr lang="cs-CZ" sz="1600" b="1" dirty="0"/>
              <a:t>V další síti</a:t>
            </a:r>
            <a:r>
              <a:rPr lang="cs-CZ" sz="1600" dirty="0"/>
              <a:t>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zdrojová MAC: MAC adresa rozhraní routeru,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cílová MAC: MAC adresa dalšího zařízení, obvykle následujícího routeru. </a:t>
            </a:r>
          </a:p>
          <a:p>
            <a:pPr>
              <a:buNone/>
            </a:pPr>
            <a:r>
              <a:rPr lang="cs-CZ" sz="1600" dirty="0"/>
              <a:t>Tento postup se opakuje na každém úseku cesty.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6ECD04A-088A-8748-4F9E-2002B103A7A6}"/>
              </a:ext>
            </a:extLst>
          </p:cNvPr>
          <p:cNvSpPr txBox="1"/>
          <p:nvPr/>
        </p:nvSpPr>
        <p:spPr>
          <a:xfrm>
            <a:off x="318052" y="5955037"/>
            <a:ext cx="115558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MAC adresy v rámci platí pouze pro jeden úsek cesty. Na každém směrovači se původní rámec odstraní a paket se vloží do nového rámce s MAC adresami zařízení pro další úsek.</a:t>
            </a:r>
          </a:p>
        </p:txBody>
      </p:sp>
    </p:spTree>
    <p:extLst>
      <p:ext uri="{BB962C8B-B14F-4D97-AF65-F5344CB8AC3E}">
        <p14:creationId xmlns:p14="http://schemas.microsoft.com/office/powerpoint/2010/main" val="746339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895677C1-C52E-90D3-1C93-4456EDC99A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697" y="524633"/>
            <a:ext cx="6347300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2.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 přenosu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Použijme vymyšlené adresy pro otevření webové stránky: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Domácí router má také veřejnou IP adresu, například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203.0.113.45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123E7A7B-F204-432B-8596-7C6F8BE4F9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6523710"/>
              </p:ext>
            </p:extLst>
          </p:nvPr>
        </p:nvGraphicFramePr>
        <p:xfrm>
          <a:off x="329943" y="1162396"/>
          <a:ext cx="6078808" cy="1676400"/>
        </p:xfrm>
        <a:graphic>
          <a:graphicData uri="http://schemas.openxmlformats.org/drawingml/2006/table">
            <a:tbl>
              <a:tblPr/>
              <a:tblGrid>
                <a:gridCol w="3039404">
                  <a:extLst>
                    <a:ext uri="{9D8B030D-6E8A-4147-A177-3AD203B41FA5}">
                      <a16:colId xmlns:a16="http://schemas.microsoft.com/office/drawing/2014/main" val="2742205128"/>
                    </a:ext>
                  </a:extLst>
                </a:gridCol>
                <a:gridCol w="3039404">
                  <a:extLst>
                    <a:ext uri="{9D8B030D-6E8A-4147-A177-3AD203B41FA5}">
                      <a16:colId xmlns:a16="http://schemas.microsoft.com/office/drawing/2014/main" val="33517886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Zařízení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/>
                        <a:t>IP adresa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12269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Notebook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/>
                        <a:t>192.168.1.25 – soukromá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24922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Domácí router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192.168.1.1 – soukromá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48356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Router na internetu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/>
                        <a:t>například 203.0.113.10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23682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Webový server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198.51.100.20 – veřejná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4635174"/>
                  </a:ext>
                </a:extLst>
              </a:tr>
            </a:tbl>
          </a:graphicData>
        </a:graphic>
      </p:graphicFrame>
      <p:pic>
        <p:nvPicPr>
          <p:cNvPr id="6" name="Obrázek 5">
            <a:extLst>
              <a:ext uri="{FF2B5EF4-FFF2-40B4-BE49-F238E27FC236}">
                <a16:creationId xmlns:a16="http://schemas.microsoft.com/office/drawing/2014/main" id="{F9F54FAB-7FEB-FDCA-D993-A0FF05B19B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4"/>
          <a:stretch>
            <a:fillRect/>
          </a:stretch>
        </p:blipFill>
        <p:spPr>
          <a:xfrm>
            <a:off x="6672572" y="524634"/>
            <a:ext cx="5209522" cy="2433252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D2555D1D-8A78-DCE4-635C-C8EB4657724D}"/>
              </a:ext>
            </a:extLst>
          </p:cNvPr>
          <p:cNvSpPr txBox="1"/>
          <p:nvPr/>
        </p:nvSpPr>
        <p:spPr>
          <a:xfrm>
            <a:off x="284088" y="3429000"/>
            <a:ext cx="7390774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První úsek: notebook → domácí router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Notebook pozná podle masky sítě, že server není v domácí síti. Proto paket neposílá přímo serveru, ale své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výchozí bráně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tedy domácímu routeru.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paket: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zdrojová IP: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192.168.1.25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cílová IP: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198.51.100.20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Rámec v domácí síti: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zdrojová MAC: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 notebooku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cílová MAC:    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 domácího routeru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Cílová MAC adresa tedy nepatří webovému serveru, ale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nejbližšímu routeru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687C3190-295D-10AB-7861-D21E1491A3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3525" y="3133515"/>
            <a:ext cx="4075859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cílová IP adresa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patří vzdálenému webovému serveru,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cílová MAC adresa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patří domácímu routeru,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původní rámec končí na domácím routeru,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paket pokračuje dále v novém rámci. </a:t>
            </a:r>
          </a:p>
        </p:txBody>
      </p:sp>
    </p:spTree>
    <p:extLst>
      <p:ext uri="{BB962C8B-B14F-4D97-AF65-F5344CB8AC3E}">
        <p14:creationId xmlns:p14="http://schemas.microsoft.com/office/powerpoint/2010/main" val="7730393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475013C-5B62-CE19-B312-45854906CE40}"/>
              </a:ext>
            </a:extLst>
          </p:cNvPr>
          <p:cNvSpPr txBox="1"/>
          <p:nvPr/>
        </p:nvSpPr>
        <p:spPr>
          <a:xfrm>
            <a:off x="423408" y="292975"/>
            <a:ext cx="11352474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3. Co dělá síťový přepínač (switch) nebo přístupový bod</a:t>
            </a:r>
          </a:p>
          <a:p>
            <a:pPr>
              <a:buNone/>
            </a:pPr>
            <a:r>
              <a:rPr lang="cs-CZ" sz="800" dirty="0"/>
              <a:t>     </a:t>
            </a:r>
          </a:p>
          <a:p>
            <a:pPr>
              <a:buNone/>
            </a:pPr>
            <a:r>
              <a:rPr lang="cs-CZ" dirty="0"/>
              <a:t>Jestliže paket prochází síťovým přepínačem: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Síťový přepínač pracuje hlavně s MAC adresami,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podle cílové MAC adresy vybere správný port,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běžně nemění zdrojovou ani cílovou IP adresu, </a:t>
            </a:r>
          </a:p>
          <a:p>
            <a:endParaRPr lang="cs-CZ" sz="800" dirty="0"/>
          </a:p>
          <a:p>
            <a:pPr>
              <a:buNone/>
            </a:pPr>
            <a:r>
              <a:rPr lang="cs-CZ" dirty="0"/>
              <a:t>Wi‑Fi přístupový bod plní v běžné domácí síti podobnou spojovací úlohu mezi bezdrátovou a kabelovou částí sítě.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71D93D1-CB41-137A-051A-DDA21D2025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08" y="2703444"/>
            <a:ext cx="6883572" cy="3441786"/>
          </a:xfrm>
          <a:prstGeom prst="rect">
            <a:avLst/>
          </a:prstGeom>
        </p:spPr>
      </p:pic>
      <p:sp>
        <p:nvSpPr>
          <p:cNvPr id="6" name="Rectangle 1">
            <a:extLst>
              <a:ext uri="{FF2B5EF4-FFF2-40B4-BE49-F238E27FC236}">
                <a16:creationId xmlns:a16="http://schemas.microsoft.com/office/drawing/2014/main" id="{27C9EB1E-AFB8-06D5-4BED-029133F25F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6276" y="2703444"/>
            <a:ext cx="4492486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Switch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vyhledá cílovou MAC adresu v tabulce a odešle rámec pouze správným portem.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Wi‑Fi přístupový bod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propojí bezdrátovou a kabelovou část místní sítě.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Adresy uvnitř rámce se při průchodu těmito zařízeními běžně nemění.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Tiskárna je připojena k jinému portu, ale rámec k ní není odeslán. </a:t>
            </a:r>
          </a:p>
        </p:txBody>
      </p:sp>
      <p:grpSp>
        <p:nvGrpSpPr>
          <p:cNvPr id="9" name="Skupina 8">
            <a:extLst>
              <a:ext uri="{FF2B5EF4-FFF2-40B4-BE49-F238E27FC236}">
                <a16:creationId xmlns:a16="http://schemas.microsoft.com/office/drawing/2014/main" id="{FEE0EF98-FDD2-59C0-586E-F3574F2DA8B9}"/>
              </a:ext>
            </a:extLst>
          </p:cNvPr>
          <p:cNvGrpSpPr/>
          <p:nvPr/>
        </p:nvGrpSpPr>
        <p:grpSpPr>
          <a:xfrm>
            <a:off x="2798859" y="4651513"/>
            <a:ext cx="278296" cy="222636"/>
            <a:chOff x="4890052" y="6321287"/>
            <a:chExt cx="278296" cy="222636"/>
          </a:xfrm>
        </p:grpSpPr>
        <p:cxnSp>
          <p:nvCxnSpPr>
            <p:cNvPr id="4" name="Přímá spojnice 3">
              <a:extLst>
                <a:ext uri="{FF2B5EF4-FFF2-40B4-BE49-F238E27FC236}">
                  <a16:creationId xmlns:a16="http://schemas.microsoft.com/office/drawing/2014/main" id="{FBDCB78B-9191-4D33-F98B-860EC5ACDF42}"/>
                </a:ext>
              </a:extLst>
            </p:cNvPr>
            <p:cNvCxnSpPr/>
            <p:nvPr/>
          </p:nvCxnSpPr>
          <p:spPr>
            <a:xfrm>
              <a:off x="4890052" y="6321287"/>
              <a:ext cx="278296" cy="222636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95D1E9E5-1CBF-0639-2109-92A18CB1C4EE}"/>
                </a:ext>
              </a:extLst>
            </p:cNvPr>
            <p:cNvCxnSpPr/>
            <p:nvPr/>
          </p:nvCxnSpPr>
          <p:spPr>
            <a:xfrm flipH="1">
              <a:off x="4890052" y="6321287"/>
              <a:ext cx="278296" cy="222636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011783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421507E-979E-DE22-E3AB-71D31A644A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296" y="73270"/>
            <a:ext cx="11144210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4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cs-CZ" altLang="cs-CZ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Network </a:t>
            </a:r>
            <a:r>
              <a:rPr kumimoji="0" lang="cs-CZ" altLang="cs-CZ" sz="16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Address</a:t>
            </a:r>
            <a:r>
              <a:rPr kumimoji="0" lang="cs-CZ" altLang="cs-CZ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6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Translation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překlad síťových adres) je funkce směrovače, která umožňuje, aby více zařízení v domácí síti používalo při komunikaci s internetem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jednu společnou veřejnou IP adresu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NAT funguje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odešle data do internetu ze své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soukromé IP adresy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například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192.168.1.10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Router nahradí tuto adresu svou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veřejnou IP adresou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Router si do tabulky NAT zaznamená, které zařízení a port spojení zahájily.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Odpověď z internetu přijde na veřejnou IP adresu routeru.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Router podle tabulky NAT pozná příjemce a předá odpověď správnému zařízení.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Notebook 192.168.1.10 → router s NAT → veřejná IP 85.70.20.5 → internet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Současně mohou internet používat telefon, tablet i televizor. Router jednotlivá spojení rozlišuje pomocí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čísel portů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Tato běžná varianta se přesněji nazývá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PAT </a:t>
            </a:r>
            <a:r>
              <a:rPr lang="cs-CZ" sz="1600" dirty="0"/>
              <a:t>(</a:t>
            </a:r>
            <a:r>
              <a:rPr lang="cs-CZ" sz="1600" i="1" dirty="0"/>
              <a:t>Port </a:t>
            </a:r>
            <a:r>
              <a:rPr lang="cs-CZ" sz="1600" i="1" dirty="0" err="1"/>
              <a:t>Address</a:t>
            </a:r>
            <a:r>
              <a:rPr lang="cs-CZ" sz="1600" i="1" dirty="0"/>
              <a:t> </a:t>
            </a:r>
            <a:r>
              <a:rPr lang="cs-CZ" sz="1600" i="1" dirty="0" err="1"/>
              <a:t>Translation</a:t>
            </a:r>
            <a:r>
              <a:rPr lang="cs-CZ" sz="1600" dirty="0"/>
              <a:t> – překlad adres a portů)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nebo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NAT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overload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Zjednodušeně: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NAT funguje podobně jako recepce ve firmě. Internet zná pouze adresu celé firmy (veřejnou IP adresu), ale recepce doručí odpověď správnému člověku.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92DA504-3D35-EF30-53C1-BDCF9E523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680" y="4043587"/>
            <a:ext cx="5426526" cy="2713263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4E46975-62D5-829A-8378-0916F6EE0E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6905" y="4342792"/>
            <a:ext cx="4535601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několik zařízení se soukromými IP adresami,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změnu zdrojové IP adresy při průchodu routerem,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zachování cílové IP adresy webového serveru,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uložení překladu IP adresy a portu do tabulky NAT,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návrat odpovědi ke správnému zařízení,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sdílení jedné veřejné IP adresy více zařízeními. </a:t>
            </a:r>
          </a:p>
        </p:txBody>
      </p:sp>
    </p:spTree>
    <p:extLst>
      <p:ext uri="{BB962C8B-B14F-4D97-AF65-F5344CB8AC3E}">
        <p14:creationId xmlns:p14="http://schemas.microsoft.com/office/powerpoint/2010/main" val="2065485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7E095D0-0300-3752-E85A-267AEE0B83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78"/>
          <a:stretch>
            <a:fillRect/>
          </a:stretch>
        </p:blipFill>
        <p:spPr>
          <a:xfrm>
            <a:off x="1850494" y="833185"/>
            <a:ext cx="8491013" cy="4158531"/>
          </a:xfrm>
          <a:prstGeom prst="rect">
            <a:avLst/>
          </a:prstGeom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D6538F66-2894-6FCB-07BB-1D204CE03B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6714" y="4991716"/>
            <a:ext cx="3498573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switch rámec pouze předá a MAC adresy nezmění,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domácí router nahradí soukromou zdrojovou IP adresu veřejnou,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cílová IP adresa webového serveru zůstane stejná,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NAT je oddělen od PAT, portů, TTL a dalších změn rámců. 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FAF676A-F4A5-E379-4B1A-1446A518D8C7}"/>
              </a:ext>
            </a:extLst>
          </p:cNvPr>
          <p:cNvSpPr txBox="1"/>
          <p:nvPr/>
        </p:nvSpPr>
        <p:spPr>
          <a:xfrm>
            <a:off x="10582598" y="6255890"/>
            <a:ext cx="13264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>
                <a:hlinkClick r:id="rId3" action="ppaction://hlinksldjump"/>
              </a:rPr>
              <a:t>Co je TTL?</a:t>
            </a:r>
            <a:endParaRPr lang="cs-CZ" b="1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851FDCCA-BFA3-62DD-58A7-B7092B53914B}"/>
              </a:ext>
            </a:extLst>
          </p:cNvPr>
          <p:cNvSpPr txBox="1"/>
          <p:nvPr/>
        </p:nvSpPr>
        <p:spPr>
          <a:xfrm>
            <a:off x="3142091" y="143124"/>
            <a:ext cx="59078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Přenos paketu v počítačové sítí</a:t>
            </a:r>
          </a:p>
        </p:txBody>
      </p:sp>
    </p:spTree>
    <p:extLst>
      <p:ext uri="{BB962C8B-B14F-4D97-AF65-F5344CB8AC3E}">
        <p14:creationId xmlns:p14="http://schemas.microsoft.com/office/powerpoint/2010/main" val="23769256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7910083-FDA5-1692-F9E3-8628D6CE39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147" y="375732"/>
            <a:ext cx="4759591" cy="3447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5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Návrat odpovědi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Server zná veřejnou IP adresu domácího routeru, nikoliv soukromou adresu notebooku.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Odpověď proto odešle na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203.0.113.45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Domácí router: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přijme odpověď,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vyhledá záznam v tabulce NAT,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změní cílovou veřejnou adresu na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192.168.1.25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zjistí MAC adresu notebooku,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Vytvoří nový rámec a odešle jej notebooku.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4CEB6A6-3712-2E58-9E98-DD29017BF2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22" t="13450" b="26145"/>
          <a:stretch>
            <a:fillRect/>
          </a:stretch>
        </p:blipFill>
        <p:spPr>
          <a:xfrm>
            <a:off x="5600916" y="548641"/>
            <a:ext cx="6245937" cy="3681456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0D332A14-420C-0C9F-29EF-B8BDBB50ED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160" b="3276"/>
          <a:stretch>
            <a:fillRect/>
          </a:stretch>
        </p:blipFill>
        <p:spPr>
          <a:xfrm>
            <a:off x="3239" y="4564049"/>
            <a:ext cx="12185522" cy="106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644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05DC3-0D8C-AA58-6EA8-32C08F3C87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5146F1E-2B51-B79A-1D41-B7E97A2621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437" y="709688"/>
            <a:ext cx="11561126" cy="2954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Shrnutí 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říká, odkud paket pochází a ke kterému koncovému zařízení směřuje. MAC adresa říká, kterému zařízení má být rámec předán v právě probíhajícím úseku cesty. Router propojuje různé sítě a při každém přenosu vytvoří nový rámec s novými MAC adresami. NAT na hranici domácí sítě nahrazuje soukromou IP adresu veřejnou adresou routeru a při návratu provádí opačný překlad.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Velmi stručně: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– cesta mezi odesílatelem a příjemcem.</a:t>
            </a:r>
            <a:b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 – cesta k nejbližšímu zařízení.</a:t>
            </a:r>
            <a:b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NAT – překlad mezi soukromou a veřejnou IP adresou.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7777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06DE09C-976D-035B-D467-F03196B73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6921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EDFA736-AF52-E782-6364-159CC3BCE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59" y="765578"/>
            <a:ext cx="11386269" cy="492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TTL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zkratka z anglického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Time To Live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česky přibližně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doba platnosti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IP paketu je TTL číselná hodnota, která omezuje, přes kolik routerů může paket projít.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TTL funguje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Odesílající počítač vloží do paketu počáteční hodnotu TTL, například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64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Každý router sníží TTL 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Jestliže TTL klesne na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0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router paket zahodí a zpravidla odešle odesílateli chybovou zprávu.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— TTL 64 → router A — TTL 63 → router B — TTL 62 → router C — TTL 61 → server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Proč je TTL potřeba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TTL zabraňuje tomu, aby chybným směrováním paket nekonečně putoval v kruhu mezi routery a zbytečně zatěžoval síť.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Přestože název znamená „doba platnosti“, v současných IP sítích TTL prakticky vyjadřuje maximální počet průchodů přes routery.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Každý průchod přes router se označuje jako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hop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česky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skok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TTL je tedy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počítadlo zbývajících skoků paketu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F56EF6E8-F225-2C55-A154-CB1304E2F3A2}"/>
              </a:ext>
            </a:extLst>
          </p:cNvPr>
          <p:cNvSpPr txBox="1"/>
          <p:nvPr/>
        </p:nvSpPr>
        <p:spPr>
          <a:xfrm>
            <a:off x="421419" y="206734"/>
            <a:ext cx="1296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TTL?</a:t>
            </a:r>
          </a:p>
        </p:txBody>
      </p:sp>
      <p:pic>
        <p:nvPicPr>
          <p:cNvPr id="5" name="Obrázek 4">
            <a:hlinkClick r:id="rId2" action="ppaction://hlinksldjump"/>
            <a:extLst>
              <a:ext uri="{FF2B5EF4-FFF2-40B4-BE49-F238E27FC236}">
                <a16:creationId xmlns:a16="http://schemas.microsoft.com/office/drawing/2014/main" id="{B18AA610-3A81-2B19-A5F4-E4C5F5E560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4903" y="5879514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07767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1508</Words>
  <Application>Microsoft Office PowerPoint</Application>
  <PresentationFormat>Širokoúhlá obrazovka</PresentationFormat>
  <Paragraphs>204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Arial</vt:lpstr>
      <vt:lpstr>Arial Unicode MS</vt:lpstr>
      <vt:lpstr>Calibri</vt:lpstr>
      <vt:lpstr>Calibri Light</vt:lpstr>
      <vt:lpstr>Motiv Office</vt:lpstr>
      <vt:lpstr>Přenos dat v počítačové síti IKT 112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19</cp:revision>
  <dcterms:created xsi:type="dcterms:W3CDTF">2026-07-26T08:50:03Z</dcterms:created>
  <dcterms:modified xsi:type="dcterms:W3CDTF">2026-08-22T09:57:48Z</dcterms:modified>
</cp:coreProperties>
</file>