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5" r:id="rId4"/>
    <p:sldId id="278" r:id="rId5"/>
    <p:sldId id="279" r:id="rId6"/>
    <p:sldId id="276" r:id="rId7"/>
    <p:sldId id="274" r:id="rId8"/>
    <p:sldId id="280" r:id="rId9"/>
    <p:sldId id="281" r:id="rId10"/>
    <p:sldId id="277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E641F7-5F42-F3F6-72CF-A9B30D3DF0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06245EA-AEDB-0930-403A-ABD42219E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FE1136F-2601-976D-DC2D-A53581B99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A385656-BBF4-2E67-ABE0-7E774DCDC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2B3C3AC-6CAC-15DE-6E3A-8F6728AAD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2398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063F53-E2B9-9A01-4607-50AD536C0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8D349E-C1B9-01CF-D826-AFC1139191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E19E7FA-0F8E-F43E-228C-ED04A8CE1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E3A1A81-9174-4A18-C7D9-7C5C84C41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7E802EB-0040-A1E3-C644-B06854EB4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228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957077-E890-6CA0-FDDA-F9DFFF759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3C2B7D6-3908-EE00-F990-C06CFE29A9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F506316-5F47-BC1E-B308-129F2974B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4CD447E-3D79-D660-944D-68417C76B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178990C-E6E4-6A8F-286D-55028A354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503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3D72BF-0003-5AB8-2CAA-E4455F595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274C7C-AECA-5BDF-BD15-8599AFA8C7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62C74EF-456E-45D0-B56C-32148BE390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437195E-CA9E-024B-2EB9-A0249F300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E731517-7B02-F0F4-0786-BE6E26AB1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127491C-6C38-09A9-4594-E7AB47809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5260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244A89-DBF9-930A-9173-A2CAA5CB6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A7F3CAB-D916-B355-59BF-09D41D4F55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6B33E3C-1AC0-92EA-47D6-10DA7F026D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2B57307-321D-AF2D-211C-380EB8DEE8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1165D32-505D-5D93-8F8B-95CBCDA6E2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3EC1437-E658-0F02-389E-F008F6BCF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F43C957-774A-D7EE-FF41-EC45D8993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3CB0828-2069-9534-31D7-2364D743B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3379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8D15DC-37C8-E8F2-BA40-803F590FA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C836D39-FAD4-522D-5F59-58DB617F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2024CBB-8722-D74C-009E-E16BEE12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5335A36-CF05-080E-BB67-B1CBC4758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5445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1DB115D-BEAE-6357-B170-798FC46B0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9A623E5-DEA0-CE68-872E-F66E18D23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013FCE8-AF5C-7EC2-89A7-D9E1EAA9C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383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A40B24-05A2-4FEF-F00E-272D9FFD4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0A6823F-9F33-35BC-A422-11260E767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030EC16-1E97-DF2E-F390-8CCC17F798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BA2C184-5438-9EC9-DA81-BC93259C8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B229B00-6DC6-535A-D7B2-20258ACA3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D356BF-ADFA-BEE5-086D-2640865E7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883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CCFDE9-CF76-8AF1-0E51-C1FAB56E3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4CA25D5-9519-20FD-88D2-750C77A0B3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83C41C2-C57F-1030-2FCE-57C84C24C1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05F2781-AD33-203A-CE90-00741FD0B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60C1553-9B19-BDB8-C9D9-A565F2503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1FF9678-FD05-9A5F-5D59-0F1B52C4D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5229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F1911D-0582-9E85-0678-D121EDBB6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65D779C-2474-B6BD-D87D-C9649461DC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477344D-3119-0A0F-8A5F-51F4CCE0A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EF56A2-391B-AFCC-E1DF-E9D59C3C6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713BE25-2A9B-49E9-C4D3-74529087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539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167D285-73A2-C6E1-AD4E-55F2222D3C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67B57A4-13E8-0C98-4B11-DE55B4B9AB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28DC46-80BC-0758-2739-F6ABD92FF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FB9A30-EBD3-0F26-5712-B4B739C8B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CAEA1D2-5F3E-1D20-B128-8E9D15631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3413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B77D484-96D3-7DF3-F2C9-438DC3B3A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34A1EF5-1E0E-92FA-CD16-92EE516A69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9AE5FF-4A84-274C-D43B-93DAD1F22C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F31A0-FF4B-476C-BB05-4934D27C5B3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CC913EE-75C3-D7ED-AD36-14FAB63D45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C5871B4-BC46-CD20-2B62-DD1967601D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5185-FFBF-4676-AFA6-F7B6038045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6517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BA17D4-767E-22AE-AF52-FE2814AC71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2666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cs-CZ" dirty="0"/>
              <a:t>Vrh vodorovný a svislý vzhůru</a:t>
            </a:r>
            <a:br>
              <a:rPr lang="cs-CZ" dirty="0"/>
            </a:br>
            <a:r>
              <a:rPr lang="cs-CZ" dirty="0"/>
              <a:t>(Fyz25)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CEE8E99-8E3B-103E-3197-2A2A55212E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71996"/>
            <a:ext cx="9144000" cy="946516"/>
          </a:xfrm>
        </p:spPr>
        <p:txBody>
          <a:bodyPr/>
          <a:lstStyle/>
          <a:p>
            <a:r>
              <a:rPr lang="cs-CZ" dirty="0"/>
              <a:t>Vrh svislý vzhůru</a:t>
            </a:r>
          </a:p>
          <a:p>
            <a:r>
              <a:rPr lang="cs-CZ" dirty="0"/>
              <a:t>Vrh vodorovný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C360382-5A63-2443-4ED4-4C069A145470}"/>
              </a:ext>
            </a:extLst>
          </p:cNvPr>
          <p:cNvSpPr txBox="1"/>
          <p:nvPr/>
        </p:nvSpPr>
        <p:spPr>
          <a:xfrm>
            <a:off x="826936" y="5976246"/>
            <a:ext cx="1439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26. 12. 2025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601557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1359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opocitej.cz/files/vrh_svisly_vzhur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97" y="1316055"/>
            <a:ext cx="2000764" cy="400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23289" y="275812"/>
            <a:ext cx="3258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Svislý vrh vzhůru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Obdélník 1"/>
              <p:cNvSpPr/>
              <p:nvPr/>
            </p:nvSpPr>
            <p:spPr>
              <a:xfrm>
                <a:off x="3141787" y="737477"/>
                <a:ext cx="8839198" cy="51201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Trajektorie pohybu je svislá přímka a pohyb je rovnoměrně zpomalený.  Pro rychlost a dráhu rovnoměrně zpomaleného pohybu platí vztahy  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pro okamžitou rychlost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alt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altLang="cs-CZ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cs-CZ" altLang="cs-CZ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𝒈</m:t>
                      </m:r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.</m:t>
                      </m:r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𝒕</m:t>
                      </m:r>
                    </m:oMath>
                  </m:oMathPara>
                </a14:m>
                <a:endParaRPr lang="cs-CZ" altLang="cs-CZ" sz="2400" b="1" dirty="0">
                  <a:solidFill>
                    <a:srgbClr val="FF0000"/>
                  </a:solidFill>
                </a:endParaRP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a dráha (výška) je dána vztahem</a:t>
                </a:r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</a:t>
                </a:r>
                <a14:m>
                  <m:oMath xmlns:m="http://schemas.openxmlformats.org/officeDocument/2006/math">
                    <m:r>
                      <a:rPr lang="cs-CZ" alt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𝒉</m:t>
                    </m:r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alt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alt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alt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altLang="cs-CZ" b="1" dirty="0">
                  <a:solidFill>
                    <a:srgbClr val="333333"/>
                  </a:solidFill>
                  <a:latin typeface="Open Sans"/>
                </a:endParaRPr>
              </a:p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Výšku výstupu </a:t>
                </a:r>
                <a14:m>
                  <m:oMath xmlns:m="http://schemas.openxmlformats.org/officeDocument/2006/math">
                    <m:r>
                      <a:rPr lang="cs-CZ" altLang="cs-CZ" b="1" i="1" dirty="0">
                        <a:solidFill>
                          <a:srgbClr val="FF0000"/>
                        </a:solidFill>
                      </a:rPr>
                      <m:t>𝒉</m:t>
                    </m:r>
                  </m:oMath>
                </a14:m>
                <a:r>
                  <a:rPr lang="cs-CZ" altLang="cs-CZ" dirty="0">
                    <a:solidFill>
                      <a:srgbClr val="333333"/>
                    </a:solidFill>
                  </a:rPr>
                  <a:t>  vypočítáme  z podmínky, že v nejvyšším bodě se těleso na okamžik zastaví, jeho okamžitá rychlost </a:t>
                </a:r>
                <a14:m>
                  <m:oMath xmlns:m="http://schemas.openxmlformats.org/officeDocument/2006/math"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𝒗</m:t>
                    </m:r>
                  </m:oMath>
                </a14:m>
                <a:r>
                  <a:rPr lang="cs-CZ" altLang="cs-CZ" dirty="0">
                    <a:solidFill>
                      <a:srgbClr val="333333"/>
                    </a:solidFill>
                  </a:rPr>
                  <a:t> je nulová. Odtud vyjádříme čas a dosadíme do vztahu pro výšku</a:t>
                </a:r>
                <a:endParaRPr lang="cs-CZ" altLang="cs-CZ" dirty="0"/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∙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     →     </m:t>
                    </m:r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∙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      →        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𝒈</m:t>
                        </m:r>
                      </m:den>
                    </m:f>
                  </m:oMath>
                </a14:m>
                <a:endParaRPr lang="cs-CZ" altLang="cs-CZ" sz="2400" b="1" i="1" dirty="0">
                  <a:solidFill>
                    <a:srgbClr val="FF0000"/>
                  </a:solidFill>
                  <a:latin typeface="Cambria Math"/>
                </a:endParaRP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výška tělesa </a:t>
                </a:r>
                <a14:m>
                  <m:oMath xmlns:m="http://schemas.openxmlformats.org/officeDocument/2006/math">
                    <m:r>
                      <a:rPr lang="cs-CZ" altLang="cs-CZ" b="1" i="1" dirty="0">
                        <a:solidFill>
                          <a:srgbClr val="FF0000"/>
                        </a:solidFill>
                      </a:rPr>
                      <m:t>𝒉</m:t>
                    </m:r>
                  </m:oMath>
                </a14:m>
                <a:r>
                  <a:rPr lang="cs-CZ" altLang="cs-CZ" dirty="0">
                    <a:solidFill>
                      <a:srgbClr val="333333"/>
                    </a:solidFill>
                  </a:rPr>
                  <a:t> nad bodem, z něhož bylo těleso vrženo, je pak vyjádřena vztahem</a:t>
                </a:r>
                <a:endParaRPr lang="cs-CZ" altLang="cs-CZ" dirty="0">
                  <a:solidFill>
                    <a:srgbClr val="FF0000"/>
                  </a:solidFill>
                </a:endParaRPr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 </a:t>
                </a:r>
                <a14:m>
                  <m:oMath xmlns:m="http://schemas.openxmlformats.org/officeDocument/2006/math"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𝒉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𝒈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altLang="cs-CZ" sz="2400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𝒗</m:t>
                                    </m:r>
                                  </m:e>
                                  <m:sub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𝟎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cs-CZ" altLang="cs-CZ" sz="2400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𝒈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altLang="cs-CZ" sz="2400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𝒗</m:t>
                                    </m:r>
                                  </m:e>
                                  <m:sub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𝟎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𝒈</m:t>
                        </m:r>
                      </m:den>
                    </m:f>
                  </m:oMath>
                </a14:m>
                <a:r>
                  <a:rPr lang="cs-CZ" altLang="cs-CZ" sz="2400" b="1" i="1" dirty="0">
                    <a:solidFill>
                      <a:srgbClr val="FF0000"/>
                    </a:solidFill>
                    <a:latin typeface="Cambria Math"/>
                  </a:rPr>
                  <a:t>    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Pohyb je rovnoměrně zpomalený až do nejvyššího bodu trajektorie, z tohoto bodu padá těleso volným pádem. </a:t>
                </a:r>
                <a:endParaRPr lang="cs-CZ" altLang="cs-CZ" dirty="0"/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Ve vakuu je doba výstupu tělesa stejná jako doba pádu a rychlost dopadu se rovná počáteční rychlosti.</a:t>
                </a:r>
              </a:p>
            </p:txBody>
          </p:sp>
        </mc:Choice>
        <mc:Fallback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1787" y="737477"/>
                <a:ext cx="8839198" cy="5120184"/>
              </a:xfrm>
              <a:prstGeom prst="rect">
                <a:avLst/>
              </a:prstGeom>
              <a:blipFill>
                <a:blip r:embed="rId3"/>
                <a:stretch>
                  <a:fillRect l="-552" t="-714" r="-138" b="-9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2991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09F7F4C-D5ED-B1D8-94AE-ECB3ABC5074E}"/>
              </a:ext>
            </a:extLst>
          </p:cNvPr>
          <p:cNvSpPr txBox="1"/>
          <p:nvPr/>
        </p:nvSpPr>
        <p:spPr>
          <a:xfrm>
            <a:off x="269631" y="129421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16396FE-BB77-D56E-45A2-984970D97232}"/>
                  </a:ext>
                </a:extLst>
              </p:cNvPr>
              <p:cNvSpPr txBox="1"/>
              <p:nvPr/>
            </p:nvSpPr>
            <p:spPr>
              <a:xfrm>
                <a:off x="310661" y="569092"/>
                <a:ext cx="11277599" cy="17851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spcAft>
                    <a:spcPts val="600"/>
                  </a:spcAft>
                </a:pPr>
                <a:r>
                  <a:rPr lang="cs-CZ" b="0" i="0" dirty="0">
                    <a:solidFill>
                      <a:srgbClr val="000000"/>
                    </a:solidFill>
                    <a:effectLst/>
                    <a:latin typeface="Latin Modern Serif"/>
                  </a:rPr>
                  <a:t>Z povrchu Země je vystřelen kolmo vzhůru dělostřelecký granát. Jeho rychlost při výstřelu je 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baseline="-25000" dirty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1</m:t>
                    </m:r>
                    <m:r>
                      <a:rPr lang="cs-CZ" b="0" i="1" dirty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=800 </m:t>
                    </m:r>
                    <m:r>
                      <m:rPr>
                        <m:sty m:val="p"/>
                      </m:rPr>
                      <a:rPr lang="cs-CZ" b="0" i="0" dirty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dirty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b="0" i="0" dirty="0">
                    <a:solidFill>
                      <a:srgbClr val="000000"/>
                    </a:solidFill>
                    <a:effectLst/>
                    <a:latin typeface="Latin Modern Serif"/>
                  </a:rPr>
                  <a:t>. Určete:</a:t>
                </a:r>
              </a:p>
              <a:p>
                <a:pPr algn="l">
                  <a:spcAft>
                    <a:spcPts val="600"/>
                  </a:spcAft>
                </a:pPr>
                <a:r>
                  <a:rPr lang="cs-CZ" b="0" i="0" dirty="0">
                    <a:solidFill>
                      <a:srgbClr val="000000"/>
                    </a:solidFill>
                    <a:effectLst/>
                    <a:latin typeface="Latin Modern Serif"/>
                  </a:rPr>
                  <a:t>a) maximální výšku 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b="0" i="0" dirty="0">
                    <a:solidFill>
                      <a:srgbClr val="000000"/>
                    </a:solidFill>
                    <a:effectLst/>
                    <a:latin typeface="Latin Modern Serif"/>
                  </a:rPr>
                  <a:t>, do které granát vystoupí,</a:t>
                </a:r>
              </a:p>
              <a:p>
                <a:pPr algn="l">
                  <a:spcAft>
                    <a:spcPts val="600"/>
                  </a:spcAft>
                </a:pPr>
                <a:r>
                  <a:rPr lang="cs-CZ" b="0" i="0" dirty="0">
                    <a:solidFill>
                      <a:srgbClr val="000000"/>
                    </a:solidFill>
                    <a:effectLst/>
                    <a:latin typeface="Latin Modern Serif"/>
                  </a:rPr>
                  <a:t>b) rychlost 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baseline="-25000" dirty="0" err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cs-CZ" b="0" i="0" dirty="0">
                    <a:solidFill>
                      <a:srgbClr val="000000"/>
                    </a:solidFill>
                    <a:effectLst/>
                    <a:latin typeface="Latin Modern Serif"/>
                  </a:rPr>
                  <a:t> granátu při dopadu zpět na zem,</a:t>
                </a:r>
              </a:p>
              <a:p>
                <a:pPr algn="l">
                  <a:spcAft>
                    <a:spcPts val="600"/>
                  </a:spcAft>
                </a:pPr>
                <a:r>
                  <a:rPr lang="cs-CZ" b="0" i="0" dirty="0">
                    <a:solidFill>
                      <a:srgbClr val="000000"/>
                    </a:solidFill>
                    <a:effectLst/>
                    <a:latin typeface="Latin Modern Serif"/>
                  </a:rPr>
                  <a:t>c) celkovou dobu letu granátu 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baseline="-25000" dirty="0" err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cs-CZ" b="0" i="0" dirty="0">
                    <a:solidFill>
                      <a:srgbClr val="000000"/>
                    </a:solidFill>
                    <a:effectLst/>
                    <a:latin typeface="Latin Modern Serif"/>
                  </a:rPr>
                  <a:t>.</a:t>
                </a:r>
              </a:p>
              <a:p>
                <a:pPr algn="l">
                  <a:spcAft>
                    <a:spcPts val="600"/>
                  </a:spcAft>
                </a:pPr>
                <a:r>
                  <a:rPr lang="cs-CZ" b="0" i="0" dirty="0">
                    <a:solidFill>
                      <a:srgbClr val="000000"/>
                    </a:solidFill>
                    <a:effectLst/>
                    <a:latin typeface="Latin Modern Serif"/>
                  </a:rPr>
                  <a:t>Odpor vzduchu neuvažujte. Tíhové pole považujte za homogenní.</a:t>
                </a:r>
              </a:p>
            </p:txBody>
          </p:sp>
        </mc:Choice>
        <mc:Fallback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16396FE-BB77-D56E-45A2-984970D972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661" y="569092"/>
                <a:ext cx="11277599" cy="1785104"/>
              </a:xfrm>
              <a:prstGeom prst="rect">
                <a:avLst/>
              </a:prstGeom>
              <a:blipFill>
                <a:blip r:embed="rId2"/>
                <a:stretch>
                  <a:fillRect l="-486" t="-1706" b="-44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58883268-7D96-9250-92B8-D637627323CB}"/>
              </a:ext>
            </a:extLst>
          </p:cNvPr>
          <p:cNvCxnSpPr/>
          <p:nvPr/>
        </p:nvCxnSpPr>
        <p:spPr>
          <a:xfrm flipV="1">
            <a:off x="269631" y="2354196"/>
            <a:ext cx="1135966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97005B94-6483-5D47-1C09-1D387EEEC088}"/>
                  </a:ext>
                </a:extLst>
              </p:cNvPr>
              <p:cNvSpPr txBox="1"/>
              <p:nvPr/>
            </p:nvSpPr>
            <p:spPr>
              <a:xfrm>
                <a:off x="351693" y="2414958"/>
                <a:ext cx="11277599" cy="35304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:r>
                  <a:rPr lang="cs-CZ" dirty="0"/>
                  <a:t>Maximální výška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:</a:t>
                </a:r>
              </a:p>
              <a:p>
                <a:r>
                  <a:rPr lang="cs-CZ" dirty="0"/>
                  <a:t>      granát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dosáhne výšky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a v této výšce bude mít rychlost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      a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  →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den>
                    </m:f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800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=32000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Rychlost granátu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cs-CZ" dirty="0"/>
                  <a:t> při dopadu zpět na zem:</a:t>
                </a:r>
              </a:p>
              <a:p>
                <a:pPr algn="ctr"/>
                <a:r>
                  <a:rPr lang="cs-CZ" dirty="0"/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→   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=800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pPr marL="342900" indent="-342900">
                  <a:buFont typeface="+mj-lt"/>
                  <a:buAutoNum type="alphaLcParenR" startAt="3"/>
                </a:pPr>
                <a:r>
                  <a:rPr lang="cs-CZ" dirty="0"/>
                  <a:t>Celková doba letu (od výstřelu po dopad na zem):</a:t>
                </a:r>
              </a:p>
              <a:p>
                <a:pPr marL="342900" indent="-342900">
                  <a:buFont typeface="+mj-lt"/>
                  <a:buAutoNum type="alphaLcParenR" startAt="3"/>
                </a:pPr>
                <a:endParaRPr lang="cs-CZ" sz="800" dirty="0"/>
              </a:p>
              <a:p>
                <a:pPr algn="ctr"/>
                <a:r>
                  <a:rPr lang="cs-CZ" b="0" dirty="0"/>
                  <a:t>2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800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=160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97005B94-6483-5D47-1C09-1D387EEEC0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693" y="2414958"/>
                <a:ext cx="11277599" cy="3530454"/>
              </a:xfrm>
              <a:prstGeom prst="rect">
                <a:avLst/>
              </a:prstGeom>
              <a:blipFill>
                <a:blip r:embed="rId3"/>
                <a:stretch>
                  <a:fillRect l="-486" t="-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89832F2F-6FC3-7502-C9B8-D2B145627AEE}"/>
              </a:ext>
            </a:extLst>
          </p:cNvPr>
          <p:cNvSpPr txBox="1"/>
          <p:nvPr/>
        </p:nvSpPr>
        <p:spPr>
          <a:xfrm>
            <a:off x="269630" y="6101049"/>
            <a:ext cx="11723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Granát dosáhne výšky 32000 m, zpět na zem dopadne rychlostí 800 m.</a:t>
            </a:r>
            <a:r>
              <a:rPr lang="cs-CZ" b="1" baseline="30000" dirty="0"/>
              <a:t>-1</a:t>
            </a:r>
            <a:r>
              <a:rPr lang="cs-CZ" b="1" dirty="0"/>
              <a:t> a ve vzduchu bude 160 s.</a:t>
            </a:r>
          </a:p>
        </p:txBody>
      </p:sp>
    </p:spTree>
    <p:extLst>
      <p:ext uri="{BB962C8B-B14F-4D97-AF65-F5344CB8AC3E}">
        <p14:creationId xmlns:p14="http://schemas.microsoft.com/office/powerpoint/2010/main" val="2148586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0A1008F-DFC0-A1CC-88EA-6CEC2D5A50C9}"/>
                  </a:ext>
                </a:extLst>
              </p:cNvPr>
              <p:cNvSpPr txBox="1"/>
              <p:nvPr/>
            </p:nvSpPr>
            <p:spPr>
              <a:xfrm>
                <a:off x="486507" y="761725"/>
                <a:ext cx="11218985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Vodorovný vrh je pohyb tělesa, které je vystřeleno nebo vrženo v horizontálním směru s počáteční rychlostí, ale bez počáteční vertikální rychlosti. Tento typ pohybu je kombinací dvou samostatných pohybů:</a:t>
                </a:r>
              </a:p>
              <a:p>
                <a:pPr>
                  <a:buFont typeface="+mj-lt"/>
                  <a:buAutoNum type="arabicPeriod"/>
                </a:pPr>
                <a:r>
                  <a:rPr lang="cs-CZ" b="1" dirty="0"/>
                  <a:t>Pohyb v horizontálním směru (podle osy x):</a:t>
                </a:r>
                <a:r>
                  <a:rPr lang="cs-CZ" dirty="0"/>
                  <a:t> Těleso se pohybuje rovnoměrně a bez zrychlení, pokud je zanedbán odpor vzduchu. To znamená, že rychlost v horizontálním směru je konstantní po celou dobu pohybu.</a:t>
                </a:r>
              </a:p>
              <a:p>
                <a:pPr>
                  <a:buFont typeface="+mj-lt"/>
                  <a:buAutoNum type="arabicPeriod"/>
                </a:pPr>
                <a:r>
                  <a:rPr lang="cs-CZ" b="1" dirty="0"/>
                  <a:t>Pohyb ve vertikálním směru (podle osy y):</a:t>
                </a:r>
                <a:r>
                  <a:rPr lang="cs-CZ" dirty="0"/>
                  <a:t> Těleso podléhá zrychlení způsobenému tíhovou silou, což znamená, že jeho vertikální rychlost se každou sekundu zvyšuje o konstantní hodnotu (přibližně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=9,81 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i="1" baseline="30000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cs-CZ" dirty="0"/>
                  <a:t>) směrem dolů.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0A1008F-DFC0-A1CC-88EA-6CEC2D5A50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507" y="761725"/>
                <a:ext cx="11218985" cy="1754326"/>
              </a:xfrm>
              <a:prstGeom prst="rect">
                <a:avLst/>
              </a:prstGeom>
              <a:blipFill>
                <a:blip r:embed="rId2"/>
                <a:stretch>
                  <a:fillRect l="-489" t="-2083" b="-45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DB3F469-9B61-6715-4E19-1034F606C022}"/>
                  </a:ext>
                </a:extLst>
              </p:cNvPr>
              <p:cNvSpPr txBox="1"/>
              <p:nvPr/>
            </p:nvSpPr>
            <p:spPr>
              <a:xfrm>
                <a:off x="486506" y="2611125"/>
                <a:ext cx="7836879" cy="17851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Tento pohyb je tedy složený, ale lze ho popsat pomocí dvou samostatných pohybů:</a:t>
                </a:r>
              </a:p>
              <a:p>
                <a:endParaRPr lang="cs-CZ" dirty="0"/>
              </a:p>
              <a:p>
                <a:r>
                  <a:rPr lang="cs-CZ" b="1" dirty="0"/>
                  <a:t>Horizontální pohyb: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cs-CZ" sz="2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cs-CZ" sz="2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𝒕</m:t>
                      </m:r>
                      <m:r>
                        <a:rPr lang="cs-CZ" sz="2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cs-CZ" sz="20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0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sz="20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sz="2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cs-CZ" sz="2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𝒕</m:t>
                      </m:r>
                    </m:oMath>
                  </m:oMathPara>
                </a14:m>
                <a:endParaRPr lang="cs-CZ" sz="2000" b="1" dirty="0">
                  <a:solidFill>
                    <a:srgbClr val="FF0000"/>
                  </a:solidFill>
                </a:endParaRPr>
              </a:p>
              <a:p>
                <a:endParaRPr lang="cs-CZ" dirty="0"/>
              </a:p>
              <a:p>
                <a:r>
                  <a:rPr lang="cs-CZ" dirty="0"/>
                  <a:t>kde x(t) je horizontální vzdálenost,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​ je počáteční horizontální rychlost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čas.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DB3F469-9B61-6715-4E19-1034F606C0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506" y="2611125"/>
                <a:ext cx="7836879" cy="1785104"/>
              </a:xfrm>
              <a:prstGeom prst="rect">
                <a:avLst/>
              </a:prstGeom>
              <a:blipFill>
                <a:blip r:embed="rId3"/>
                <a:stretch>
                  <a:fillRect l="-700" t="-1706" r="-389" b="-44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0A858E9-0E58-C8D7-B36C-54202BF421B7}"/>
                  </a:ext>
                </a:extLst>
              </p:cNvPr>
              <p:cNvSpPr txBox="1"/>
              <p:nvPr/>
            </p:nvSpPr>
            <p:spPr>
              <a:xfrm>
                <a:off x="486506" y="4555977"/>
                <a:ext cx="7930663" cy="16434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Vertikální pohyb:</a:t>
                </a:r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sz="20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𝒚</m:t>
                    </m:r>
                    <m:d>
                      <m:dPr>
                        <m:ctrlP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</m:d>
                    <m:r>
                      <a:rPr lang="cs-CZ" sz="20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20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𝒉</m:t>
                    </m:r>
                    <m:r>
                      <a:rPr lang="cs-CZ" sz="20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cs-CZ" sz="20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sz="20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𝒈</m:t>
                    </m:r>
                    <m:r>
                      <a:rPr lang="cs-CZ" sz="20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p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sz="2000" b="1" dirty="0">
                    <a:solidFill>
                      <a:srgbClr val="FF0000"/>
                    </a:solidFill>
                  </a:rPr>
                  <a:t> </a:t>
                </a:r>
              </a:p>
              <a:p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je výška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je výška ze které bylo těleso vrženo,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dirty="0"/>
                  <a:t> je tíhové zrychlení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čas.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0A858E9-0E58-C8D7-B36C-54202BF421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506" y="4555977"/>
                <a:ext cx="7930663" cy="1643463"/>
              </a:xfrm>
              <a:prstGeom prst="rect">
                <a:avLst/>
              </a:prstGeom>
              <a:blipFill>
                <a:blip r:embed="rId4"/>
                <a:stretch>
                  <a:fillRect l="-692" t="-1852" b="-48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3FAE75F6-AD9B-DE19-788A-8B99F4270B86}"/>
              </a:ext>
            </a:extLst>
          </p:cNvPr>
          <p:cNvSpPr txBox="1"/>
          <p:nvPr/>
        </p:nvSpPr>
        <p:spPr>
          <a:xfrm>
            <a:off x="486506" y="300060"/>
            <a:ext cx="4718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Vodorovný vrh v tíhovém poli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8C2744E2-6F17-7A58-C38E-C802E67BED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52" t="37162" r="43718" b="4957"/>
          <a:stretch/>
        </p:blipFill>
        <p:spPr bwMode="auto">
          <a:xfrm>
            <a:off x="8597857" y="2977717"/>
            <a:ext cx="3007776" cy="295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066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B69A88F-8F12-9876-36C2-3DE1D940C279}"/>
              </a:ext>
            </a:extLst>
          </p:cNvPr>
          <p:cNvSpPr txBox="1"/>
          <p:nvPr/>
        </p:nvSpPr>
        <p:spPr>
          <a:xfrm>
            <a:off x="187569" y="304800"/>
            <a:ext cx="984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57F09719-B900-5FA2-1387-5DE8D5D888DB}"/>
                  </a:ext>
                </a:extLst>
              </p:cNvPr>
              <p:cNvSpPr txBox="1"/>
              <p:nvPr/>
            </p:nvSpPr>
            <p:spPr>
              <a:xfrm>
                <a:off x="187570" y="765573"/>
                <a:ext cx="11594122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Těleso vržené s počáteční horizontální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ve výšce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, se začne pohyb v horizontálním směru s touto rychlostí a zároveň začne klesat k zemi vlivem tíhové síly. Jakou vzdálenost od místa vrhu bude mít v horizontálním směru a jakou bude mít výšku po dvou sekundách pohybu.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57F09719-B900-5FA2-1387-5DE8D5D888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70" y="765573"/>
                <a:ext cx="11594122" cy="1754326"/>
              </a:xfrm>
              <a:prstGeom prst="rect">
                <a:avLst/>
              </a:prstGeom>
              <a:blipFill>
                <a:blip r:embed="rId2"/>
                <a:stretch>
                  <a:fillRect l="-473" t="-2091" b="-6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172889D6-8C80-9A21-0B96-BF9917B63BA1}"/>
              </a:ext>
            </a:extLst>
          </p:cNvPr>
          <p:cNvCxnSpPr/>
          <p:nvPr/>
        </p:nvCxnSpPr>
        <p:spPr>
          <a:xfrm>
            <a:off x="187569" y="2532185"/>
            <a:ext cx="1159412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E9ABC77-7990-370C-30AF-30BEE38EF41F}"/>
                  </a:ext>
                </a:extLst>
              </p:cNvPr>
              <p:cNvSpPr txBox="1"/>
              <p:nvPr/>
            </p:nvSpPr>
            <p:spPr>
              <a:xfrm>
                <a:off x="187569" y="2872154"/>
                <a:ext cx="11758246" cy="25499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Horizontální vzdálenost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od místa vrhu: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. 2=20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Výška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: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=25−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10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E9ABC77-7990-370C-30AF-30BEE38EF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69" y="2872154"/>
                <a:ext cx="11758246" cy="2549929"/>
              </a:xfrm>
              <a:prstGeom prst="rect">
                <a:avLst/>
              </a:prstGeom>
              <a:blipFill>
                <a:blip r:embed="rId3"/>
                <a:stretch>
                  <a:fillRect l="-467" t="-11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A53D3979-0F88-B28B-8EB0-2A378E769856}"/>
              </a:ext>
            </a:extLst>
          </p:cNvPr>
          <p:cNvSpPr txBox="1"/>
          <p:nvPr/>
        </p:nvSpPr>
        <p:spPr>
          <a:xfrm>
            <a:off x="187569" y="5884984"/>
            <a:ext cx="11207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Vržené těleso bude mít od místa vrhu horizontální vzdálenost 20 m a výšku nad povrchem 5 m. </a:t>
            </a:r>
          </a:p>
        </p:txBody>
      </p:sp>
    </p:spTree>
    <p:extLst>
      <p:ext uri="{BB962C8B-B14F-4D97-AF65-F5344CB8AC3E}">
        <p14:creationId xmlns:p14="http://schemas.microsoft.com/office/powerpoint/2010/main" val="340698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F2CABC1-1391-6822-97B2-5D05B79D6837}"/>
              </a:ext>
            </a:extLst>
          </p:cNvPr>
          <p:cNvSpPr txBox="1"/>
          <p:nvPr/>
        </p:nvSpPr>
        <p:spPr>
          <a:xfrm>
            <a:off x="468923" y="410308"/>
            <a:ext cx="589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Rovnice trajektorie hmotného bodu při vodorovném vrhu: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CDDF7F0-CECB-2457-43FA-D700854B9D3E}"/>
                  </a:ext>
                </a:extLst>
              </p:cNvPr>
              <p:cNvSpPr txBox="1"/>
              <p:nvPr/>
            </p:nvSpPr>
            <p:spPr>
              <a:xfrm>
                <a:off x="468923" y="973015"/>
                <a:ext cx="8675077" cy="35953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Hledat rovnici trajektorie je úloha nalezení závislosti souřadnice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na souřadnici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r>
                  <a:rPr lang="cs-CZ" b="0" dirty="0"/>
                  <a:t>Rovnice 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                  (1)   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       (2) </a:t>
                </a:r>
              </a:p>
              <a:p>
                <a:r>
                  <a:rPr lang="cs-CZ" dirty="0"/>
                  <a:t>jsou parametrické rovnice s parametrem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 </a:t>
                </a:r>
              </a:p>
              <a:p>
                <a:endParaRPr lang="cs-CZ" dirty="0"/>
              </a:p>
              <a:p>
                <a:r>
                  <a:rPr lang="cs-CZ" dirty="0"/>
                  <a:t>Vyjádřením parametru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z rovnice (1) a dosazením do rovnice (2) dostaneme hledanou rovnici trajektorie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sSub>
                          <m:sSubPr>
                            <m:ctrlPr>
                              <a:rPr lang="cs-CZ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8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8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sz="2800" dirty="0"/>
                  <a:t>  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2800" dirty="0"/>
                  <a:t>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sz="2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2800" b="0" i="1" dirty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sz="2800" b="0" i="1" dirty="0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28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sz="2800" b="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2800" b="0" i="1" dirty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28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800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8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sz="2800" b="0" i="1" dirty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num>
                              <m:den>
                                <m:sSub>
                                  <m:sSubPr>
                                    <m:ctrlPr>
                                      <a:rPr lang="cs-CZ" sz="28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2800" b="0" i="1" dirty="0" smtClean="0">
                                        <a:latin typeface="Cambria Math" panose="020405030504060302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cs-CZ" sz="2800" b="0" i="1" dirty="0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/>
                  <a:t> 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2800" dirty="0"/>
                  <a:t>    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𝒚</m:t>
                    </m:r>
                    <m:r>
                      <a:rPr lang="cs-CZ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𝒈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sSubSup>
                          <m:sSubSupPr>
                            <m:ctrlPr>
                              <a:rPr lang="cs-CZ" sz="2800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sz="2800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sz="2800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  <m:sup>
                            <m:r>
                              <a:rPr lang="cs-CZ" sz="2800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</m:den>
                    </m:f>
                    <m:r>
                      <a:rPr lang="cs-CZ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28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28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p>
                        <m:r>
                          <a:rPr lang="cs-CZ" sz="28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cs-CZ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𝒉</m:t>
                    </m:r>
                  </m:oMath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CDDF7F0-CECB-2457-43FA-D700854B9D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923" y="973015"/>
                <a:ext cx="8675077" cy="3595343"/>
              </a:xfrm>
              <a:prstGeom prst="rect">
                <a:avLst/>
              </a:prstGeom>
              <a:blipFill>
                <a:blip r:embed="rId2"/>
                <a:stretch>
                  <a:fillRect l="-632" t="-10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D4B9DCB-8FF7-4186-517A-A637A6822852}"/>
                  </a:ext>
                </a:extLst>
              </p:cNvPr>
              <p:cNvSpPr txBox="1"/>
              <p:nvPr/>
            </p:nvSpPr>
            <p:spPr>
              <a:xfrm>
                <a:off x="468923" y="4917746"/>
                <a:ext cx="787790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Trajektorií je část paraboly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𝒙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b="1" dirty="0"/>
                  <a:t> rozevřená směrem dolů a s vrcholem posunutým o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𝒉</m:t>
                    </m:r>
                  </m:oMath>
                </a14:m>
                <a:r>
                  <a:rPr lang="cs-CZ" b="1" dirty="0"/>
                  <a:t> ve směru kladné osy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𝒚</m:t>
                    </m:r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D4B9DCB-8FF7-4186-517A-A637A68228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923" y="4917746"/>
                <a:ext cx="7877908" cy="646331"/>
              </a:xfrm>
              <a:prstGeom prst="rect">
                <a:avLst/>
              </a:prstGeom>
              <a:blipFill>
                <a:blip r:embed="rId3"/>
                <a:stretch>
                  <a:fillRect l="-697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Obrázek 7">
            <a:extLst>
              <a:ext uri="{FF2B5EF4-FFF2-40B4-BE49-F238E27FC236}">
                <a16:creationId xmlns:a16="http://schemas.microsoft.com/office/drawing/2014/main" id="{9255BCE7-62FE-F687-CC48-AF50CA5D6DC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59" r="22144" b="6537"/>
          <a:stretch/>
        </p:blipFill>
        <p:spPr>
          <a:xfrm>
            <a:off x="9144000" y="1184030"/>
            <a:ext cx="2004646" cy="4220308"/>
          </a:xfrm>
          <a:prstGeom prst="rect">
            <a:avLst/>
          </a:prstGeom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83613701-26F3-0CE3-88EE-ECFBB3E08DEA}"/>
              </a:ext>
            </a:extLst>
          </p:cNvPr>
          <p:cNvSpPr/>
          <p:nvPr/>
        </p:nvSpPr>
        <p:spPr>
          <a:xfrm>
            <a:off x="9390185" y="1606061"/>
            <a:ext cx="105508" cy="105508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B22DACE5-B29E-7EF9-1E1C-062507E1CAF3}"/>
              </a:ext>
            </a:extLst>
          </p:cNvPr>
          <p:cNvSpPr/>
          <p:nvPr/>
        </p:nvSpPr>
        <p:spPr>
          <a:xfrm>
            <a:off x="10656277" y="4952915"/>
            <a:ext cx="105508" cy="105508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900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{\displaystyle y=h-{\frac {1}{2}}gt^{2}}">
            <a:extLst>
              <a:ext uri="{FF2B5EF4-FFF2-40B4-BE49-F238E27FC236}">
                <a16:creationId xmlns:a16="http://schemas.microsoft.com/office/drawing/2014/main" id="{18965D5A-B795-2E72-79B4-3121389B904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2724" y="-809626"/>
            <a:ext cx="2016369" cy="201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6" descr="{\displaystyle v={\sqrt {2gh+v_{0}^{2}}}}">
            <a:extLst>
              <a:ext uri="{FF2B5EF4-FFF2-40B4-BE49-F238E27FC236}">
                <a16:creationId xmlns:a16="http://schemas.microsoft.com/office/drawing/2014/main" id="{D5B65C3E-32D5-77CC-6F53-47296D64286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2724" y="134937"/>
            <a:ext cx="2016369" cy="201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9" descr="{\displaystyle t}">
            <a:extLst>
              <a:ext uri="{FF2B5EF4-FFF2-40B4-BE49-F238E27FC236}">
                <a16:creationId xmlns:a16="http://schemas.microsoft.com/office/drawing/2014/main" id="{7413C431-0141-508C-DF9C-34B8E6F8295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33637" y="896937"/>
            <a:ext cx="2016369" cy="201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11" descr="{\displaystyle g}">
            <a:extLst>
              <a:ext uri="{FF2B5EF4-FFF2-40B4-BE49-F238E27FC236}">
                <a16:creationId xmlns:a16="http://schemas.microsoft.com/office/drawing/2014/main" id="{1E30B102-9BB3-C8A7-7B22-466E733E21F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6762" y="896937"/>
            <a:ext cx="2016369" cy="201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B152577E-9237-7CF7-F93C-DEF324948106}"/>
                  </a:ext>
                </a:extLst>
              </p:cNvPr>
              <p:cNvSpPr txBox="1"/>
              <p:nvPr/>
            </p:nvSpPr>
            <p:spPr>
              <a:xfrm>
                <a:off x="393821" y="198558"/>
                <a:ext cx="690965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Doba letu (doba dopadu na zem) a délka vrhu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𝒅</m:t>
                    </m:r>
                  </m:oMath>
                </a14:m>
                <a:r>
                  <a:rPr lang="cs-CZ" b="1" dirty="0"/>
                  <a:t> (vzdálenost 0 – D):</a:t>
                </a: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B152577E-9237-7CF7-F93C-DEF3249481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821" y="198558"/>
                <a:ext cx="6909656" cy="369332"/>
              </a:xfrm>
              <a:prstGeom prst="rect">
                <a:avLst/>
              </a:prstGeom>
              <a:blipFill>
                <a:blip r:embed="rId2"/>
                <a:stretch>
                  <a:fillRect l="-794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2">
            <a:extLst>
              <a:ext uri="{FF2B5EF4-FFF2-40B4-BE49-F238E27FC236}">
                <a16:creationId xmlns:a16="http://schemas.microsoft.com/office/drawing/2014/main" id="{FBD3BFB2-2056-6C9D-19D7-56F7CB1000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52" t="37162" r="43718" b="4957"/>
          <a:stretch/>
        </p:blipFill>
        <p:spPr bwMode="auto">
          <a:xfrm>
            <a:off x="8515795" y="429137"/>
            <a:ext cx="3007776" cy="295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27E5046C-B1EC-7CC7-0A23-7073DE5886E5}"/>
              </a:ext>
            </a:extLst>
          </p:cNvPr>
          <p:cNvCxnSpPr/>
          <p:nvPr/>
        </p:nvCxnSpPr>
        <p:spPr>
          <a:xfrm>
            <a:off x="9038492" y="2913306"/>
            <a:ext cx="15120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4318FED-0F38-E8B9-372E-F4DED9A800CC}"/>
              </a:ext>
            </a:extLst>
          </p:cNvPr>
          <p:cNvSpPr txBox="1"/>
          <p:nvPr/>
        </p:nvSpPr>
        <p:spPr>
          <a:xfrm>
            <a:off x="2696307" y="531653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578C422D-2C77-730A-1BC6-B060CA460AAE}"/>
                  </a:ext>
                </a:extLst>
              </p:cNvPr>
              <p:cNvSpPr txBox="1"/>
              <p:nvPr/>
            </p:nvSpPr>
            <p:spPr>
              <a:xfrm>
                <a:off x="393821" y="896937"/>
                <a:ext cx="7800610" cy="3136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Těleso v horizontálním směru za dobu t urazí vzdálenost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cs-CZ" dirty="0"/>
                  <a:t>. Dobu letu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vypočteme ze vztahu pro výpočet  výšky tělesa. Při dopadu je tato výška rovna 0.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h</m:t>
                    </m:r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=0       →        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𝒕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𝒉</m:t>
                            </m:r>
                          </m:num>
                          <m:den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𝒈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   (doba letu)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do vztahu pro výpočet horizontální vzdálenosti dostaneme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ad>
                        <m:radPr>
                          <m:degHide m:val="on"/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𝒉</m:t>
                              </m:r>
                            </m:num>
                            <m:den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𝒈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578C422D-2C77-730A-1BC6-B060CA460A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821" y="896937"/>
                <a:ext cx="7800610" cy="3136371"/>
              </a:xfrm>
              <a:prstGeom prst="rect">
                <a:avLst/>
              </a:prstGeom>
              <a:blipFill>
                <a:blip r:embed="rId5"/>
                <a:stretch>
                  <a:fillRect l="-704" t="-9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>
            <a:extLst>
              <a:ext uri="{FF2B5EF4-FFF2-40B4-BE49-F238E27FC236}">
                <a16:creationId xmlns:a16="http://schemas.microsoft.com/office/drawing/2014/main" id="{B414F90B-15CD-6F9C-2949-D9147B29D88F}"/>
              </a:ext>
            </a:extLst>
          </p:cNvPr>
          <p:cNvSpPr txBox="1"/>
          <p:nvPr/>
        </p:nvSpPr>
        <p:spPr>
          <a:xfrm>
            <a:off x="393821" y="4033308"/>
            <a:ext cx="1095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B540B40F-9F20-7CA3-6E7E-A49A3BD04906}"/>
                  </a:ext>
                </a:extLst>
              </p:cNvPr>
              <p:cNvSpPr txBox="1"/>
              <p:nvPr/>
            </p:nvSpPr>
            <p:spPr>
              <a:xfrm>
                <a:off x="212724" y="4513385"/>
                <a:ext cx="11768261" cy="1636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jaké horizontální vzdálenosti od místa vrhu dopadne těleso, které je ve výšce 10 m vrženo horizontální rychlostí 20 m . s</a:t>
                </a:r>
                <a:r>
                  <a:rPr lang="cs-CZ" baseline="30000" dirty="0"/>
                  <a:t>-1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Jaká bude doba letu?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=20∙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2 . 10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=20∙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≈28,3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,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2.10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1,4 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Těleso dopadne za 1,4 s a bude mít horizontální vzdálenost od místa vrhu přibližně 28.3 m</a:t>
                </a:r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B540B40F-9F20-7CA3-6E7E-A49A3BD049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724" y="4513385"/>
                <a:ext cx="11768261" cy="1636025"/>
              </a:xfrm>
              <a:prstGeom prst="rect">
                <a:avLst/>
              </a:prstGeom>
              <a:blipFill>
                <a:blip r:embed="rId6"/>
                <a:stretch>
                  <a:fillRect l="-466" t="-1859" b="-40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1808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29D234D-4EB1-0D64-7A9D-38A881A08A6E}"/>
              </a:ext>
            </a:extLst>
          </p:cNvPr>
          <p:cNvSpPr txBox="1"/>
          <p:nvPr/>
        </p:nvSpPr>
        <p:spPr>
          <a:xfrm>
            <a:off x="457200" y="275733"/>
            <a:ext cx="31652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Rychlost v okamžiku dopadu: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2EC18D45-F0C6-C786-E41C-BBC7047B16F2}"/>
              </a:ext>
            </a:extLst>
          </p:cNvPr>
          <p:cNvGrpSpPr/>
          <p:nvPr/>
        </p:nvGrpSpPr>
        <p:grpSpPr>
          <a:xfrm>
            <a:off x="562708" y="1043353"/>
            <a:ext cx="2004646" cy="4220308"/>
            <a:chOff x="9144000" y="1184030"/>
            <a:chExt cx="2004646" cy="4220308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E720A550-921C-8C7D-5B63-71488BC68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7559" r="22144" b="6537"/>
            <a:stretch/>
          </p:blipFill>
          <p:spPr>
            <a:xfrm>
              <a:off x="9144000" y="1184030"/>
              <a:ext cx="2004646" cy="4220308"/>
            </a:xfrm>
            <a:prstGeom prst="rect">
              <a:avLst/>
            </a:prstGeom>
          </p:spPr>
        </p:pic>
        <p:sp>
          <p:nvSpPr>
            <p:cNvPr id="5" name="Ovál 4">
              <a:extLst>
                <a:ext uri="{FF2B5EF4-FFF2-40B4-BE49-F238E27FC236}">
                  <a16:creationId xmlns:a16="http://schemas.microsoft.com/office/drawing/2014/main" id="{1F8C4193-BCF3-93E4-8A3C-EF635C7F2DA4}"/>
                </a:ext>
              </a:extLst>
            </p:cNvPr>
            <p:cNvSpPr/>
            <p:nvPr/>
          </p:nvSpPr>
          <p:spPr>
            <a:xfrm>
              <a:off x="9390185" y="1606061"/>
              <a:ext cx="105508" cy="10550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>
              <a:extLst>
                <a:ext uri="{FF2B5EF4-FFF2-40B4-BE49-F238E27FC236}">
                  <a16:creationId xmlns:a16="http://schemas.microsoft.com/office/drawing/2014/main" id="{2E4FD17A-2FD1-D5BF-0886-2FF4BE1E7CE3}"/>
                </a:ext>
              </a:extLst>
            </p:cNvPr>
            <p:cNvSpPr/>
            <p:nvPr/>
          </p:nvSpPr>
          <p:spPr>
            <a:xfrm>
              <a:off x="10656277" y="4952915"/>
              <a:ext cx="105508" cy="10550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93551353-65A8-DADD-11A2-5F2F23BF7FBB}"/>
              </a:ext>
            </a:extLst>
          </p:cNvPr>
          <p:cNvCxnSpPr>
            <a:cxnSpLocks/>
          </p:cNvCxnSpPr>
          <p:nvPr/>
        </p:nvCxnSpPr>
        <p:spPr>
          <a:xfrm>
            <a:off x="2127739" y="4859130"/>
            <a:ext cx="28800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42E66CA8-DE39-5A93-5FCC-C535034BE184}"/>
              </a:ext>
            </a:extLst>
          </p:cNvPr>
          <p:cNvCxnSpPr>
            <a:stCxn id="6" idx="0"/>
          </p:cNvCxnSpPr>
          <p:nvPr/>
        </p:nvCxnSpPr>
        <p:spPr>
          <a:xfrm>
            <a:off x="2127739" y="4812238"/>
            <a:ext cx="0" cy="140099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5A495DAC-DD3F-51DF-E10E-4E28F2ECB40E}"/>
              </a:ext>
            </a:extLst>
          </p:cNvPr>
          <p:cNvCxnSpPr>
            <a:cxnSpLocks/>
          </p:cNvCxnSpPr>
          <p:nvPr/>
        </p:nvCxnSpPr>
        <p:spPr>
          <a:xfrm>
            <a:off x="1711569" y="2403231"/>
            <a:ext cx="703385" cy="41790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21964718-87A3-E586-F16D-1AA51C433FD6}"/>
              </a:ext>
            </a:extLst>
          </p:cNvPr>
          <p:cNvCxnSpPr/>
          <p:nvPr/>
        </p:nvCxnSpPr>
        <p:spPr>
          <a:xfrm>
            <a:off x="1565031" y="6213231"/>
            <a:ext cx="183466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622CA67E-2DAE-26CF-C7F3-7AF7B9CE3037}"/>
              </a:ext>
            </a:extLst>
          </p:cNvPr>
          <p:cNvCxnSpPr>
            <a:cxnSpLocks/>
          </p:cNvCxnSpPr>
          <p:nvPr/>
        </p:nvCxnSpPr>
        <p:spPr>
          <a:xfrm flipV="1">
            <a:off x="2368062" y="3429000"/>
            <a:ext cx="0" cy="33117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>
            <a:extLst>
              <a:ext uri="{FF2B5EF4-FFF2-40B4-BE49-F238E27FC236}">
                <a16:creationId xmlns:a16="http://schemas.microsoft.com/office/drawing/2014/main" id="{98A6856B-D8B5-EB90-7069-BDE2BBF4F1C4}"/>
              </a:ext>
            </a:extLst>
          </p:cNvPr>
          <p:cNvCxnSpPr>
            <a:stCxn id="6" idx="0"/>
          </p:cNvCxnSpPr>
          <p:nvPr/>
        </p:nvCxnSpPr>
        <p:spPr>
          <a:xfrm>
            <a:off x="2127739" y="4812238"/>
            <a:ext cx="240323" cy="1400993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ál 24">
            <a:extLst>
              <a:ext uri="{FF2B5EF4-FFF2-40B4-BE49-F238E27FC236}">
                <a16:creationId xmlns:a16="http://schemas.microsoft.com/office/drawing/2014/main" id="{0B70E180-A8D1-644A-D4BD-9343231DC8A0}"/>
              </a:ext>
            </a:extLst>
          </p:cNvPr>
          <p:cNvSpPr/>
          <p:nvPr/>
        </p:nvSpPr>
        <p:spPr>
          <a:xfrm>
            <a:off x="1133839" y="4186864"/>
            <a:ext cx="2275799" cy="2312096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nice se šipkou 26">
            <a:extLst>
              <a:ext uri="{FF2B5EF4-FFF2-40B4-BE49-F238E27FC236}">
                <a16:creationId xmlns:a16="http://schemas.microsoft.com/office/drawing/2014/main" id="{DFD2EE0D-692D-574B-8BEC-F995F506F573}"/>
              </a:ext>
            </a:extLst>
          </p:cNvPr>
          <p:cNvCxnSpPr>
            <a:cxnSpLocks/>
            <a:stCxn id="25" idx="7"/>
          </p:cNvCxnSpPr>
          <p:nvPr/>
        </p:nvCxnSpPr>
        <p:spPr>
          <a:xfrm flipV="1">
            <a:off x="3076355" y="3614764"/>
            <a:ext cx="3758199" cy="91069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AD662453-C1B8-7120-73EF-8C1F2FFD7A33}"/>
              </a:ext>
            </a:extLst>
          </p:cNvPr>
          <p:cNvCxnSpPr/>
          <p:nvPr/>
        </p:nvCxnSpPr>
        <p:spPr>
          <a:xfrm flipV="1">
            <a:off x="6717323" y="1646064"/>
            <a:ext cx="2376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D27A4E85-566A-6ACA-D0B2-25AB90E1FB78}"/>
              </a:ext>
            </a:extLst>
          </p:cNvPr>
          <p:cNvCxnSpPr>
            <a:cxnSpLocks/>
          </p:cNvCxnSpPr>
          <p:nvPr/>
        </p:nvCxnSpPr>
        <p:spPr>
          <a:xfrm>
            <a:off x="7620000" y="1130249"/>
            <a:ext cx="0" cy="27735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>
            <a:extLst>
              <a:ext uri="{FF2B5EF4-FFF2-40B4-BE49-F238E27FC236}">
                <a16:creationId xmlns:a16="http://schemas.microsoft.com/office/drawing/2014/main" id="{5A1B6ED9-4344-F3C9-ED8F-BA6CD69D34AA}"/>
              </a:ext>
            </a:extLst>
          </p:cNvPr>
          <p:cNvCxnSpPr/>
          <p:nvPr/>
        </p:nvCxnSpPr>
        <p:spPr>
          <a:xfrm flipV="1">
            <a:off x="7620000" y="1640203"/>
            <a:ext cx="937846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>
            <a:extLst>
              <a:ext uri="{FF2B5EF4-FFF2-40B4-BE49-F238E27FC236}">
                <a16:creationId xmlns:a16="http://schemas.microsoft.com/office/drawing/2014/main" id="{5C553AA1-ABA1-C8A4-B903-E8F24C1E96B7}"/>
              </a:ext>
            </a:extLst>
          </p:cNvPr>
          <p:cNvCxnSpPr/>
          <p:nvPr/>
        </p:nvCxnSpPr>
        <p:spPr>
          <a:xfrm>
            <a:off x="7620000" y="1640203"/>
            <a:ext cx="0" cy="188190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>
            <a:extLst>
              <a:ext uri="{FF2B5EF4-FFF2-40B4-BE49-F238E27FC236}">
                <a16:creationId xmlns:a16="http://schemas.microsoft.com/office/drawing/2014/main" id="{CADD352F-0E87-DC08-156C-165B1892B596}"/>
              </a:ext>
            </a:extLst>
          </p:cNvPr>
          <p:cNvCxnSpPr>
            <a:cxnSpLocks/>
          </p:cNvCxnSpPr>
          <p:nvPr/>
        </p:nvCxnSpPr>
        <p:spPr>
          <a:xfrm>
            <a:off x="8522678" y="1651925"/>
            <a:ext cx="0" cy="21580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>
            <a:extLst>
              <a:ext uri="{FF2B5EF4-FFF2-40B4-BE49-F238E27FC236}">
                <a16:creationId xmlns:a16="http://schemas.microsoft.com/office/drawing/2014/main" id="{45CC4049-C58A-8137-31F6-B0FB2A01FD7B}"/>
              </a:ext>
            </a:extLst>
          </p:cNvPr>
          <p:cNvCxnSpPr/>
          <p:nvPr/>
        </p:nvCxnSpPr>
        <p:spPr>
          <a:xfrm flipV="1">
            <a:off x="7620000" y="3489398"/>
            <a:ext cx="13950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>
            <a:extLst>
              <a:ext uri="{FF2B5EF4-FFF2-40B4-BE49-F238E27FC236}">
                <a16:creationId xmlns:a16="http://schemas.microsoft.com/office/drawing/2014/main" id="{E3FEA5FE-80EE-CEB4-0F98-F3062F8A4C29}"/>
              </a:ext>
            </a:extLst>
          </p:cNvPr>
          <p:cNvCxnSpPr/>
          <p:nvPr/>
        </p:nvCxnSpPr>
        <p:spPr>
          <a:xfrm>
            <a:off x="7620000" y="1651925"/>
            <a:ext cx="902678" cy="1837473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D6CD8E43-65EB-FB33-2A89-373F14C31534}"/>
                  </a:ext>
                </a:extLst>
              </p:cNvPr>
              <p:cNvSpPr txBox="1"/>
              <p:nvPr/>
            </p:nvSpPr>
            <p:spPr>
              <a:xfrm>
                <a:off x="5027313" y="2177464"/>
                <a:ext cx="2520458" cy="9106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h𝑔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D6CD8E43-65EB-FB33-2A89-373F14C315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7313" y="2177464"/>
                <a:ext cx="2520458" cy="9106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>
                <a:extLst>
                  <a:ext uri="{FF2B5EF4-FFF2-40B4-BE49-F238E27FC236}">
                    <a16:creationId xmlns:a16="http://schemas.microsoft.com/office/drawing/2014/main" id="{3A2A76D5-46FF-931A-E5BA-E736EF157A73}"/>
                  </a:ext>
                </a:extLst>
              </p:cNvPr>
              <p:cNvSpPr txBox="1"/>
              <p:nvPr/>
            </p:nvSpPr>
            <p:spPr>
              <a:xfrm>
                <a:off x="7620000" y="1043353"/>
                <a:ext cx="101990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45" name="TextovéPole 44">
                <a:extLst>
                  <a:ext uri="{FF2B5EF4-FFF2-40B4-BE49-F238E27FC236}">
                    <a16:creationId xmlns:a16="http://schemas.microsoft.com/office/drawing/2014/main" id="{3A2A76D5-46FF-931A-E5BA-E736EF157A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0" y="1043353"/>
                <a:ext cx="1019907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08DB3A8D-42DB-BE1D-B41A-0C9C4221B905}"/>
                  </a:ext>
                </a:extLst>
              </p:cNvPr>
              <p:cNvSpPr txBox="1"/>
              <p:nvPr/>
            </p:nvSpPr>
            <p:spPr>
              <a:xfrm>
                <a:off x="8487511" y="2309956"/>
                <a:ext cx="3141781" cy="6573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08DB3A8D-42DB-BE1D-B41A-0C9C4221B9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7511" y="2309956"/>
                <a:ext cx="3141781" cy="6573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4398155E-E434-2E76-D3CD-B123DE8DACDF}"/>
                  </a:ext>
                </a:extLst>
              </p:cNvPr>
              <p:cNvSpPr txBox="1"/>
              <p:nvPr/>
            </p:nvSpPr>
            <p:spPr>
              <a:xfrm>
                <a:off x="5357446" y="4525463"/>
                <a:ext cx="6142886" cy="1210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Rychlost v okamžiku dopadu vypočteme podle vztahu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𝒅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𝒉𝒈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  <m:sup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4398155E-E434-2E76-D3CD-B123DE8DAC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7446" y="4525463"/>
                <a:ext cx="6142886" cy="1210011"/>
              </a:xfrm>
              <a:prstGeom prst="rect">
                <a:avLst/>
              </a:prstGeom>
              <a:blipFill>
                <a:blip r:embed="rId6"/>
                <a:stretch>
                  <a:fillRect l="-893" t="-25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5403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A0F3D2-1908-3A80-B185-6537AC5C95EC}"/>
              </a:ext>
            </a:extLst>
          </p:cNvPr>
          <p:cNvSpPr txBox="1"/>
          <p:nvPr/>
        </p:nvSpPr>
        <p:spPr>
          <a:xfrm>
            <a:off x="281354" y="351692"/>
            <a:ext cx="107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9A3659A-D957-F24D-059B-8DFA06EF4D77}"/>
                  </a:ext>
                </a:extLst>
              </p:cNvPr>
              <p:cNvSpPr txBox="1"/>
              <p:nvPr/>
            </p:nvSpPr>
            <p:spPr>
              <a:xfrm>
                <a:off x="386862" y="961292"/>
                <a:ext cx="1134793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rychlostí dopadl předmět, který byl vržen horizontální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ve výšce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?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 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9A3659A-D957-F24D-059B-8DFA06EF4D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862" y="961292"/>
                <a:ext cx="11347938" cy="1200329"/>
              </a:xfrm>
              <a:prstGeom prst="rect">
                <a:avLst/>
              </a:prstGeom>
              <a:blipFill>
                <a:blip r:embed="rId2"/>
                <a:stretch>
                  <a:fillRect l="-430" t="-3046" b="-10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61DF2FED-673F-3137-5F17-F1B18A6C4291}"/>
              </a:ext>
            </a:extLst>
          </p:cNvPr>
          <p:cNvCxnSpPr/>
          <p:nvPr/>
        </p:nvCxnSpPr>
        <p:spPr>
          <a:xfrm>
            <a:off x="375138" y="2168769"/>
            <a:ext cx="1135966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CA2F368-9DBD-A101-4263-719DA5D61B85}"/>
                  </a:ext>
                </a:extLst>
              </p:cNvPr>
              <p:cNvSpPr txBox="1"/>
              <p:nvPr/>
            </p:nvSpPr>
            <p:spPr>
              <a:xfrm>
                <a:off x="416169" y="2520462"/>
                <a:ext cx="11359662" cy="23963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Dopadovou rychlost vypočteme podle vztahu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𝒅</m:t>
                          </m:r>
                        </m:sub>
                      </m:sSub>
                      <m:r>
                        <a:rPr lang="cs-CZ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𝒉𝒈</m:t>
                          </m:r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cs-CZ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cs-CZ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  <m:sup>
                              <m:r>
                                <a:rPr lang="cs-CZ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 . 50 . 10+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1400</m:t>
                          </m:r>
                        </m:e>
                      </m:rad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37 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CA2F368-9DBD-A101-4263-719DA5D61B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169" y="2520462"/>
                <a:ext cx="11359662" cy="2396362"/>
              </a:xfrm>
              <a:prstGeom prst="rect">
                <a:avLst/>
              </a:prstGeom>
              <a:blipFill>
                <a:blip r:embed="rId3"/>
                <a:stretch>
                  <a:fillRect l="-429" t="-12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FE455A7-3564-CBDB-4C74-B029062CE0A5}"/>
                  </a:ext>
                </a:extLst>
              </p:cNvPr>
              <p:cNvSpPr txBox="1"/>
              <p:nvPr/>
            </p:nvSpPr>
            <p:spPr>
              <a:xfrm>
                <a:off x="416168" y="5275665"/>
                <a:ext cx="6312878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Předmět dopadl na zem rychlostí o velikosti přibližně 37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FE455A7-3564-CBDB-4C74-B029062CE0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168" y="5275665"/>
                <a:ext cx="6312878" cy="375552"/>
              </a:xfrm>
              <a:prstGeom prst="rect">
                <a:avLst/>
              </a:prstGeom>
              <a:blipFill>
                <a:blip r:embed="rId4"/>
                <a:stretch>
                  <a:fillRect l="-772" t="-6452" r="-772" b="-2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7091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5221A8C-91BB-6E9C-4839-83F9D53B66F7}"/>
              </a:ext>
            </a:extLst>
          </p:cNvPr>
          <p:cNvSpPr txBox="1"/>
          <p:nvPr/>
        </p:nvSpPr>
        <p:spPr>
          <a:xfrm>
            <a:off x="5275384" y="3075057"/>
            <a:ext cx="1641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08085616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</TotalTime>
  <Words>1120</Words>
  <Application>Microsoft Office PowerPoint</Application>
  <PresentationFormat>Širokoúhlá obrazovka</PresentationFormat>
  <Paragraphs>111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Latin Modern Serif</vt:lpstr>
      <vt:lpstr>Open Sans</vt:lpstr>
      <vt:lpstr>Motiv Office</vt:lpstr>
      <vt:lpstr>Vrh vodorovný a svislý vzhůru (Fyz25)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Vrh vodorovný a svislý vzhůru (Fyz25)</dc:title>
  <dc:creator>Karel Sixl</dc:creator>
  <cp:lastModifiedBy>Karel Sixl</cp:lastModifiedBy>
  <cp:revision>19</cp:revision>
  <dcterms:created xsi:type="dcterms:W3CDTF">2024-12-31T10:58:16Z</dcterms:created>
  <dcterms:modified xsi:type="dcterms:W3CDTF">2025-12-26T15:35:32Z</dcterms:modified>
</cp:coreProperties>
</file>