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73" r:id="rId8"/>
    <p:sldId id="262" r:id="rId9"/>
    <p:sldId id="271" r:id="rId10"/>
    <p:sldId id="272" r:id="rId11"/>
    <p:sldId id="268" r:id="rId12"/>
    <p:sldId id="267" r:id="rId13"/>
    <p:sldId id="269" r:id="rId14"/>
    <p:sldId id="266" r:id="rId15"/>
    <p:sldId id="265" r:id="rId16"/>
    <p:sldId id="264" r:id="rId17"/>
    <p:sldId id="270" r:id="rId18"/>
    <p:sldId id="263" r:id="rId1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50" d="100"/>
          <a:sy n="150" d="100"/>
        </p:scale>
        <p:origin x="65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5DF6C9-42AB-4527-8B58-DB2C5CA137F3}" type="datetimeFigureOut">
              <a:rPr lang="cs-CZ" smtClean="0"/>
              <a:t>22.09.2026</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10DFCC-E173-4452-9916-82C2DE9176BA}" type="slidenum">
              <a:rPr lang="cs-CZ" smtClean="0"/>
              <a:t>‹#›</a:t>
            </a:fld>
            <a:endParaRPr lang="cs-CZ" dirty="0"/>
          </a:p>
        </p:txBody>
      </p:sp>
    </p:spTree>
    <p:extLst>
      <p:ext uri="{BB962C8B-B14F-4D97-AF65-F5344CB8AC3E}">
        <p14:creationId xmlns:p14="http://schemas.microsoft.com/office/powerpoint/2010/main" val="45391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3710DFCC-E173-4452-9916-82C2DE9176BA}" type="slidenum">
              <a:rPr lang="cs-CZ" smtClean="0"/>
              <a:t>1</a:t>
            </a:fld>
            <a:endParaRPr lang="cs-CZ" dirty="0"/>
          </a:p>
        </p:txBody>
      </p:sp>
    </p:spTree>
    <p:extLst>
      <p:ext uri="{BB962C8B-B14F-4D97-AF65-F5344CB8AC3E}">
        <p14:creationId xmlns:p14="http://schemas.microsoft.com/office/powerpoint/2010/main" val="1422133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3710DFCC-E173-4452-9916-82C2DE9176BA}" type="slidenum">
              <a:rPr lang="cs-CZ" smtClean="0"/>
              <a:t>17</a:t>
            </a:fld>
            <a:endParaRPr lang="cs-CZ" dirty="0"/>
          </a:p>
        </p:txBody>
      </p:sp>
    </p:spTree>
    <p:extLst>
      <p:ext uri="{BB962C8B-B14F-4D97-AF65-F5344CB8AC3E}">
        <p14:creationId xmlns:p14="http://schemas.microsoft.com/office/powerpoint/2010/main" val="4280258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F7BFA0-E09F-C136-CA89-9EE16D5A581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85919385-949E-2534-2EE4-09C8D20177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78B15B80-6AEC-A1A6-E074-6ED9E79130D7}"/>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AE022EF4-02B2-4CE9-1799-603AB927F92E}"/>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0426C771-B12B-E808-2A09-99002E4518ED}"/>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1485239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5A61CDB-4E53-4B20-E873-61AF50ABB82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396DEC50-2E2D-58FC-212A-94A08C5E5ABF}"/>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5D18E499-8FFA-AACB-6863-5768105FEEF7}"/>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E7693602-3356-6B66-15D9-BD063D38BCAB}"/>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27332EFB-3D3B-ABE2-9739-903561A330B0}"/>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4090321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5C934B-E8D7-2C18-809D-72C4DA2DC0CB}"/>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D2A4BDBF-9800-F65D-956E-DB73CF0FE3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B170E67C-A689-C112-8F61-61D86AE299ED}"/>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56E7CCD7-FF17-1D7E-8876-355FF735BD99}"/>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AFA88567-9956-71ED-9FF3-0EA1CB5506A0}"/>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280197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CA410E-7CBB-EB31-DC22-90C2FC18C99F}"/>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986C2F2-81E8-F130-7646-042B6D3BE0CE}"/>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E886639-1E73-0519-0F60-3AF5B50D0F8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5085CB69-0410-DFFE-B03E-4A705E0DC629}"/>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6" name="Zástupný symbol pro zápatí 5">
            <a:extLst>
              <a:ext uri="{FF2B5EF4-FFF2-40B4-BE49-F238E27FC236}">
                <a16:creationId xmlns:a16="http://schemas.microsoft.com/office/drawing/2014/main" id="{53428871-A8EB-803C-FC82-11C47F595A96}"/>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E5B33992-BD6A-316D-3D46-307285A1245C}"/>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3253936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F74BDAF-2477-EB12-6872-4299EF9804BD}"/>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5ED340C2-A1AB-24CA-2957-0D13C2ACB1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B38AE2EF-941E-385F-814D-A42E77C64280}"/>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E210C7D7-6CA8-084B-6FE0-B8729A7065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ED897BEA-D987-5D8F-C0B3-02FFC4EF04A1}"/>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05A1D1C7-04D6-2966-2838-8D87756A401E}"/>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8" name="Zástupný symbol pro zápatí 7">
            <a:extLst>
              <a:ext uri="{FF2B5EF4-FFF2-40B4-BE49-F238E27FC236}">
                <a16:creationId xmlns:a16="http://schemas.microsoft.com/office/drawing/2014/main" id="{A8EFA349-D10D-43AB-0B58-0355E09EE980}"/>
              </a:ext>
            </a:extLst>
          </p:cNvPr>
          <p:cNvSpPr>
            <a:spLocks noGrp="1"/>
          </p:cNvSpPr>
          <p:nvPr>
            <p:ph type="ftr" sz="quarter" idx="11"/>
          </p:nvPr>
        </p:nvSpPr>
        <p:spPr/>
        <p:txBody>
          <a:bodyPr/>
          <a:lstStyle/>
          <a:p>
            <a:endParaRPr lang="cs-CZ" dirty="0"/>
          </a:p>
        </p:txBody>
      </p:sp>
      <p:sp>
        <p:nvSpPr>
          <p:cNvPr id="9" name="Zástupný symbol pro číslo snímku 8">
            <a:extLst>
              <a:ext uri="{FF2B5EF4-FFF2-40B4-BE49-F238E27FC236}">
                <a16:creationId xmlns:a16="http://schemas.microsoft.com/office/drawing/2014/main" id="{1640CFAE-66B4-1183-5057-430454B15C33}"/>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645591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CD1A77-3A95-22BA-8B51-85E70551B9AF}"/>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12F79229-845F-4FD3-B3F3-24A258BF8FC2}"/>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4" name="Zástupný symbol pro zápatí 3">
            <a:extLst>
              <a:ext uri="{FF2B5EF4-FFF2-40B4-BE49-F238E27FC236}">
                <a16:creationId xmlns:a16="http://schemas.microsoft.com/office/drawing/2014/main" id="{D7F0031C-98D5-66C8-963A-CDE3751CF490}"/>
              </a:ext>
            </a:extLst>
          </p:cNvPr>
          <p:cNvSpPr>
            <a:spLocks noGrp="1"/>
          </p:cNvSpPr>
          <p:nvPr>
            <p:ph type="ftr" sz="quarter" idx="11"/>
          </p:nvPr>
        </p:nvSpPr>
        <p:spPr/>
        <p:txBody>
          <a:bodyPr/>
          <a:lstStyle/>
          <a:p>
            <a:endParaRPr lang="cs-CZ" dirty="0"/>
          </a:p>
        </p:txBody>
      </p:sp>
      <p:sp>
        <p:nvSpPr>
          <p:cNvPr id="5" name="Zástupný symbol pro číslo snímku 4">
            <a:extLst>
              <a:ext uri="{FF2B5EF4-FFF2-40B4-BE49-F238E27FC236}">
                <a16:creationId xmlns:a16="http://schemas.microsoft.com/office/drawing/2014/main" id="{0DE46113-D023-F70C-8398-C7A721E742CD}"/>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2797999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F5E79100-2AED-B6D5-8BF6-3E3CDD825789}"/>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3" name="Zástupný symbol pro zápatí 2">
            <a:extLst>
              <a:ext uri="{FF2B5EF4-FFF2-40B4-BE49-F238E27FC236}">
                <a16:creationId xmlns:a16="http://schemas.microsoft.com/office/drawing/2014/main" id="{267EC4DF-9467-E713-9FC5-669FCD837E05}"/>
              </a:ext>
            </a:extLst>
          </p:cNvPr>
          <p:cNvSpPr>
            <a:spLocks noGrp="1"/>
          </p:cNvSpPr>
          <p:nvPr>
            <p:ph type="ftr" sz="quarter" idx="11"/>
          </p:nvPr>
        </p:nvSpPr>
        <p:spPr/>
        <p:txBody>
          <a:bodyPr/>
          <a:lstStyle/>
          <a:p>
            <a:endParaRPr lang="cs-CZ" dirty="0"/>
          </a:p>
        </p:txBody>
      </p:sp>
      <p:sp>
        <p:nvSpPr>
          <p:cNvPr id="4" name="Zástupný symbol pro číslo snímku 3">
            <a:extLst>
              <a:ext uri="{FF2B5EF4-FFF2-40B4-BE49-F238E27FC236}">
                <a16:creationId xmlns:a16="http://schemas.microsoft.com/office/drawing/2014/main" id="{B3CCD4AF-9A9E-B0E0-435D-ACF5F6AA0ACF}"/>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3151431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C6E9841-18E5-BCF3-9187-5A4DDAF6F41A}"/>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96C4586F-59A2-19EA-696D-CE21E1145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EE0BB6B9-0B2E-B3D3-7E1C-E03949447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4670DFA8-52F1-9A62-013A-72807969F93B}"/>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6" name="Zástupný symbol pro zápatí 5">
            <a:extLst>
              <a:ext uri="{FF2B5EF4-FFF2-40B4-BE49-F238E27FC236}">
                <a16:creationId xmlns:a16="http://schemas.microsoft.com/office/drawing/2014/main" id="{4FEF6334-995D-7EE4-6038-1D28DB83F6DD}"/>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97BCE62C-52EA-57D6-BF74-92B87066D2CA}"/>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247618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4EE86B-34C9-7FD7-D3CE-6BAAE194729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E73D6A0B-7631-64B0-6E4A-AF3BC6618C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text 3">
            <a:extLst>
              <a:ext uri="{FF2B5EF4-FFF2-40B4-BE49-F238E27FC236}">
                <a16:creationId xmlns:a16="http://schemas.microsoft.com/office/drawing/2014/main" id="{1ED2A99D-3E84-01A7-E40B-64340057E8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6E100DB4-3E88-A3CE-AB45-7E5135018D5E}"/>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6" name="Zástupný symbol pro zápatí 5">
            <a:extLst>
              <a:ext uri="{FF2B5EF4-FFF2-40B4-BE49-F238E27FC236}">
                <a16:creationId xmlns:a16="http://schemas.microsoft.com/office/drawing/2014/main" id="{BC91A03F-ABB1-ED11-0DBC-E669300CCE44}"/>
              </a:ext>
            </a:extLst>
          </p:cNvPr>
          <p:cNvSpPr>
            <a:spLocks noGrp="1"/>
          </p:cNvSpPr>
          <p:nvPr>
            <p:ph type="ftr" sz="quarter" idx="11"/>
          </p:nvPr>
        </p:nvSpPr>
        <p:spPr/>
        <p:txBody>
          <a:bodyPr/>
          <a:lstStyle/>
          <a:p>
            <a:endParaRPr lang="cs-CZ" dirty="0"/>
          </a:p>
        </p:txBody>
      </p:sp>
      <p:sp>
        <p:nvSpPr>
          <p:cNvPr id="7" name="Zástupný symbol pro číslo snímku 6">
            <a:extLst>
              <a:ext uri="{FF2B5EF4-FFF2-40B4-BE49-F238E27FC236}">
                <a16:creationId xmlns:a16="http://schemas.microsoft.com/office/drawing/2014/main" id="{4FC511F5-80B4-8B79-34BB-A5B5D5F16EA0}"/>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3240022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0EC7CEC-7368-B548-4E1F-C7795B1632CA}"/>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0DAC8C59-A9B9-FA89-586C-BD6FB57BE934}"/>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166C4FC-B5DF-FB6D-BBF0-CFC910B8E339}"/>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EE98A468-B3C8-3389-487F-C26C9AEB0A2D}"/>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F01D8256-58AC-6F16-17D7-4E8EA9B10D8A}"/>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1980370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DB32BCC0-D10D-DA0A-74BA-7B2259CF2403}"/>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7CB17FB-0398-CFF6-74A1-75DE2F2A89E0}"/>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6E92217-EEEA-2F6C-1773-E99B4A06986E}"/>
              </a:ext>
            </a:extLst>
          </p:cNvPr>
          <p:cNvSpPr>
            <a:spLocks noGrp="1"/>
          </p:cNvSpPr>
          <p:nvPr>
            <p:ph type="dt" sz="half" idx="10"/>
          </p:nvPr>
        </p:nvSpPr>
        <p:spPr/>
        <p:txBody>
          <a:body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F317BDA1-A72C-FF70-9A5D-76DB0AAE0730}"/>
              </a:ext>
            </a:extLst>
          </p:cNvPr>
          <p:cNvSpPr>
            <a:spLocks noGrp="1"/>
          </p:cNvSpPr>
          <p:nvPr>
            <p:ph type="ftr" sz="quarter" idx="11"/>
          </p:nvPr>
        </p:nvSpPr>
        <p:spPr/>
        <p:txBody>
          <a:bodyPr/>
          <a:lstStyle/>
          <a:p>
            <a:endParaRPr lang="cs-CZ" dirty="0"/>
          </a:p>
        </p:txBody>
      </p:sp>
      <p:sp>
        <p:nvSpPr>
          <p:cNvPr id="6" name="Zástupný symbol pro číslo snímku 5">
            <a:extLst>
              <a:ext uri="{FF2B5EF4-FFF2-40B4-BE49-F238E27FC236}">
                <a16:creationId xmlns:a16="http://schemas.microsoft.com/office/drawing/2014/main" id="{4E40C1E7-D27B-E368-79E9-1F99335BF68B}"/>
              </a:ext>
            </a:extLst>
          </p:cNvPr>
          <p:cNvSpPr>
            <a:spLocks noGrp="1"/>
          </p:cNvSpPr>
          <p:nvPr>
            <p:ph type="sldNum" sz="quarter" idx="12"/>
          </p:nvPr>
        </p:nvSpPr>
        <p:spPr/>
        <p:txBody>
          <a:bodyPr/>
          <a:lstStyle/>
          <a:p>
            <a:fld id="{5B3FCCE4-FE2E-4AAA-85C7-00407208B890}" type="slidenum">
              <a:rPr lang="cs-CZ" smtClean="0"/>
              <a:t>‹#›</a:t>
            </a:fld>
            <a:endParaRPr lang="cs-CZ" dirty="0"/>
          </a:p>
        </p:txBody>
      </p:sp>
    </p:spTree>
    <p:extLst>
      <p:ext uri="{BB962C8B-B14F-4D97-AF65-F5344CB8AC3E}">
        <p14:creationId xmlns:p14="http://schemas.microsoft.com/office/powerpoint/2010/main" val="1905500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161A7247-8528-85B4-DE03-B86A1DDBC6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027FBA56-9601-D792-5B03-547FAB3533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8B545EF-0CB8-329E-CC79-F6B8F1758C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9AFE91-860E-4AA2-AAC0-97F673E7D4DA}" type="datetimeFigureOut">
              <a:rPr lang="cs-CZ" smtClean="0"/>
              <a:t>22.09.2026</a:t>
            </a:fld>
            <a:endParaRPr lang="cs-CZ" dirty="0"/>
          </a:p>
        </p:txBody>
      </p:sp>
      <p:sp>
        <p:nvSpPr>
          <p:cNvPr id="5" name="Zástupný symbol pro zápatí 4">
            <a:extLst>
              <a:ext uri="{FF2B5EF4-FFF2-40B4-BE49-F238E27FC236}">
                <a16:creationId xmlns:a16="http://schemas.microsoft.com/office/drawing/2014/main" id="{D2CEC127-BEB5-6369-DE59-41E75BFB8F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a:extLst>
              <a:ext uri="{FF2B5EF4-FFF2-40B4-BE49-F238E27FC236}">
                <a16:creationId xmlns:a16="http://schemas.microsoft.com/office/drawing/2014/main" id="{3F132941-3EDA-FB2E-37C2-A63C0C94D0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3FCCE4-FE2E-4AAA-85C7-00407208B890}" type="slidenum">
              <a:rPr lang="cs-CZ" smtClean="0"/>
              <a:t>‹#›</a:t>
            </a:fld>
            <a:endParaRPr lang="cs-CZ" dirty="0"/>
          </a:p>
        </p:txBody>
      </p:sp>
    </p:spTree>
    <p:extLst>
      <p:ext uri="{BB962C8B-B14F-4D97-AF65-F5344CB8AC3E}">
        <p14:creationId xmlns:p14="http://schemas.microsoft.com/office/powerpoint/2010/main" val="4252301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1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mariadb.com/docs/server/server-management/install-and-upgrade-mariadb/installing-mariadb/binary-packages/installing-mariadb-msi-packages-on-windows?utm_source=chatgpt.com" TargetMode="External"/><Relationship Id="rId2" Type="http://schemas.openxmlformats.org/officeDocument/2006/relationships/hyperlink" Target="https://mariadb.org/download/?utm_source=chatgpt.com" TargetMode="Externa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slide" Target="slide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slide" Target="slide11.xml"/></Relationships>
</file>

<file path=ppt/slides/_rels/slide18.xml.rels><?xml version="1.0" encoding="UTF-8" standalone="yes"?>
<Relationships xmlns="http://schemas.openxmlformats.org/package/2006/relationships"><Relationship Id="rId2" Type="http://schemas.openxmlformats.org/officeDocument/2006/relationships/hyperlink" Target="https://dev.mysql.com/downloads/installer/?utm_source=chatgp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07058E-36C4-1FBB-6C17-170111F3CE98}"/>
              </a:ext>
            </a:extLst>
          </p:cNvPr>
          <p:cNvSpPr>
            <a:spLocks noGrp="1"/>
          </p:cNvSpPr>
          <p:nvPr>
            <p:ph type="ctrTitle"/>
          </p:nvPr>
        </p:nvSpPr>
        <p:spPr>
          <a:xfrm>
            <a:off x="1524000" y="2242267"/>
            <a:ext cx="9144000" cy="1267695"/>
          </a:xfrm>
        </p:spPr>
        <p:txBody>
          <a:bodyPr>
            <a:normAutofit/>
          </a:bodyPr>
          <a:lstStyle/>
          <a:p>
            <a:r>
              <a:rPr lang="cs-CZ" sz="4000" dirty="0"/>
              <a:t>Informační systémy – H 04</a:t>
            </a:r>
            <a:br>
              <a:rPr lang="cs-CZ" sz="4000" dirty="0"/>
            </a:br>
            <a:r>
              <a:rPr lang="cs-CZ" sz="4000" dirty="0"/>
              <a:t>INV 312</a:t>
            </a:r>
          </a:p>
        </p:txBody>
      </p:sp>
      <p:sp>
        <p:nvSpPr>
          <p:cNvPr id="3" name="Podnadpis 2">
            <a:extLst>
              <a:ext uri="{FF2B5EF4-FFF2-40B4-BE49-F238E27FC236}">
                <a16:creationId xmlns:a16="http://schemas.microsoft.com/office/drawing/2014/main" id="{9B6A7795-5ADA-FCF0-5EC6-47B39BAC2702}"/>
              </a:ext>
            </a:extLst>
          </p:cNvPr>
          <p:cNvSpPr>
            <a:spLocks noGrp="1"/>
          </p:cNvSpPr>
          <p:nvPr>
            <p:ph type="subTitle" idx="1"/>
          </p:nvPr>
        </p:nvSpPr>
        <p:spPr/>
        <p:txBody>
          <a:bodyPr/>
          <a:lstStyle/>
          <a:p>
            <a:r>
              <a:rPr lang="cs-CZ" dirty="0"/>
              <a:t>Úvod do SQL</a:t>
            </a:r>
          </a:p>
        </p:txBody>
      </p:sp>
      <p:pic>
        <p:nvPicPr>
          <p:cNvPr id="5" name="Obrázek 4">
            <a:extLst>
              <a:ext uri="{FF2B5EF4-FFF2-40B4-BE49-F238E27FC236}">
                <a16:creationId xmlns:a16="http://schemas.microsoft.com/office/drawing/2014/main" id="{75BE65C7-3FAD-8CF7-2992-4418907519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6591" y="400691"/>
            <a:ext cx="4078818" cy="1349446"/>
          </a:xfrm>
          <a:prstGeom prst="rect">
            <a:avLst/>
          </a:prstGeom>
        </p:spPr>
      </p:pic>
      <p:sp>
        <p:nvSpPr>
          <p:cNvPr id="6" name="TextovéPole 5">
            <a:extLst>
              <a:ext uri="{FF2B5EF4-FFF2-40B4-BE49-F238E27FC236}">
                <a16:creationId xmlns:a16="http://schemas.microsoft.com/office/drawing/2014/main" id="{A74F43F7-7B2F-8D54-36D2-F09D2FF7AF7B}"/>
              </a:ext>
            </a:extLst>
          </p:cNvPr>
          <p:cNvSpPr txBox="1"/>
          <p:nvPr/>
        </p:nvSpPr>
        <p:spPr>
          <a:xfrm>
            <a:off x="723569" y="5995283"/>
            <a:ext cx="1272209" cy="369332"/>
          </a:xfrm>
          <a:prstGeom prst="rect">
            <a:avLst/>
          </a:prstGeom>
          <a:noFill/>
        </p:spPr>
        <p:txBody>
          <a:bodyPr wrap="square" rtlCol="0">
            <a:spAutoFit/>
          </a:bodyPr>
          <a:lstStyle/>
          <a:p>
            <a:r>
              <a:rPr lang="cs-CZ" dirty="0"/>
              <a:t>17. 9. 2026</a:t>
            </a:r>
          </a:p>
        </p:txBody>
      </p:sp>
      <p:sp>
        <p:nvSpPr>
          <p:cNvPr id="7" name="TextovéPole 6">
            <a:extLst>
              <a:ext uri="{FF2B5EF4-FFF2-40B4-BE49-F238E27FC236}">
                <a16:creationId xmlns:a16="http://schemas.microsoft.com/office/drawing/2014/main" id="{267077B6-FDE4-20D7-95A3-703317113E39}"/>
              </a:ext>
            </a:extLst>
          </p:cNvPr>
          <p:cNvSpPr txBox="1"/>
          <p:nvPr/>
        </p:nvSpPr>
        <p:spPr>
          <a:xfrm>
            <a:off x="2816225" y="4245253"/>
            <a:ext cx="6559550" cy="369332"/>
          </a:xfrm>
          <a:prstGeom prst="rect">
            <a:avLst/>
          </a:prstGeom>
          <a:noFill/>
        </p:spPr>
        <p:txBody>
          <a:bodyPr wrap="square">
            <a:spAutoFit/>
          </a:bodyPr>
          <a:lstStyle/>
          <a:p>
            <a:r>
              <a:rPr lang="cs-CZ" dirty="0"/>
              <a:t>https://www.programiz.com/python-programming/online-compiler/</a:t>
            </a:r>
          </a:p>
        </p:txBody>
      </p:sp>
    </p:spTree>
    <p:extLst>
      <p:ext uri="{BB962C8B-B14F-4D97-AF65-F5344CB8AC3E}">
        <p14:creationId xmlns:p14="http://schemas.microsoft.com/office/powerpoint/2010/main" val="2246152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4F8B270-81A3-2127-F507-CD0930951397}"/>
              </a:ext>
            </a:extLst>
          </p:cNvPr>
          <p:cNvSpPr txBox="1"/>
          <p:nvPr/>
        </p:nvSpPr>
        <p:spPr>
          <a:xfrm>
            <a:off x="254442" y="286247"/>
            <a:ext cx="1494845" cy="369332"/>
          </a:xfrm>
          <a:prstGeom prst="rect">
            <a:avLst/>
          </a:prstGeom>
          <a:noFill/>
        </p:spPr>
        <p:txBody>
          <a:bodyPr wrap="square" rtlCol="0">
            <a:spAutoFit/>
          </a:bodyPr>
          <a:lstStyle/>
          <a:p>
            <a:r>
              <a:rPr lang="cs-CZ" b="1" dirty="0"/>
              <a:t>Úvod do SQL</a:t>
            </a:r>
          </a:p>
        </p:txBody>
      </p:sp>
      <p:sp>
        <p:nvSpPr>
          <p:cNvPr id="4" name="TextovéPole 3">
            <a:extLst>
              <a:ext uri="{FF2B5EF4-FFF2-40B4-BE49-F238E27FC236}">
                <a16:creationId xmlns:a16="http://schemas.microsoft.com/office/drawing/2014/main" id="{047700B4-605E-A465-38EF-7CCAE418860D}"/>
              </a:ext>
            </a:extLst>
          </p:cNvPr>
          <p:cNvSpPr txBox="1"/>
          <p:nvPr/>
        </p:nvSpPr>
        <p:spPr>
          <a:xfrm>
            <a:off x="254442" y="655579"/>
            <a:ext cx="11537342" cy="369332"/>
          </a:xfrm>
          <a:prstGeom prst="rect">
            <a:avLst/>
          </a:prstGeom>
          <a:noFill/>
        </p:spPr>
        <p:txBody>
          <a:bodyPr wrap="square">
            <a:spAutoFit/>
          </a:bodyPr>
          <a:lstStyle/>
          <a:p>
            <a:r>
              <a:rPr lang="en-US" b="1" dirty="0"/>
              <a:t>SQL (Structured Query Language)</a:t>
            </a:r>
            <a:r>
              <a:rPr lang="en-US" dirty="0"/>
              <a:t> je jazyk určený pro práci s daty uloženými v relačních</a:t>
            </a:r>
            <a:r>
              <a:rPr lang="cs-CZ" dirty="0"/>
              <a:t> *) </a:t>
            </a:r>
            <a:r>
              <a:rPr lang="en-US" dirty="0"/>
              <a:t>databázích.</a:t>
            </a:r>
            <a:endParaRPr lang="cs-CZ" dirty="0"/>
          </a:p>
        </p:txBody>
      </p:sp>
      <p:sp>
        <p:nvSpPr>
          <p:cNvPr id="6" name="TextovéPole 5">
            <a:extLst>
              <a:ext uri="{FF2B5EF4-FFF2-40B4-BE49-F238E27FC236}">
                <a16:creationId xmlns:a16="http://schemas.microsoft.com/office/drawing/2014/main" id="{D8516F41-5F43-FE6C-24AF-09B9FFC9AD26}"/>
              </a:ext>
            </a:extLst>
          </p:cNvPr>
          <p:cNvSpPr txBox="1"/>
          <p:nvPr/>
        </p:nvSpPr>
        <p:spPr>
          <a:xfrm>
            <a:off x="254442" y="1117881"/>
            <a:ext cx="6094674" cy="3754874"/>
          </a:xfrm>
          <a:prstGeom prst="rect">
            <a:avLst/>
          </a:prstGeom>
          <a:noFill/>
        </p:spPr>
        <p:txBody>
          <a:bodyPr wrap="square">
            <a:spAutoFit/>
          </a:bodyPr>
          <a:lstStyle/>
          <a:p>
            <a:pPr>
              <a:buNone/>
            </a:pPr>
            <a:r>
              <a:rPr lang="cs-CZ" dirty="0"/>
              <a:t>Pomocí SQL můžeme:</a:t>
            </a:r>
          </a:p>
          <a:p>
            <a:pPr>
              <a:buNone/>
            </a:pPr>
            <a:endParaRPr lang="cs-CZ" sz="800" dirty="0"/>
          </a:p>
          <a:p>
            <a:pPr marL="285750" indent="-285750">
              <a:buFont typeface="Arial" panose="020B0604020202020204" pitchFamily="34" charset="0"/>
              <a:buChar char="•"/>
            </a:pPr>
            <a:r>
              <a:rPr lang="cs-CZ" dirty="0"/>
              <a:t>vyhledávat a zobrazovat požadovaná data, </a:t>
            </a:r>
          </a:p>
          <a:p>
            <a:pPr marL="285750" indent="-285750">
              <a:buFont typeface="Arial" panose="020B0604020202020204" pitchFamily="34" charset="0"/>
              <a:buChar char="•"/>
            </a:pPr>
            <a:r>
              <a:rPr lang="cs-CZ" dirty="0"/>
              <a:t>přidávat nové záznamy, </a:t>
            </a:r>
          </a:p>
          <a:p>
            <a:pPr marL="285750" indent="-285750">
              <a:buFont typeface="Arial" panose="020B0604020202020204" pitchFamily="34" charset="0"/>
              <a:buChar char="•"/>
            </a:pPr>
            <a:r>
              <a:rPr lang="cs-CZ" dirty="0"/>
              <a:t>upravovat a odstraňovat existující údaje, </a:t>
            </a:r>
          </a:p>
          <a:p>
            <a:pPr marL="285750" indent="-285750">
              <a:buFont typeface="Arial" panose="020B0604020202020204" pitchFamily="34" charset="0"/>
              <a:buChar char="•"/>
            </a:pPr>
            <a:r>
              <a:rPr lang="cs-CZ" dirty="0"/>
              <a:t>vytvářet databázové tabulky a určovat vztahy mezi nimi. </a:t>
            </a:r>
          </a:p>
          <a:p>
            <a:pPr>
              <a:buNone/>
            </a:pPr>
            <a:endParaRPr lang="cs-CZ" sz="800" b="1" dirty="0"/>
          </a:p>
          <a:p>
            <a:pPr>
              <a:buNone/>
            </a:pPr>
            <a:r>
              <a:rPr lang="cs-CZ" b="1" dirty="0"/>
              <a:t>Příklad ze zdravotnictví:</a:t>
            </a:r>
          </a:p>
          <a:p>
            <a:pPr>
              <a:buNone/>
            </a:pPr>
            <a:endParaRPr lang="cs-CZ" sz="800" dirty="0"/>
          </a:p>
          <a:p>
            <a:pPr>
              <a:buNone/>
            </a:pPr>
            <a:r>
              <a:rPr lang="cs-CZ" dirty="0"/>
              <a:t>Vyhledání pacientů určitého oddělení, zobrazení jejich vyšetření nebo evidence předepsaných léků.</a:t>
            </a:r>
          </a:p>
          <a:p>
            <a:pPr>
              <a:buNone/>
            </a:pPr>
            <a:endParaRPr lang="cs-CZ" sz="800" b="1" dirty="0"/>
          </a:p>
          <a:p>
            <a:pPr>
              <a:buNone/>
            </a:pPr>
            <a:r>
              <a:rPr lang="cs-CZ" b="1" dirty="0"/>
              <a:t>Hlavní myšlenka:</a:t>
            </a:r>
            <a:endParaRPr lang="cs-CZ" dirty="0"/>
          </a:p>
          <a:p>
            <a:pPr>
              <a:buNone/>
            </a:pPr>
            <a:endParaRPr lang="cs-CZ" sz="800" b="1" dirty="0"/>
          </a:p>
          <a:p>
            <a:pPr>
              <a:buNone/>
            </a:pPr>
            <a:r>
              <a:rPr lang="cs-CZ" b="1" dirty="0"/>
              <a:t>SQL umožňuje zadávat databázi příkazy a získávat z ní potřebné informace.</a:t>
            </a:r>
            <a:endParaRPr lang="cs-CZ" dirty="0"/>
          </a:p>
        </p:txBody>
      </p:sp>
      <p:pic>
        <p:nvPicPr>
          <p:cNvPr id="8" name="Obrázek 7">
            <a:extLst>
              <a:ext uri="{FF2B5EF4-FFF2-40B4-BE49-F238E27FC236}">
                <a16:creationId xmlns:a16="http://schemas.microsoft.com/office/drawing/2014/main" id="{27BCF9C5-BA53-A39C-C55C-1ED87CB2E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9338" y="1394243"/>
            <a:ext cx="4477385" cy="4693030"/>
          </a:xfrm>
          <a:prstGeom prst="rect">
            <a:avLst/>
          </a:prstGeom>
        </p:spPr>
      </p:pic>
      <p:sp>
        <p:nvSpPr>
          <p:cNvPr id="10" name="TextovéPole 9">
            <a:extLst>
              <a:ext uri="{FF2B5EF4-FFF2-40B4-BE49-F238E27FC236}">
                <a16:creationId xmlns:a16="http://schemas.microsoft.com/office/drawing/2014/main" id="{0D9A2663-DEF6-7469-134C-5D1F531184DB}"/>
              </a:ext>
            </a:extLst>
          </p:cNvPr>
          <p:cNvSpPr txBox="1"/>
          <p:nvPr/>
        </p:nvSpPr>
        <p:spPr>
          <a:xfrm>
            <a:off x="341906" y="5184250"/>
            <a:ext cx="5828306" cy="1323439"/>
          </a:xfrm>
          <a:prstGeom prst="rect">
            <a:avLst/>
          </a:prstGeom>
          <a:noFill/>
          <a:ln w="19050">
            <a:solidFill>
              <a:schemeClr val="accent1">
                <a:lumMod val="60000"/>
                <a:lumOff val="40000"/>
              </a:schemeClr>
            </a:solidFill>
          </a:ln>
        </p:spPr>
        <p:txBody>
          <a:bodyPr wrap="square" rtlCol="0">
            <a:spAutoFit/>
          </a:bodyPr>
          <a:lstStyle/>
          <a:p>
            <a:r>
              <a:rPr lang="cs-CZ" b="1" dirty="0"/>
              <a:t>*)</a:t>
            </a:r>
            <a:r>
              <a:rPr lang="cs-CZ" dirty="0"/>
              <a:t> Připomenutí!</a:t>
            </a:r>
          </a:p>
          <a:p>
            <a:endParaRPr lang="cs-CZ" sz="800" dirty="0"/>
          </a:p>
          <a:p>
            <a:r>
              <a:rPr lang="cs-CZ" b="1" dirty="0"/>
              <a:t>Relační databáze</a:t>
            </a:r>
            <a:r>
              <a:rPr lang="cs-CZ" dirty="0"/>
              <a:t> je databáze, ve které jsou data uložena </a:t>
            </a:r>
          </a:p>
          <a:p>
            <a:r>
              <a:rPr lang="cs-CZ" dirty="0"/>
              <a:t>v </a:t>
            </a:r>
            <a:r>
              <a:rPr lang="cs-CZ" b="1" dirty="0"/>
              <a:t>tabulkách</a:t>
            </a:r>
            <a:r>
              <a:rPr lang="cs-CZ" dirty="0"/>
              <a:t> tvořených řádky a sloupci. </a:t>
            </a:r>
          </a:p>
          <a:p>
            <a:r>
              <a:rPr lang="cs-CZ" dirty="0"/>
              <a:t>Jednotlivé tabulky jsou vzájemně propojeny pomocí </a:t>
            </a:r>
            <a:r>
              <a:rPr lang="cs-CZ" b="1" dirty="0"/>
              <a:t>klíčů</a:t>
            </a:r>
            <a:r>
              <a:rPr lang="cs-CZ" dirty="0"/>
              <a:t>.</a:t>
            </a:r>
          </a:p>
        </p:txBody>
      </p:sp>
    </p:spTree>
    <p:extLst>
      <p:ext uri="{BB962C8B-B14F-4D97-AF65-F5344CB8AC3E}">
        <p14:creationId xmlns:p14="http://schemas.microsoft.com/office/powerpoint/2010/main" val="150958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867D860-7D52-70D5-D06C-C5759F0BB209}"/>
              </a:ext>
            </a:extLst>
          </p:cNvPr>
          <p:cNvSpPr txBox="1"/>
          <p:nvPr/>
        </p:nvSpPr>
        <p:spPr>
          <a:xfrm>
            <a:off x="270344" y="381663"/>
            <a:ext cx="3490623" cy="369332"/>
          </a:xfrm>
          <a:prstGeom prst="rect">
            <a:avLst/>
          </a:prstGeom>
          <a:noFill/>
        </p:spPr>
        <p:txBody>
          <a:bodyPr wrap="square" rtlCol="0">
            <a:spAutoFit/>
          </a:bodyPr>
          <a:lstStyle/>
          <a:p>
            <a:r>
              <a:rPr lang="cs-CZ" b="1" dirty="0"/>
              <a:t>Proč jsou SQL databáze potřebné?</a:t>
            </a:r>
          </a:p>
        </p:txBody>
      </p:sp>
      <p:sp>
        <p:nvSpPr>
          <p:cNvPr id="4" name="TextovéPole 3">
            <a:extLst>
              <a:ext uri="{FF2B5EF4-FFF2-40B4-BE49-F238E27FC236}">
                <a16:creationId xmlns:a16="http://schemas.microsoft.com/office/drawing/2014/main" id="{49AA6DB7-F99F-150E-A6F0-009DB5EA2901}"/>
              </a:ext>
            </a:extLst>
          </p:cNvPr>
          <p:cNvSpPr txBox="1"/>
          <p:nvPr/>
        </p:nvSpPr>
        <p:spPr>
          <a:xfrm>
            <a:off x="270344" y="750995"/>
            <a:ext cx="11569148" cy="923330"/>
          </a:xfrm>
          <a:prstGeom prst="rect">
            <a:avLst/>
          </a:prstGeom>
          <a:noFill/>
        </p:spPr>
        <p:txBody>
          <a:bodyPr wrap="square">
            <a:spAutoFit/>
          </a:bodyPr>
          <a:lstStyle/>
          <a:p>
            <a:r>
              <a:rPr lang="cs-CZ" dirty="0"/>
              <a:t>SQL databáze umožňují načítání, aktualizaci, ukládání a mazání dat. Díky moderním databázovým systémům je možné tyto operace provádět spolehlivě a rychle, což je důležité pro správu dat v různých oblastech – viz příklad ze zdravotnictví na předchozím snímku.</a:t>
            </a:r>
          </a:p>
        </p:txBody>
      </p:sp>
      <p:sp>
        <p:nvSpPr>
          <p:cNvPr id="6" name="TextovéPole 5">
            <a:extLst>
              <a:ext uri="{FF2B5EF4-FFF2-40B4-BE49-F238E27FC236}">
                <a16:creationId xmlns:a16="http://schemas.microsoft.com/office/drawing/2014/main" id="{BB87E4DE-D2BF-06FD-E1F9-E44825A3C32B}"/>
              </a:ext>
            </a:extLst>
          </p:cNvPr>
          <p:cNvSpPr txBox="1"/>
          <p:nvPr/>
        </p:nvSpPr>
        <p:spPr>
          <a:xfrm>
            <a:off x="270344" y="1674325"/>
            <a:ext cx="11569148" cy="923330"/>
          </a:xfrm>
          <a:prstGeom prst="rect">
            <a:avLst/>
          </a:prstGeom>
          <a:noFill/>
        </p:spPr>
        <p:txBody>
          <a:bodyPr wrap="square">
            <a:spAutoFit/>
          </a:bodyPr>
          <a:lstStyle/>
          <a:p>
            <a:r>
              <a:rPr lang="cs-CZ" dirty="0"/>
              <a:t>Každý účet, který máte vytvořený na webové stránce, je uložen v SQL databázi. Produkty eshopu, ze kterého nakupujete, jsou uloženy v SQL databázi. Dokonce i vaše oblíbená streamovací platforma ukládá indexy a informace o seriálech/filmech pravděpodobně také v SQL databázi. Bez SQL databází by svět nebyl takový, jaký ho známe.</a:t>
            </a:r>
          </a:p>
        </p:txBody>
      </p:sp>
      <p:sp>
        <p:nvSpPr>
          <p:cNvPr id="7" name="TextovéPole 6">
            <a:extLst>
              <a:ext uri="{FF2B5EF4-FFF2-40B4-BE49-F238E27FC236}">
                <a16:creationId xmlns:a16="http://schemas.microsoft.com/office/drawing/2014/main" id="{EF1A8644-A8D4-3568-7B6C-906CB5478A45}"/>
              </a:ext>
            </a:extLst>
          </p:cNvPr>
          <p:cNvSpPr txBox="1"/>
          <p:nvPr/>
        </p:nvSpPr>
        <p:spPr>
          <a:xfrm>
            <a:off x="270344" y="2695492"/>
            <a:ext cx="2186609" cy="373711"/>
          </a:xfrm>
          <a:prstGeom prst="rect">
            <a:avLst/>
          </a:prstGeom>
          <a:noFill/>
        </p:spPr>
        <p:txBody>
          <a:bodyPr wrap="square" rtlCol="0">
            <a:spAutoFit/>
          </a:bodyPr>
          <a:lstStyle/>
          <a:p>
            <a:r>
              <a:rPr lang="cs-CZ" b="1" dirty="0"/>
              <a:t>Databázové systémy</a:t>
            </a:r>
          </a:p>
        </p:txBody>
      </p:sp>
      <p:sp>
        <p:nvSpPr>
          <p:cNvPr id="9" name="TextovéPole 8">
            <a:extLst>
              <a:ext uri="{FF2B5EF4-FFF2-40B4-BE49-F238E27FC236}">
                <a16:creationId xmlns:a16="http://schemas.microsoft.com/office/drawing/2014/main" id="{129DA1BE-2281-E6F8-91A6-C6F3A51A3DD2}"/>
              </a:ext>
            </a:extLst>
          </p:cNvPr>
          <p:cNvSpPr txBox="1"/>
          <p:nvPr/>
        </p:nvSpPr>
        <p:spPr>
          <a:xfrm>
            <a:off x="270344" y="3069203"/>
            <a:ext cx="11569148" cy="369332"/>
          </a:xfrm>
          <a:prstGeom prst="rect">
            <a:avLst/>
          </a:prstGeom>
          <a:noFill/>
        </p:spPr>
        <p:txBody>
          <a:bodyPr wrap="square">
            <a:spAutoFit/>
          </a:bodyPr>
          <a:lstStyle/>
          <a:p>
            <a:r>
              <a:rPr lang="cs-CZ" dirty="0"/>
              <a:t>Existuje mnoho různých databázových systémů, které používají SQL pro správu a manipulaci s daty. </a:t>
            </a:r>
          </a:p>
        </p:txBody>
      </p:sp>
      <p:sp>
        <p:nvSpPr>
          <p:cNvPr id="10" name="TextovéPole 9">
            <a:extLst>
              <a:ext uri="{FF2B5EF4-FFF2-40B4-BE49-F238E27FC236}">
                <a16:creationId xmlns:a16="http://schemas.microsoft.com/office/drawing/2014/main" id="{1C40642E-70A9-11D4-F8A7-CA69A9CDAC98}"/>
              </a:ext>
            </a:extLst>
          </p:cNvPr>
          <p:cNvSpPr txBox="1"/>
          <p:nvPr/>
        </p:nvSpPr>
        <p:spPr>
          <a:xfrm>
            <a:off x="270344" y="3540751"/>
            <a:ext cx="922351" cy="369332"/>
          </a:xfrm>
          <a:prstGeom prst="rect">
            <a:avLst/>
          </a:prstGeom>
          <a:noFill/>
        </p:spPr>
        <p:txBody>
          <a:bodyPr wrap="square" rtlCol="0">
            <a:spAutoFit/>
          </a:bodyPr>
          <a:lstStyle/>
          <a:p>
            <a:r>
              <a:rPr lang="cs-CZ" b="1" dirty="0" err="1"/>
              <a:t>MySQL</a:t>
            </a:r>
            <a:endParaRPr lang="cs-CZ" b="1" dirty="0"/>
          </a:p>
        </p:txBody>
      </p:sp>
      <p:sp>
        <p:nvSpPr>
          <p:cNvPr id="12" name="TextovéPole 11">
            <a:extLst>
              <a:ext uri="{FF2B5EF4-FFF2-40B4-BE49-F238E27FC236}">
                <a16:creationId xmlns:a16="http://schemas.microsoft.com/office/drawing/2014/main" id="{0CD3099A-EF2B-35E8-ECD9-98AA8A615D7C}"/>
              </a:ext>
            </a:extLst>
          </p:cNvPr>
          <p:cNvSpPr txBox="1"/>
          <p:nvPr/>
        </p:nvSpPr>
        <p:spPr>
          <a:xfrm>
            <a:off x="270344" y="3910083"/>
            <a:ext cx="11569148" cy="2585323"/>
          </a:xfrm>
          <a:prstGeom prst="rect">
            <a:avLst/>
          </a:prstGeom>
          <a:noFill/>
        </p:spPr>
        <p:txBody>
          <a:bodyPr wrap="square">
            <a:spAutoFit/>
          </a:bodyPr>
          <a:lstStyle/>
          <a:p>
            <a:pPr algn="l">
              <a:buNone/>
            </a:pPr>
            <a:r>
              <a:rPr lang="cs-CZ" dirty="0"/>
              <a:t>Populární systém pro práci s databázemi, který se často používá na webových stránkách k ukládání informací.</a:t>
            </a:r>
          </a:p>
          <a:p>
            <a:pPr algn="l">
              <a:buNone/>
            </a:pPr>
            <a:r>
              <a:rPr lang="cs-CZ" dirty="0"/>
              <a:t>Výhody:</a:t>
            </a:r>
          </a:p>
          <a:p>
            <a:pPr algn="l">
              <a:buNone/>
            </a:pPr>
            <a:endParaRPr lang="cs-CZ" sz="600" dirty="0"/>
          </a:p>
          <a:p>
            <a:pPr marL="285750" indent="-285750" algn="l">
              <a:buFont typeface="Arial" panose="020B0604020202020204" pitchFamily="34" charset="0"/>
              <a:buChar char="•"/>
            </a:pPr>
            <a:r>
              <a:rPr lang="cs-CZ" dirty="0"/>
              <a:t>Velmi rozšířený a dobře podporovaný</a:t>
            </a:r>
          </a:p>
          <a:p>
            <a:pPr marL="285750" indent="-285750" algn="l">
              <a:buFont typeface="Arial" panose="020B0604020202020204" pitchFamily="34" charset="0"/>
              <a:buChar char="•"/>
            </a:pPr>
            <a:r>
              <a:rPr lang="cs-CZ" dirty="0"/>
              <a:t>Vysoká rychlost a výkon</a:t>
            </a:r>
          </a:p>
          <a:p>
            <a:pPr marL="285750" indent="-285750" algn="l">
              <a:buFont typeface="Arial" panose="020B0604020202020204" pitchFamily="34" charset="0"/>
              <a:buChar char="•"/>
            </a:pPr>
            <a:r>
              <a:rPr lang="cs-CZ" dirty="0"/>
              <a:t>Velké množství návodů a příkladů</a:t>
            </a:r>
          </a:p>
          <a:p>
            <a:pPr algn="l">
              <a:buNone/>
            </a:pPr>
            <a:endParaRPr lang="cs-CZ" sz="600" dirty="0"/>
          </a:p>
          <a:p>
            <a:pPr algn="l">
              <a:buNone/>
            </a:pPr>
            <a:r>
              <a:rPr lang="cs-CZ" dirty="0"/>
              <a:t>Nevýhody:</a:t>
            </a:r>
          </a:p>
          <a:p>
            <a:pPr algn="l">
              <a:buNone/>
            </a:pPr>
            <a:endParaRPr lang="cs-CZ" sz="600" dirty="0"/>
          </a:p>
          <a:p>
            <a:pPr marL="285750" indent="-285750" algn="l">
              <a:buFont typeface="Arial" panose="020B0604020202020204" pitchFamily="34" charset="0"/>
              <a:buChar char="•"/>
            </a:pPr>
            <a:r>
              <a:rPr lang="cs-CZ" dirty="0"/>
              <a:t>Řízen společností Oracle, což může omezit některé změny, které může komunita chtít</a:t>
            </a:r>
          </a:p>
          <a:p>
            <a:pPr marL="285750" indent="-285750" algn="l">
              <a:buFont typeface="Arial" panose="020B0604020202020204" pitchFamily="34" charset="0"/>
              <a:buChar char="•"/>
            </a:pPr>
            <a:r>
              <a:rPr lang="cs-CZ" dirty="0"/>
              <a:t>Některé pokročilé funkce jsou dostupné pouze v komerční verzi</a:t>
            </a:r>
          </a:p>
        </p:txBody>
      </p:sp>
    </p:spTree>
    <p:extLst>
      <p:ext uri="{BB962C8B-B14F-4D97-AF65-F5344CB8AC3E}">
        <p14:creationId xmlns:p14="http://schemas.microsoft.com/office/powerpoint/2010/main" val="2185629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C385468-2D82-A51A-1EF7-D9524C5D1B16}"/>
              </a:ext>
            </a:extLst>
          </p:cNvPr>
          <p:cNvSpPr txBox="1"/>
          <p:nvPr/>
        </p:nvSpPr>
        <p:spPr>
          <a:xfrm>
            <a:off x="294198" y="240960"/>
            <a:ext cx="1176793" cy="369332"/>
          </a:xfrm>
          <a:prstGeom prst="rect">
            <a:avLst/>
          </a:prstGeom>
          <a:noFill/>
        </p:spPr>
        <p:txBody>
          <a:bodyPr wrap="square" rtlCol="0">
            <a:spAutoFit/>
          </a:bodyPr>
          <a:lstStyle/>
          <a:p>
            <a:r>
              <a:rPr lang="cs-CZ" b="1" dirty="0" err="1"/>
              <a:t>MariaDB</a:t>
            </a:r>
            <a:endParaRPr lang="cs-CZ" b="1" dirty="0"/>
          </a:p>
        </p:txBody>
      </p:sp>
      <p:sp>
        <p:nvSpPr>
          <p:cNvPr id="4" name="TextovéPole 3">
            <a:extLst>
              <a:ext uri="{FF2B5EF4-FFF2-40B4-BE49-F238E27FC236}">
                <a16:creationId xmlns:a16="http://schemas.microsoft.com/office/drawing/2014/main" id="{7A857D8D-AAD0-9EA3-5E8C-129276ADDF88}"/>
              </a:ext>
            </a:extLst>
          </p:cNvPr>
          <p:cNvSpPr txBox="1"/>
          <p:nvPr/>
        </p:nvSpPr>
        <p:spPr>
          <a:xfrm>
            <a:off x="294198" y="610292"/>
            <a:ext cx="11497586" cy="2677656"/>
          </a:xfrm>
          <a:prstGeom prst="rect">
            <a:avLst/>
          </a:prstGeom>
          <a:noFill/>
        </p:spPr>
        <p:txBody>
          <a:bodyPr wrap="square">
            <a:spAutoFit/>
          </a:bodyPr>
          <a:lstStyle/>
          <a:p>
            <a:pPr algn="l">
              <a:buNone/>
            </a:pPr>
            <a:r>
              <a:rPr lang="cs-CZ" dirty="0"/>
              <a:t>Verze </a:t>
            </a:r>
            <a:r>
              <a:rPr lang="cs-CZ" dirty="0" err="1"/>
              <a:t>MySQL</a:t>
            </a:r>
            <a:r>
              <a:rPr lang="cs-CZ" dirty="0"/>
              <a:t> tvořená komunitou, která je zdarma a open-source, ale funguje stejně jako </a:t>
            </a:r>
            <a:r>
              <a:rPr lang="cs-CZ" dirty="0" err="1"/>
              <a:t>MySQL</a:t>
            </a:r>
            <a:r>
              <a:rPr lang="cs-CZ" dirty="0"/>
              <a:t>.</a:t>
            </a:r>
          </a:p>
          <a:p>
            <a:pPr algn="l">
              <a:buNone/>
            </a:pPr>
            <a:endParaRPr lang="cs-CZ" sz="600" dirty="0"/>
          </a:p>
          <a:p>
            <a:pPr algn="l">
              <a:buNone/>
            </a:pPr>
            <a:r>
              <a:rPr lang="cs-CZ" dirty="0"/>
              <a:t>Výhody:</a:t>
            </a:r>
          </a:p>
          <a:p>
            <a:pPr algn="l">
              <a:buNone/>
            </a:pPr>
            <a:endParaRPr lang="cs-CZ" sz="600" dirty="0"/>
          </a:p>
          <a:p>
            <a:pPr marL="285750" indent="-285750" algn="l">
              <a:buFont typeface="Arial" panose="020B0604020202020204" pitchFamily="34" charset="0"/>
              <a:buChar char="•"/>
            </a:pPr>
            <a:r>
              <a:rPr lang="cs-CZ" dirty="0"/>
              <a:t>Open-source alternativa k </a:t>
            </a:r>
            <a:r>
              <a:rPr lang="cs-CZ" dirty="0" err="1"/>
              <a:t>MySQL</a:t>
            </a:r>
            <a:endParaRPr lang="cs-CZ" dirty="0"/>
          </a:p>
          <a:p>
            <a:pPr marL="285750" indent="-285750" algn="l">
              <a:buFont typeface="Arial" panose="020B0604020202020204" pitchFamily="34" charset="0"/>
              <a:buChar char="•"/>
            </a:pPr>
            <a:r>
              <a:rPr lang="cs-CZ" dirty="0"/>
              <a:t>Plně kompatibilní s </a:t>
            </a:r>
            <a:r>
              <a:rPr lang="cs-CZ" dirty="0" err="1"/>
              <a:t>MySQL</a:t>
            </a:r>
            <a:endParaRPr lang="cs-CZ" dirty="0"/>
          </a:p>
          <a:p>
            <a:pPr marL="285750" indent="-285750" algn="l">
              <a:buFont typeface="Arial" panose="020B0604020202020204" pitchFamily="34" charset="0"/>
              <a:buChar char="•"/>
            </a:pPr>
            <a:r>
              <a:rPr lang="cs-CZ" dirty="0"/>
              <a:t>Často rychlejší a inovativnější díky komunitnímu vývoji</a:t>
            </a:r>
          </a:p>
          <a:p>
            <a:pPr algn="l">
              <a:buNone/>
            </a:pPr>
            <a:endParaRPr lang="cs-CZ" sz="600" dirty="0"/>
          </a:p>
          <a:p>
            <a:pPr algn="l">
              <a:buNone/>
            </a:pPr>
            <a:r>
              <a:rPr lang="cs-CZ" dirty="0"/>
              <a:t>Nevýhody:</a:t>
            </a:r>
          </a:p>
          <a:p>
            <a:pPr algn="l">
              <a:buNone/>
            </a:pPr>
            <a:endParaRPr lang="cs-CZ" sz="600" dirty="0"/>
          </a:p>
          <a:p>
            <a:pPr marL="285750" indent="-285750" algn="l">
              <a:buFont typeface="Arial" panose="020B0604020202020204" pitchFamily="34" charset="0"/>
              <a:buChar char="•"/>
            </a:pPr>
            <a:r>
              <a:rPr lang="cs-CZ" dirty="0"/>
              <a:t>Méně používaný ve velkých korporátních prostředích ve srovnání s </a:t>
            </a:r>
            <a:r>
              <a:rPr lang="cs-CZ" dirty="0" err="1"/>
              <a:t>MySQL</a:t>
            </a:r>
            <a:endParaRPr lang="cs-CZ" dirty="0"/>
          </a:p>
          <a:p>
            <a:pPr marL="285750" indent="-285750" algn="l">
              <a:buFont typeface="Arial" panose="020B0604020202020204" pitchFamily="34" charset="0"/>
              <a:buChar char="•"/>
            </a:pPr>
            <a:r>
              <a:rPr lang="cs-CZ" dirty="0"/>
              <a:t>Menší komunita než </a:t>
            </a:r>
            <a:r>
              <a:rPr lang="cs-CZ" dirty="0" err="1"/>
              <a:t>MySQL</a:t>
            </a:r>
            <a:endParaRPr lang="cs-CZ" dirty="0"/>
          </a:p>
        </p:txBody>
      </p:sp>
      <p:sp>
        <p:nvSpPr>
          <p:cNvPr id="6" name="TextovéPole 5">
            <a:extLst>
              <a:ext uri="{FF2B5EF4-FFF2-40B4-BE49-F238E27FC236}">
                <a16:creationId xmlns:a16="http://schemas.microsoft.com/office/drawing/2014/main" id="{9A1A5B70-9784-C85D-D0AB-9C0665A1F2A1}"/>
              </a:ext>
            </a:extLst>
          </p:cNvPr>
          <p:cNvSpPr txBox="1"/>
          <p:nvPr/>
        </p:nvSpPr>
        <p:spPr>
          <a:xfrm>
            <a:off x="294198" y="3570053"/>
            <a:ext cx="11497586" cy="2677656"/>
          </a:xfrm>
          <a:prstGeom prst="rect">
            <a:avLst/>
          </a:prstGeom>
          <a:noFill/>
        </p:spPr>
        <p:txBody>
          <a:bodyPr wrap="square">
            <a:spAutoFit/>
          </a:bodyPr>
          <a:lstStyle/>
          <a:p>
            <a:pPr algn="l">
              <a:buNone/>
            </a:pPr>
            <a:r>
              <a:rPr lang="cs-CZ" b="1" dirty="0"/>
              <a:t>SQLite</a:t>
            </a:r>
          </a:p>
          <a:p>
            <a:pPr algn="l">
              <a:buNone/>
            </a:pPr>
            <a:r>
              <a:rPr lang="cs-CZ" dirty="0"/>
              <a:t>Jednoduchý databázový systém, který nepotřebuje server a který je skvělý pro malé aplikace a mobilní telefony.</a:t>
            </a:r>
          </a:p>
          <a:p>
            <a:pPr algn="l">
              <a:buNone/>
            </a:pPr>
            <a:endParaRPr lang="cs-CZ" sz="600" dirty="0"/>
          </a:p>
          <a:p>
            <a:pPr algn="l">
              <a:buNone/>
            </a:pPr>
            <a:r>
              <a:rPr lang="cs-CZ" dirty="0"/>
              <a:t>Výhody:</a:t>
            </a:r>
          </a:p>
          <a:p>
            <a:pPr algn="l">
              <a:buNone/>
            </a:pPr>
            <a:endParaRPr lang="cs-CZ" sz="600" dirty="0"/>
          </a:p>
          <a:p>
            <a:pPr marL="285750" indent="-285750" algn="l">
              <a:buFont typeface="Arial" panose="020B0604020202020204" pitchFamily="34" charset="0"/>
              <a:buChar char="•"/>
            </a:pPr>
            <a:r>
              <a:rPr lang="cs-CZ" dirty="0"/>
              <a:t>Velmi lehký a jednoduchý na nasazení (pouze jeden soubor databáze)</a:t>
            </a:r>
          </a:p>
          <a:p>
            <a:pPr marL="285750" indent="-285750" algn="l">
              <a:buFont typeface="Arial" panose="020B0604020202020204" pitchFamily="34" charset="0"/>
              <a:buChar char="•"/>
            </a:pPr>
            <a:r>
              <a:rPr lang="cs-CZ" dirty="0"/>
              <a:t>Perfektní pro prototypy, mobilní aplikace a malé projekty</a:t>
            </a:r>
          </a:p>
          <a:p>
            <a:pPr marL="285750" indent="-285750" algn="l">
              <a:buFont typeface="Arial" panose="020B0604020202020204" pitchFamily="34" charset="0"/>
              <a:buChar char="•"/>
            </a:pPr>
            <a:r>
              <a:rPr lang="cs-CZ" dirty="0"/>
              <a:t>Nevyžaduje server, běží přímo v aplikaci</a:t>
            </a:r>
          </a:p>
          <a:p>
            <a:pPr algn="l">
              <a:buNone/>
            </a:pPr>
            <a:endParaRPr lang="cs-CZ" sz="600" dirty="0"/>
          </a:p>
          <a:p>
            <a:pPr algn="l">
              <a:buNone/>
            </a:pPr>
            <a:r>
              <a:rPr lang="cs-CZ" dirty="0"/>
              <a:t>Nevýhody:</a:t>
            </a:r>
          </a:p>
          <a:p>
            <a:pPr algn="l">
              <a:buNone/>
            </a:pPr>
            <a:endParaRPr lang="cs-CZ" sz="600" dirty="0"/>
          </a:p>
          <a:p>
            <a:pPr marL="285750" indent="-285750" algn="l">
              <a:buFont typeface="Arial" panose="020B0604020202020204" pitchFamily="34" charset="0"/>
              <a:buChar char="•"/>
            </a:pPr>
            <a:r>
              <a:rPr lang="cs-CZ" dirty="0"/>
              <a:t>Není vhodný pro velmi rozsáhlé aplikace s vysokou zátěží</a:t>
            </a:r>
          </a:p>
        </p:txBody>
      </p:sp>
      <p:sp>
        <p:nvSpPr>
          <p:cNvPr id="7" name="TextovéPole 6">
            <a:extLst>
              <a:ext uri="{FF2B5EF4-FFF2-40B4-BE49-F238E27FC236}">
                <a16:creationId xmlns:a16="http://schemas.microsoft.com/office/drawing/2014/main" id="{0C87976B-6C38-D97A-2522-6DCFE677FDE9}"/>
              </a:ext>
            </a:extLst>
          </p:cNvPr>
          <p:cNvSpPr txBox="1"/>
          <p:nvPr/>
        </p:nvSpPr>
        <p:spPr>
          <a:xfrm>
            <a:off x="10726310" y="6341950"/>
            <a:ext cx="1065474" cy="375728"/>
          </a:xfrm>
          <a:prstGeom prst="rect">
            <a:avLst/>
          </a:prstGeom>
          <a:noFill/>
        </p:spPr>
        <p:txBody>
          <a:bodyPr wrap="square" rtlCol="0">
            <a:spAutoFit/>
          </a:bodyPr>
          <a:lstStyle/>
          <a:p>
            <a:r>
              <a:rPr lang="cs-CZ" b="1" dirty="0">
                <a:hlinkClick r:id="rId2" action="ppaction://hlinksldjump"/>
              </a:rPr>
              <a:t>Instalace</a:t>
            </a:r>
            <a:endParaRPr lang="cs-CZ" b="1" dirty="0"/>
          </a:p>
        </p:txBody>
      </p:sp>
    </p:spTree>
    <p:extLst>
      <p:ext uri="{BB962C8B-B14F-4D97-AF65-F5344CB8AC3E}">
        <p14:creationId xmlns:p14="http://schemas.microsoft.com/office/powerpoint/2010/main" val="287872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778F1B-BBE8-34EA-934C-10F3AC6A86D7}"/>
              </a:ext>
            </a:extLst>
          </p:cNvPr>
          <p:cNvSpPr>
            <a:spLocks noChangeArrowheads="1"/>
          </p:cNvSpPr>
          <p:nvPr/>
        </p:nvSpPr>
        <p:spPr bwMode="auto">
          <a:xfrm>
            <a:off x="292884" y="464047"/>
            <a:ext cx="11606232" cy="5386090"/>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latin typeface="+mn-lt"/>
              </a:rPr>
              <a:t>Datové typy v SQL</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V programování je nutné různé druhy informací mít uloženy v různých datových typech. Například text se ukládá jinak než celé číslo a datum se ukládá jinak než desetinné číslo. Aby databáze správně fungovala, je potřeba pro každý sloupec specifikovat, jaký typ dat bude obsahovat. Při vytváření tabulek tedy musíte rozhodnout, jaký datový typ použijete pro každý sloupec.</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Zde jsou nejběžnější datové typy, které se v SQL používají:</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b="1" dirty="0">
                <a:latin typeface="+mn-lt"/>
              </a:rPr>
              <a:t>VARCHAR:</a:t>
            </a:r>
            <a:r>
              <a:rPr lang="cs-CZ" altLang="cs-CZ" dirty="0">
                <a:latin typeface="+mn-lt"/>
              </a:rPr>
              <a:t> Používá se pro textové řetězce s proměnlivou délkou. Například VARCHAR(20) znamená, že sloupec může obsahovat text o maximální délce 20 znaků. Je vhodný pro ukládání jmen, emailů, názvů, popisů a dalších textových informací.</a:t>
            </a: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b="1" dirty="0">
                <a:latin typeface="+mn-lt"/>
              </a:rPr>
              <a:t>INT:</a:t>
            </a:r>
            <a:r>
              <a:rPr lang="cs-CZ" altLang="cs-CZ" dirty="0">
                <a:latin typeface="+mn-lt"/>
              </a:rPr>
              <a:t> Používá se pro celá čísla. Tento typ je vhodný pro ukládání množství, věku nebo identifikátorů.</a:t>
            </a: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b="1" dirty="0">
                <a:latin typeface="+mn-lt"/>
              </a:rPr>
              <a:t>FLOAT: </a:t>
            </a:r>
            <a:r>
              <a:rPr lang="cs-CZ" altLang="cs-CZ" dirty="0">
                <a:latin typeface="+mn-lt"/>
              </a:rPr>
              <a:t>Používá se pro desetinná čísla. Tento typ je vhodný pro ukládání cen, hmotností nebo jiných měřitelných hodnot, kde je třeba přesnost desetinných míst.</a:t>
            </a: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b="1" dirty="0">
                <a:latin typeface="+mn-lt"/>
              </a:rPr>
              <a:t>DATETIME: </a:t>
            </a:r>
            <a:r>
              <a:rPr lang="cs-CZ" altLang="cs-CZ" dirty="0">
                <a:latin typeface="+mn-lt"/>
              </a:rPr>
              <a:t>Používá se pro datum a čas ve formátu YYYY-MM-DD HH:MM:SS. Například se použije pro zaznamenání přesného času vstupu do budovy, jako je </a:t>
            </a:r>
          </a:p>
          <a:p>
            <a:pPr marR="0" lvl="0" algn="ctr" defTabSz="914400" rtl="0" eaLnBrk="0" fontAlgn="base" latinLnBrk="0" hangingPunct="0">
              <a:lnSpc>
                <a:spcPct val="100000"/>
              </a:lnSpc>
              <a:spcBef>
                <a:spcPct val="0"/>
              </a:spcBef>
              <a:spcAft>
                <a:spcPts val="1200"/>
              </a:spcAft>
              <a:buClrTx/>
              <a:buSzTx/>
              <a:tabLst/>
            </a:pPr>
            <a:r>
              <a:rPr lang="cs-CZ" altLang="cs-CZ" dirty="0">
                <a:latin typeface="+mn-lt"/>
              </a:rPr>
              <a:t>2026-05-18 8:10:25.</a:t>
            </a:r>
          </a:p>
        </p:txBody>
      </p:sp>
    </p:spTree>
    <p:extLst>
      <p:ext uri="{BB962C8B-B14F-4D97-AF65-F5344CB8AC3E}">
        <p14:creationId xmlns:p14="http://schemas.microsoft.com/office/powerpoint/2010/main" val="1778919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93E28098-6E70-BD35-8590-085C3D260AD1}"/>
              </a:ext>
            </a:extLst>
          </p:cNvPr>
          <p:cNvSpPr txBox="1"/>
          <p:nvPr/>
        </p:nvSpPr>
        <p:spPr>
          <a:xfrm>
            <a:off x="278296" y="417994"/>
            <a:ext cx="11497586" cy="4801314"/>
          </a:xfrm>
          <a:prstGeom prst="rect">
            <a:avLst/>
          </a:prstGeom>
          <a:noFill/>
        </p:spPr>
        <p:txBody>
          <a:bodyPr wrap="square">
            <a:spAutoFit/>
          </a:bodyPr>
          <a:lstStyle/>
          <a:p>
            <a:pPr algn="l">
              <a:buNone/>
            </a:pPr>
            <a:r>
              <a:rPr lang="cs-CZ" b="1" dirty="0"/>
              <a:t>Vlastnosti sloupců</a:t>
            </a:r>
          </a:p>
          <a:p>
            <a:pPr algn="l">
              <a:buNone/>
            </a:pPr>
            <a:endParaRPr lang="cs-CZ" sz="800" b="1" dirty="0"/>
          </a:p>
          <a:p>
            <a:pPr algn="l">
              <a:buNone/>
            </a:pPr>
            <a:r>
              <a:rPr lang="cs-CZ" dirty="0"/>
              <a:t>U jednotlivých sloupců je nutné specifikovat datové typy, aby databáze věděla, jaký druh dat má v daném sloupci očekávat. Kromě datových typů ale můžeme určit různé vlastnosti sloupců, které usnadní práci a zajistí, že databáze bude fungovat správně.</a:t>
            </a:r>
          </a:p>
          <a:p>
            <a:pPr algn="l">
              <a:buNone/>
            </a:pPr>
            <a:endParaRPr lang="cs-CZ" sz="800" dirty="0"/>
          </a:p>
          <a:p>
            <a:pPr algn="l">
              <a:buNone/>
            </a:pPr>
            <a:r>
              <a:rPr lang="cs-CZ" b="1" dirty="0"/>
              <a:t>Čtyři nejpoužívanější vlastnosti sloupců:</a:t>
            </a:r>
          </a:p>
          <a:p>
            <a:pPr algn="l">
              <a:buNone/>
            </a:pPr>
            <a:endParaRPr lang="cs-CZ" sz="800" dirty="0"/>
          </a:p>
          <a:p>
            <a:pPr marL="285750" indent="-285750" algn="l">
              <a:spcAft>
                <a:spcPts val="1200"/>
              </a:spcAft>
              <a:buFont typeface="Arial" panose="020B0604020202020204" pitchFamily="34" charset="0"/>
              <a:buChar char="•"/>
            </a:pPr>
            <a:r>
              <a:rPr lang="cs-CZ" b="1" dirty="0"/>
              <a:t>PRIMARY KEY: </a:t>
            </a:r>
            <a:r>
              <a:rPr lang="cs-CZ" dirty="0"/>
              <a:t>Označuje sloupec, který obsahuje primární klíč tabulky. Primární klíč slouží k jednoznačné identifikaci každého záznamu v tabulce.</a:t>
            </a:r>
          </a:p>
          <a:p>
            <a:pPr marL="285750" indent="-285750" algn="l">
              <a:spcAft>
                <a:spcPts val="1200"/>
              </a:spcAft>
              <a:buFont typeface="Arial" panose="020B0604020202020204" pitchFamily="34" charset="0"/>
              <a:buChar char="•"/>
            </a:pPr>
            <a:r>
              <a:rPr lang="cs-CZ" b="1" dirty="0"/>
              <a:t>AUTO_INCREMENT: </a:t>
            </a:r>
            <a:r>
              <a:rPr lang="cs-CZ" dirty="0"/>
              <a:t>Tato vlastnost automaticky zvyšuje hodnotu sloupce při každém přidání nového záznamu. Představte si to jako číslování stránek v knize – každý nový záznam dostane automaticky nové číslo. To je užitečné hlavně pro primární klíče, aby se zajistilo, že každý záznam má jedinečné číslo.</a:t>
            </a:r>
          </a:p>
          <a:p>
            <a:pPr marL="285750" indent="-285750" algn="l">
              <a:spcAft>
                <a:spcPts val="1200"/>
              </a:spcAft>
              <a:buFont typeface="Arial" panose="020B0604020202020204" pitchFamily="34" charset="0"/>
              <a:buChar char="•"/>
            </a:pPr>
            <a:r>
              <a:rPr lang="cs-CZ" b="1" dirty="0"/>
              <a:t>NOT NULL: </a:t>
            </a:r>
            <a:r>
              <a:rPr lang="cs-CZ" dirty="0"/>
              <a:t>Tato vlastnost zajistí, že hodnota ve sloupci nemůže být prázdná. Je to jako povinné pole v online formuláři – musíte ho vyplnit.</a:t>
            </a:r>
          </a:p>
          <a:p>
            <a:pPr marL="285750" indent="-285750" algn="l">
              <a:spcAft>
                <a:spcPts val="1200"/>
              </a:spcAft>
              <a:buFont typeface="Arial" panose="020B0604020202020204" pitchFamily="34" charset="0"/>
              <a:buChar char="•"/>
            </a:pPr>
            <a:r>
              <a:rPr lang="cs-CZ" b="1" dirty="0"/>
              <a:t>UNIQUE:</a:t>
            </a:r>
            <a:r>
              <a:rPr lang="cs-CZ" dirty="0"/>
              <a:t> Tato vlastnost zajistí, že všechny hodnoty v daném sloupci budou v tabulce jedinečné. Například email - nemohou existovat dva uživatelé se stejným emailem.</a:t>
            </a:r>
          </a:p>
        </p:txBody>
      </p:sp>
    </p:spTree>
    <p:extLst>
      <p:ext uri="{BB962C8B-B14F-4D97-AF65-F5344CB8AC3E}">
        <p14:creationId xmlns:p14="http://schemas.microsoft.com/office/powerpoint/2010/main" val="406616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a:extLst>
              <a:ext uri="{FF2B5EF4-FFF2-40B4-BE49-F238E27FC236}">
                <a16:creationId xmlns:a16="http://schemas.microsoft.com/office/drawing/2014/main" id="{107E17E1-DB29-2D69-51C4-2FF795D6C137}"/>
              </a:ext>
            </a:extLst>
          </p:cNvPr>
          <p:cNvGraphicFramePr>
            <a:graphicFrameLocks noGrp="1"/>
          </p:cNvGraphicFramePr>
          <p:nvPr>
            <p:extLst>
              <p:ext uri="{D42A27DB-BD31-4B8C-83A1-F6EECF244321}">
                <p14:modId xmlns:p14="http://schemas.microsoft.com/office/powerpoint/2010/main" val="4190776855"/>
              </p:ext>
            </p:extLst>
          </p:nvPr>
        </p:nvGraphicFramePr>
        <p:xfrm>
          <a:off x="1252948" y="733200"/>
          <a:ext cx="9686105" cy="4375287"/>
        </p:xfrm>
        <a:graphic>
          <a:graphicData uri="http://schemas.openxmlformats.org/drawingml/2006/table">
            <a:tbl>
              <a:tblPr>
                <a:tableStyleId>{5940675A-B579-460E-94D1-54222C63F5DA}</a:tableStyleId>
              </a:tblPr>
              <a:tblGrid>
                <a:gridCol w="1937221">
                  <a:extLst>
                    <a:ext uri="{9D8B030D-6E8A-4147-A177-3AD203B41FA5}">
                      <a16:colId xmlns:a16="http://schemas.microsoft.com/office/drawing/2014/main" val="2052444314"/>
                    </a:ext>
                  </a:extLst>
                </a:gridCol>
                <a:gridCol w="1937221">
                  <a:extLst>
                    <a:ext uri="{9D8B030D-6E8A-4147-A177-3AD203B41FA5}">
                      <a16:colId xmlns:a16="http://schemas.microsoft.com/office/drawing/2014/main" val="2632565600"/>
                    </a:ext>
                  </a:extLst>
                </a:gridCol>
                <a:gridCol w="1937221">
                  <a:extLst>
                    <a:ext uri="{9D8B030D-6E8A-4147-A177-3AD203B41FA5}">
                      <a16:colId xmlns:a16="http://schemas.microsoft.com/office/drawing/2014/main" val="2107378980"/>
                    </a:ext>
                  </a:extLst>
                </a:gridCol>
                <a:gridCol w="1937221">
                  <a:extLst>
                    <a:ext uri="{9D8B030D-6E8A-4147-A177-3AD203B41FA5}">
                      <a16:colId xmlns:a16="http://schemas.microsoft.com/office/drawing/2014/main" val="1725521164"/>
                    </a:ext>
                  </a:extLst>
                </a:gridCol>
                <a:gridCol w="1937221">
                  <a:extLst>
                    <a:ext uri="{9D8B030D-6E8A-4147-A177-3AD203B41FA5}">
                      <a16:colId xmlns:a16="http://schemas.microsoft.com/office/drawing/2014/main" val="1122400436"/>
                    </a:ext>
                  </a:extLst>
                </a:gridCol>
              </a:tblGrid>
              <a:tr h="290089">
                <a:tc>
                  <a:txBody>
                    <a:bodyPr/>
                    <a:lstStyle/>
                    <a:p>
                      <a:pPr>
                        <a:buNone/>
                      </a:pPr>
                      <a:r>
                        <a:rPr lang="cs-CZ" sz="1400"/>
                        <a:t>Skupina</a:t>
                      </a:r>
                    </a:p>
                  </a:txBody>
                  <a:tcPr marL="72522" marR="72522" marT="36261" marB="36261" anchor="ctr"/>
                </a:tc>
                <a:tc>
                  <a:txBody>
                    <a:bodyPr/>
                    <a:lstStyle/>
                    <a:p>
                      <a:pPr>
                        <a:buNone/>
                      </a:pPr>
                      <a:r>
                        <a:rPr lang="cs-CZ" sz="1400" dirty="0"/>
                        <a:t>Datový typ</a:t>
                      </a:r>
                    </a:p>
                  </a:txBody>
                  <a:tcPr marL="72522" marR="72522" marT="36261" marB="36261" anchor="ctr"/>
                </a:tc>
                <a:tc>
                  <a:txBody>
                    <a:bodyPr/>
                    <a:lstStyle/>
                    <a:p>
                      <a:pPr>
                        <a:buNone/>
                      </a:pPr>
                      <a:r>
                        <a:rPr lang="cs-CZ" sz="1400" dirty="0"/>
                        <a:t>Co ukládá</a:t>
                      </a:r>
                    </a:p>
                  </a:txBody>
                  <a:tcPr marL="72522" marR="72522" marT="36261" marB="36261" anchor="ctr"/>
                </a:tc>
                <a:tc>
                  <a:txBody>
                    <a:bodyPr/>
                    <a:lstStyle/>
                    <a:p>
                      <a:pPr>
                        <a:buNone/>
                      </a:pPr>
                      <a:r>
                        <a:rPr lang="cs-CZ" sz="1400"/>
                        <a:t>Příklad hodnoty</a:t>
                      </a:r>
                    </a:p>
                  </a:txBody>
                  <a:tcPr marL="72522" marR="72522" marT="36261" marB="36261" anchor="ctr"/>
                </a:tc>
                <a:tc>
                  <a:txBody>
                    <a:bodyPr/>
                    <a:lstStyle/>
                    <a:p>
                      <a:pPr>
                        <a:buNone/>
                      </a:pPr>
                      <a:r>
                        <a:rPr lang="cs-CZ" sz="1400"/>
                        <a:t>Příklad sloupce</a:t>
                      </a:r>
                    </a:p>
                  </a:txBody>
                  <a:tcPr marL="72522" marR="72522" marT="36261" marB="36261" anchor="ctr"/>
                </a:tc>
                <a:extLst>
                  <a:ext uri="{0D108BD9-81ED-4DB2-BD59-A6C34878D82A}">
                    <a16:rowId xmlns:a16="http://schemas.microsoft.com/office/drawing/2014/main" val="1846334586"/>
                  </a:ext>
                </a:extLst>
              </a:tr>
              <a:tr h="290089">
                <a:tc>
                  <a:txBody>
                    <a:bodyPr/>
                    <a:lstStyle/>
                    <a:p>
                      <a:pPr>
                        <a:buNone/>
                      </a:pPr>
                      <a:r>
                        <a:rPr lang="cs-CZ" sz="1400"/>
                        <a:t>Celá čísla</a:t>
                      </a:r>
                    </a:p>
                  </a:txBody>
                  <a:tcPr marL="72522" marR="72522" marT="36261" marB="36261" anchor="ctr"/>
                </a:tc>
                <a:tc>
                  <a:txBody>
                    <a:bodyPr/>
                    <a:lstStyle/>
                    <a:p>
                      <a:pPr>
                        <a:buNone/>
                      </a:pPr>
                      <a:r>
                        <a:rPr lang="cs-CZ" sz="1400"/>
                        <a:t>INT</a:t>
                      </a:r>
                    </a:p>
                  </a:txBody>
                  <a:tcPr marL="72522" marR="72522" marT="36261" marB="36261" anchor="ctr"/>
                </a:tc>
                <a:tc>
                  <a:txBody>
                    <a:bodyPr/>
                    <a:lstStyle/>
                    <a:p>
                      <a:pPr>
                        <a:buNone/>
                      </a:pPr>
                      <a:r>
                        <a:rPr lang="cs-CZ" sz="1400"/>
                        <a:t>celá čísla</a:t>
                      </a:r>
                    </a:p>
                  </a:txBody>
                  <a:tcPr marL="72522" marR="72522" marT="36261" marB="36261" anchor="ctr"/>
                </a:tc>
                <a:tc>
                  <a:txBody>
                    <a:bodyPr/>
                    <a:lstStyle/>
                    <a:p>
                      <a:pPr>
                        <a:buNone/>
                      </a:pPr>
                      <a:r>
                        <a:rPr lang="cs-CZ" sz="1400"/>
                        <a:t>25</a:t>
                      </a:r>
                    </a:p>
                  </a:txBody>
                  <a:tcPr marL="72522" marR="72522" marT="36261" marB="36261" anchor="ctr"/>
                </a:tc>
                <a:tc>
                  <a:txBody>
                    <a:bodyPr/>
                    <a:lstStyle/>
                    <a:p>
                      <a:pPr>
                        <a:buNone/>
                      </a:pPr>
                      <a:r>
                        <a:rPr lang="cs-CZ" sz="1400"/>
                        <a:t>vek INT</a:t>
                      </a:r>
                    </a:p>
                  </a:txBody>
                  <a:tcPr marL="72522" marR="72522" marT="36261" marB="36261" anchor="ctr"/>
                </a:tc>
                <a:extLst>
                  <a:ext uri="{0D108BD9-81ED-4DB2-BD59-A6C34878D82A}">
                    <a16:rowId xmlns:a16="http://schemas.microsoft.com/office/drawing/2014/main" val="3364865389"/>
                  </a:ext>
                </a:extLst>
              </a:tr>
              <a:tr h="531606">
                <a:tc>
                  <a:txBody>
                    <a:bodyPr/>
                    <a:lstStyle/>
                    <a:p>
                      <a:pPr>
                        <a:buNone/>
                      </a:pPr>
                      <a:r>
                        <a:rPr lang="cs-CZ" sz="1400"/>
                        <a:t>Desetinná čísla</a:t>
                      </a:r>
                    </a:p>
                  </a:txBody>
                  <a:tcPr marL="72522" marR="72522" marT="36261" marB="36261" anchor="ctr"/>
                </a:tc>
                <a:tc>
                  <a:txBody>
                    <a:bodyPr/>
                    <a:lstStyle/>
                    <a:p>
                      <a:pPr>
                        <a:buNone/>
                      </a:pPr>
                      <a:r>
                        <a:rPr lang="cs-CZ" sz="1400"/>
                        <a:t>DECIMAL(p,s)</a:t>
                      </a:r>
                    </a:p>
                  </a:txBody>
                  <a:tcPr marL="72522" marR="72522" marT="36261" marB="36261" anchor="ctr"/>
                </a:tc>
                <a:tc>
                  <a:txBody>
                    <a:bodyPr/>
                    <a:lstStyle/>
                    <a:p>
                      <a:pPr>
                        <a:buNone/>
                      </a:pPr>
                      <a:r>
                        <a:rPr lang="cs-CZ" sz="1400"/>
                        <a:t>přesná desetinná čísla</a:t>
                      </a:r>
                    </a:p>
                  </a:txBody>
                  <a:tcPr marL="72522" marR="72522" marT="36261" marB="36261" anchor="ctr"/>
                </a:tc>
                <a:tc>
                  <a:txBody>
                    <a:bodyPr/>
                    <a:lstStyle/>
                    <a:p>
                      <a:pPr>
                        <a:buNone/>
                      </a:pPr>
                      <a:r>
                        <a:rPr lang="cs-CZ" sz="1400"/>
                        <a:t>72.50</a:t>
                      </a:r>
                    </a:p>
                  </a:txBody>
                  <a:tcPr marL="72522" marR="72522" marT="36261" marB="36261" anchor="ctr"/>
                </a:tc>
                <a:tc>
                  <a:txBody>
                    <a:bodyPr/>
                    <a:lstStyle/>
                    <a:p>
                      <a:pPr>
                        <a:buNone/>
                      </a:pPr>
                      <a:r>
                        <a:rPr lang="cs-CZ" sz="1400"/>
                        <a:t>hmotnost DECIMAL(5,2)</a:t>
                      </a:r>
                    </a:p>
                  </a:txBody>
                  <a:tcPr marL="72522" marR="72522" marT="36261" marB="36261" anchor="ctr"/>
                </a:tc>
                <a:extLst>
                  <a:ext uri="{0D108BD9-81ED-4DB2-BD59-A6C34878D82A}">
                    <a16:rowId xmlns:a16="http://schemas.microsoft.com/office/drawing/2014/main" val="481399822"/>
                  </a:ext>
                </a:extLst>
              </a:tr>
              <a:tr h="725223">
                <a:tc>
                  <a:txBody>
                    <a:bodyPr/>
                    <a:lstStyle/>
                    <a:p>
                      <a:pPr>
                        <a:buNone/>
                      </a:pPr>
                      <a:r>
                        <a:rPr lang="cs-CZ" sz="1400"/>
                        <a:t>Krátký text</a:t>
                      </a:r>
                    </a:p>
                  </a:txBody>
                  <a:tcPr marL="72522" marR="72522" marT="36261" marB="36261" anchor="ctr"/>
                </a:tc>
                <a:tc>
                  <a:txBody>
                    <a:bodyPr/>
                    <a:lstStyle/>
                    <a:p>
                      <a:pPr>
                        <a:buNone/>
                      </a:pPr>
                      <a:r>
                        <a:rPr lang="cs-CZ" sz="1400"/>
                        <a:t>VARCHAR(n)</a:t>
                      </a:r>
                    </a:p>
                  </a:txBody>
                  <a:tcPr marL="72522" marR="72522" marT="36261" marB="36261" anchor="ctr"/>
                </a:tc>
                <a:tc>
                  <a:txBody>
                    <a:bodyPr/>
                    <a:lstStyle/>
                    <a:p>
                      <a:pPr>
                        <a:buNone/>
                      </a:pPr>
                      <a:r>
                        <a:rPr lang="cs-CZ" sz="1400"/>
                        <a:t>text proměnlivé délky, nejvýše n znaků</a:t>
                      </a:r>
                    </a:p>
                  </a:txBody>
                  <a:tcPr marL="72522" marR="72522" marT="36261" marB="36261" anchor="ctr"/>
                </a:tc>
                <a:tc>
                  <a:txBody>
                    <a:bodyPr/>
                    <a:lstStyle/>
                    <a:p>
                      <a:pPr>
                        <a:buNone/>
                      </a:pPr>
                      <a:r>
                        <a:rPr lang="cs-CZ" sz="1400"/>
                        <a:t>'Novák'</a:t>
                      </a:r>
                    </a:p>
                  </a:txBody>
                  <a:tcPr marL="72522" marR="72522" marT="36261" marB="36261" anchor="ctr"/>
                </a:tc>
                <a:tc>
                  <a:txBody>
                    <a:bodyPr/>
                    <a:lstStyle/>
                    <a:p>
                      <a:pPr>
                        <a:buNone/>
                      </a:pPr>
                      <a:r>
                        <a:rPr lang="cs-CZ" sz="1400"/>
                        <a:t>prijmeni VARCHAR(50)</a:t>
                      </a:r>
                    </a:p>
                  </a:txBody>
                  <a:tcPr marL="72522" marR="72522" marT="36261" marB="36261" anchor="ctr"/>
                </a:tc>
                <a:extLst>
                  <a:ext uri="{0D108BD9-81ED-4DB2-BD59-A6C34878D82A}">
                    <a16:rowId xmlns:a16="http://schemas.microsoft.com/office/drawing/2014/main" val="803724770"/>
                  </a:ext>
                </a:extLst>
              </a:tr>
              <a:tr h="725223">
                <a:tc>
                  <a:txBody>
                    <a:bodyPr/>
                    <a:lstStyle/>
                    <a:p>
                      <a:pPr>
                        <a:buNone/>
                      </a:pPr>
                      <a:r>
                        <a:rPr lang="cs-CZ" sz="1400"/>
                        <a:t>Dlouhý text</a:t>
                      </a:r>
                    </a:p>
                  </a:txBody>
                  <a:tcPr marL="72522" marR="72522" marT="36261" marB="36261" anchor="ctr"/>
                </a:tc>
                <a:tc>
                  <a:txBody>
                    <a:bodyPr/>
                    <a:lstStyle/>
                    <a:p>
                      <a:pPr>
                        <a:buNone/>
                      </a:pPr>
                      <a:r>
                        <a:rPr lang="cs-CZ" sz="1400"/>
                        <a:t>TEXT</a:t>
                      </a:r>
                    </a:p>
                  </a:txBody>
                  <a:tcPr marL="72522" marR="72522" marT="36261" marB="36261" anchor="ctr"/>
                </a:tc>
                <a:tc>
                  <a:txBody>
                    <a:bodyPr/>
                    <a:lstStyle/>
                    <a:p>
                      <a:pPr>
                        <a:buNone/>
                      </a:pPr>
                      <a:r>
                        <a:rPr lang="cs-CZ" sz="1400"/>
                        <a:t>delší text bez předem určené běžné délky</a:t>
                      </a:r>
                    </a:p>
                  </a:txBody>
                  <a:tcPr marL="72522" marR="72522" marT="36261" marB="36261" anchor="ctr"/>
                </a:tc>
                <a:tc>
                  <a:txBody>
                    <a:bodyPr/>
                    <a:lstStyle/>
                    <a:p>
                      <a:pPr>
                        <a:buNone/>
                      </a:pPr>
                      <a:r>
                        <a:rPr lang="cs-CZ" sz="1400"/>
                        <a:t>'Pacient má zvýšenou teplotu.'</a:t>
                      </a:r>
                    </a:p>
                  </a:txBody>
                  <a:tcPr marL="72522" marR="72522" marT="36261" marB="36261" anchor="ctr"/>
                </a:tc>
                <a:tc>
                  <a:txBody>
                    <a:bodyPr/>
                    <a:lstStyle/>
                    <a:p>
                      <a:pPr>
                        <a:buNone/>
                      </a:pPr>
                      <a:r>
                        <a:rPr lang="cs-CZ" sz="1400"/>
                        <a:t>poznamka TEXT</a:t>
                      </a:r>
                    </a:p>
                  </a:txBody>
                  <a:tcPr marL="72522" marR="72522" marT="36261" marB="36261" anchor="ctr"/>
                </a:tc>
                <a:extLst>
                  <a:ext uri="{0D108BD9-81ED-4DB2-BD59-A6C34878D82A}">
                    <a16:rowId xmlns:a16="http://schemas.microsoft.com/office/drawing/2014/main" val="3424108951"/>
                  </a:ext>
                </a:extLst>
              </a:tr>
              <a:tr h="507656">
                <a:tc>
                  <a:txBody>
                    <a:bodyPr/>
                    <a:lstStyle/>
                    <a:p>
                      <a:pPr>
                        <a:buNone/>
                      </a:pPr>
                      <a:r>
                        <a:rPr lang="cs-CZ" sz="1400"/>
                        <a:t>Datum</a:t>
                      </a:r>
                    </a:p>
                  </a:txBody>
                  <a:tcPr marL="72522" marR="72522" marT="36261" marB="36261" anchor="ctr"/>
                </a:tc>
                <a:tc>
                  <a:txBody>
                    <a:bodyPr/>
                    <a:lstStyle/>
                    <a:p>
                      <a:pPr>
                        <a:buNone/>
                      </a:pPr>
                      <a:r>
                        <a:rPr lang="cs-CZ" sz="1400"/>
                        <a:t>DATE</a:t>
                      </a:r>
                    </a:p>
                  </a:txBody>
                  <a:tcPr marL="72522" marR="72522" marT="36261" marB="36261" anchor="ctr"/>
                </a:tc>
                <a:tc>
                  <a:txBody>
                    <a:bodyPr/>
                    <a:lstStyle/>
                    <a:p>
                      <a:pPr>
                        <a:buNone/>
                      </a:pPr>
                      <a:r>
                        <a:rPr lang="cs-CZ" sz="1400"/>
                        <a:t>kalendářní datum</a:t>
                      </a:r>
                    </a:p>
                  </a:txBody>
                  <a:tcPr marL="72522" marR="72522" marT="36261" marB="36261" anchor="ctr"/>
                </a:tc>
                <a:tc>
                  <a:txBody>
                    <a:bodyPr/>
                    <a:lstStyle/>
                    <a:p>
                      <a:pPr>
                        <a:buNone/>
                      </a:pPr>
                      <a:r>
                        <a:rPr lang="cs-CZ" sz="1400"/>
                        <a:t>'2005-04-18'</a:t>
                      </a:r>
                    </a:p>
                  </a:txBody>
                  <a:tcPr marL="72522" marR="72522" marT="36261" marB="36261" anchor="ctr"/>
                </a:tc>
                <a:tc>
                  <a:txBody>
                    <a:bodyPr/>
                    <a:lstStyle/>
                    <a:p>
                      <a:pPr>
                        <a:buNone/>
                      </a:pPr>
                      <a:r>
                        <a:rPr lang="cs-CZ" sz="1400"/>
                        <a:t>datum_narozeni DATE</a:t>
                      </a:r>
                    </a:p>
                  </a:txBody>
                  <a:tcPr marL="72522" marR="72522" marT="36261" marB="36261" anchor="ctr"/>
                </a:tc>
                <a:extLst>
                  <a:ext uri="{0D108BD9-81ED-4DB2-BD59-A6C34878D82A}">
                    <a16:rowId xmlns:a16="http://schemas.microsoft.com/office/drawing/2014/main" val="2597903410"/>
                  </a:ext>
                </a:extLst>
              </a:tr>
              <a:tr h="290089">
                <a:tc>
                  <a:txBody>
                    <a:bodyPr/>
                    <a:lstStyle/>
                    <a:p>
                      <a:pPr>
                        <a:buNone/>
                      </a:pPr>
                      <a:r>
                        <a:rPr lang="cs-CZ" sz="1400"/>
                        <a:t>Čas</a:t>
                      </a:r>
                    </a:p>
                  </a:txBody>
                  <a:tcPr marL="72522" marR="72522" marT="36261" marB="36261" anchor="ctr"/>
                </a:tc>
                <a:tc>
                  <a:txBody>
                    <a:bodyPr/>
                    <a:lstStyle/>
                    <a:p>
                      <a:pPr>
                        <a:buNone/>
                      </a:pPr>
                      <a:r>
                        <a:rPr lang="cs-CZ" sz="1400"/>
                        <a:t>TIME</a:t>
                      </a:r>
                    </a:p>
                  </a:txBody>
                  <a:tcPr marL="72522" marR="72522" marT="36261" marB="36261" anchor="ctr"/>
                </a:tc>
                <a:tc>
                  <a:txBody>
                    <a:bodyPr/>
                    <a:lstStyle/>
                    <a:p>
                      <a:pPr>
                        <a:buNone/>
                      </a:pPr>
                      <a:r>
                        <a:rPr lang="cs-CZ" sz="1400"/>
                        <a:t>čas</a:t>
                      </a:r>
                    </a:p>
                  </a:txBody>
                  <a:tcPr marL="72522" marR="72522" marT="36261" marB="36261" anchor="ctr"/>
                </a:tc>
                <a:tc>
                  <a:txBody>
                    <a:bodyPr/>
                    <a:lstStyle/>
                    <a:p>
                      <a:pPr>
                        <a:buNone/>
                      </a:pPr>
                      <a:r>
                        <a:rPr lang="cs-CZ" sz="1400"/>
                        <a:t>'14:30:00'</a:t>
                      </a:r>
                    </a:p>
                  </a:txBody>
                  <a:tcPr marL="72522" marR="72522" marT="36261" marB="36261" anchor="ctr"/>
                </a:tc>
                <a:tc>
                  <a:txBody>
                    <a:bodyPr/>
                    <a:lstStyle/>
                    <a:p>
                      <a:pPr>
                        <a:buNone/>
                      </a:pPr>
                      <a:r>
                        <a:rPr lang="cs-CZ" sz="1400"/>
                        <a:t>cas_vysetreni TIME</a:t>
                      </a:r>
                    </a:p>
                  </a:txBody>
                  <a:tcPr marL="72522" marR="72522" marT="36261" marB="36261" anchor="ctr"/>
                </a:tc>
                <a:extLst>
                  <a:ext uri="{0D108BD9-81ED-4DB2-BD59-A6C34878D82A}">
                    <a16:rowId xmlns:a16="http://schemas.microsoft.com/office/drawing/2014/main" val="2304879312"/>
                  </a:ext>
                </a:extLst>
              </a:tr>
              <a:tr h="507656">
                <a:tc>
                  <a:txBody>
                    <a:bodyPr/>
                    <a:lstStyle/>
                    <a:p>
                      <a:pPr>
                        <a:buNone/>
                      </a:pPr>
                      <a:r>
                        <a:rPr lang="cs-CZ" sz="1400"/>
                        <a:t>Datum a čas</a:t>
                      </a:r>
                    </a:p>
                  </a:txBody>
                  <a:tcPr marL="72522" marR="72522" marT="36261" marB="36261" anchor="ctr"/>
                </a:tc>
                <a:tc>
                  <a:txBody>
                    <a:bodyPr/>
                    <a:lstStyle/>
                    <a:p>
                      <a:pPr>
                        <a:buNone/>
                      </a:pPr>
                      <a:r>
                        <a:rPr lang="cs-CZ" sz="1400"/>
                        <a:t>DATETIME</a:t>
                      </a:r>
                    </a:p>
                  </a:txBody>
                  <a:tcPr marL="72522" marR="72522" marT="36261" marB="36261" anchor="ctr"/>
                </a:tc>
                <a:tc>
                  <a:txBody>
                    <a:bodyPr/>
                    <a:lstStyle/>
                    <a:p>
                      <a:pPr>
                        <a:buNone/>
                      </a:pPr>
                      <a:r>
                        <a:rPr lang="cs-CZ" sz="1400"/>
                        <a:t>datum společně s časem</a:t>
                      </a:r>
                    </a:p>
                  </a:txBody>
                  <a:tcPr marL="72522" marR="72522" marT="36261" marB="36261" anchor="ctr"/>
                </a:tc>
                <a:tc>
                  <a:txBody>
                    <a:bodyPr/>
                    <a:lstStyle/>
                    <a:p>
                      <a:pPr>
                        <a:buNone/>
                      </a:pPr>
                      <a:r>
                        <a:rPr lang="cs-CZ" sz="1400"/>
                        <a:t>'2026-09-20 14:30:00'</a:t>
                      </a:r>
                    </a:p>
                  </a:txBody>
                  <a:tcPr marL="72522" marR="72522" marT="36261" marB="36261" anchor="ctr"/>
                </a:tc>
                <a:tc>
                  <a:txBody>
                    <a:bodyPr/>
                    <a:lstStyle/>
                    <a:p>
                      <a:pPr>
                        <a:buNone/>
                      </a:pPr>
                      <a:r>
                        <a:rPr lang="cs-CZ" sz="1400"/>
                        <a:t>termin DATETIME</a:t>
                      </a:r>
                    </a:p>
                  </a:txBody>
                  <a:tcPr marL="72522" marR="72522" marT="36261" marB="36261" anchor="ctr"/>
                </a:tc>
                <a:extLst>
                  <a:ext uri="{0D108BD9-81ED-4DB2-BD59-A6C34878D82A}">
                    <a16:rowId xmlns:a16="http://schemas.microsoft.com/office/drawing/2014/main" val="3055236064"/>
                  </a:ext>
                </a:extLst>
              </a:tr>
              <a:tr h="507656">
                <a:tc>
                  <a:txBody>
                    <a:bodyPr/>
                    <a:lstStyle/>
                    <a:p>
                      <a:pPr>
                        <a:buNone/>
                      </a:pPr>
                      <a:r>
                        <a:rPr lang="cs-CZ" sz="1400" dirty="0"/>
                        <a:t>Logická hodnota</a:t>
                      </a:r>
                    </a:p>
                  </a:txBody>
                  <a:tcPr marL="72522" marR="72522" marT="36261" marB="36261" anchor="ctr"/>
                </a:tc>
                <a:tc>
                  <a:txBody>
                    <a:bodyPr/>
                    <a:lstStyle/>
                    <a:p>
                      <a:pPr>
                        <a:buNone/>
                      </a:pPr>
                      <a:r>
                        <a:rPr lang="cs-CZ" sz="1400" dirty="0"/>
                        <a:t>BOOLEAN</a:t>
                      </a:r>
                    </a:p>
                  </a:txBody>
                  <a:tcPr marL="72522" marR="72522" marT="36261" marB="36261" anchor="ctr"/>
                </a:tc>
                <a:tc>
                  <a:txBody>
                    <a:bodyPr/>
                    <a:lstStyle/>
                    <a:p>
                      <a:pPr>
                        <a:buNone/>
                      </a:pPr>
                      <a:r>
                        <a:rPr lang="cs-CZ" sz="1400" dirty="0"/>
                        <a:t>pravda, nebo nepravda</a:t>
                      </a:r>
                    </a:p>
                  </a:txBody>
                  <a:tcPr marL="72522" marR="72522" marT="36261" marB="36261" anchor="ctr"/>
                </a:tc>
                <a:tc>
                  <a:txBody>
                    <a:bodyPr/>
                    <a:lstStyle/>
                    <a:p>
                      <a:pPr>
                        <a:buNone/>
                      </a:pPr>
                      <a:r>
                        <a:rPr lang="cs-CZ" sz="1400" dirty="0"/>
                        <a:t>TRUE, FALSE</a:t>
                      </a:r>
                    </a:p>
                  </a:txBody>
                  <a:tcPr marL="72522" marR="72522" marT="36261" marB="36261" anchor="ctr"/>
                </a:tc>
                <a:tc>
                  <a:txBody>
                    <a:bodyPr/>
                    <a:lstStyle/>
                    <a:p>
                      <a:pPr>
                        <a:buNone/>
                      </a:pPr>
                      <a:r>
                        <a:rPr lang="cs-CZ" sz="1400" dirty="0" err="1"/>
                        <a:t>pojisten</a:t>
                      </a:r>
                      <a:r>
                        <a:rPr lang="cs-CZ" sz="1400" dirty="0"/>
                        <a:t> BOOLEAN</a:t>
                      </a:r>
                    </a:p>
                  </a:txBody>
                  <a:tcPr marL="72522" marR="72522" marT="36261" marB="36261" anchor="ctr"/>
                </a:tc>
                <a:extLst>
                  <a:ext uri="{0D108BD9-81ED-4DB2-BD59-A6C34878D82A}">
                    <a16:rowId xmlns:a16="http://schemas.microsoft.com/office/drawing/2014/main" val="1577140127"/>
                  </a:ext>
                </a:extLst>
              </a:tr>
            </a:tbl>
          </a:graphicData>
        </a:graphic>
      </p:graphicFrame>
      <p:sp>
        <p:nvSpPr>
          <p:cNvPr id="3" name="Rectangle 1">
            <a:extLst>
              <a:ext uri="{FF2B5EF4-FFF2-40B4-BE49-F238E27FC236}">
                <a16:creationId xmlns:a16="http://schemas.microsoft.com/office/drawing/2014/main" id="{AB2088C7-5DEB-F9FF-3065-4F74C2F89F08}"/>
              </a:ext>
            </a:extLst>
          </p:cNvPr>
          <p:cNvSpPr>
            <a:spLocks noChangeArrowheads="1"/>
          </p:cNvSpPr>
          <p:nvPr/>
        </p:nvSpPr>
        <p:spPr bwMode="auto">
          <a:xfrm>
            <a:off x="1252948" y="214172"/>
            <a:ext cx="390744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200" b="1" i="0" u="none" strike="noStrike" cap="none" normalizeH="0" baseline="0" dirty="0">
                <a:ln>
                  <a:noFill/>
                </a:ln>
                <a:solidFill>
                  <a:schemeClr val="tx1"/>
                </a:solidFill>
                <a:effectLst/>
                <a:latin typeface="Arial" panose="020B0604020202020204" pitchFamily="34" charset="0"/>
              </a:rPr>
              <a:t>Základní datové typy v </a:t>
            </a:r>
            <a:r>
              <a:rPr kumimoji="0" lang="cs-CZ" altLang="cs-CZ" sz="1200" b="1" i="0" u="none" strike="noStrike" cap="none" normalizeH="0" baseline="0" dirty="0" err="1">
                <a:ln>
                  <a:noFill/>
                </a:ln>
                <a:solidFill>
                  <a:schemeClr val="tx1"/>
                </a:solidFill>
                <a:effectLst/>
                <a:latin typeface="Arial" panose="020B0604020202020204" pitchFamily="34" charset="0"/>
              </a:rPr>
              <a:t>MariaDB</a:t>
            </a:r>
            <a:endParaRPr kumimoji="0" lang="cs-CZ" altLang="cs-CZ" sz="12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000" b="0" i="0" u="none" strike="noStrike" cap="none" normalizeH="0" baseline="0" dirty="0">
                <a:ln>
                  <a:noFill/>
                </a:ln>
                <a:solidFill>
                  <a:schemeClr val="tx1"/>
                </a:solidFill>
                <a:effectLst/>
                <a:latin typeface="Arial Unicode MS"/>
              </a:rPr>
              <a:t>p</a:t>
            </a:r>
            <a:r>
              <a:rPr kumimoji="0" lang="cs-CZ" altLang="cs-CZ" sz="1000" b="0" i="0" u="none" strike="noStrike" cap="none" normalizeH="0" baseline="0" dirty="0">
                <a:ln>
                  <a:noFill/>
                </a:ln>
                <a:solidFill>
                  <a:schemeClr val="tx1"/>
                </a:solidFill>
                <a:effectLst/>
              </a:rPr>
              <a:t> označuje celkový počet číslic a </a:t>
            </a:r>
            <a:r>
              <a:rPr kumimoji="0" lang="cs-CZ" altLang="cs-CZ" sz="1000" b="0" i="0" u="none" strike="noStrike" cap="none" normalizeH="0" baseline="0" dirty="0">
                <a:ln>
                  <a:noFill/>
                </a:ln>
                <a:solidFill>
                  <a:schemeClr val="tx1"/>
                </a:solidFill>
                <a:effectLst/>
                <a:latin typeface="Arial Unicode MS"/>
              </a:rPr>
              <a:t>s</a:t>
            </a:r>
            <a:r>
              <a:rPr kumimoji="0" lang="cs-CZ" altLang="cs-CZ" sz="1000" b="0" i="0" u="none" strike="noStrike" cap="none" normalizeH="0" baseline="0" dirty="0">
                <a:ln>
                  <a:noFill/>
                </a:ln>
                <a:solidFill>
                  <a:schemeClr val="tx1"/>
                </a:solidFill>
                <a:effectLst/>
              </a:rPr>
              <a:t> počet číslic za desetinnou tečkou. </a:t>
            </a: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sp>
        <p:nvSpPr>
          <p:cNvPr id="4" name="Rectangle 2">
            <a:extLst>
              <a:ext uri="{FF2B5EF4-FFF2-40B4-BE49-F238E27FC236}">
                <a16:creationId xmlns:a16="http://schemas.microsoft.com/office/drawing/2014/main" id="{AFB52854-6A0A-6936-F6C7-0387A1117615}"/>
              </a:ext>
            </a:extLst>
          </p:cNvPr>
          <p:cNvSpPr>
            <a:spLocks noChangeArrowheads="1"/>
          </p:cNvSpPr>
          <p:nvPr/>
        </p:nvSpPr>
        <p:spPr bwMode="auto">
          <a:xfrm>
            <a:off x="3753852" y="5284768"/>
            <a:ext cx="480291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200" b="0" i="0" u="none" strike="noStrike" cap="none" normalizeH="0" baseline="0" dirty="0">
                <a:ln>
                  <a:noFill/>
                </a:ln>
                <a:solidFill>
                  <a:schemeClr val="tx1"/>
                </a:solidFill>
                <a:effectLst/>
                <a:latin typeface="Arial" panose="020B0604020202020204" pitchFamily="34" charset="0"/>
              </a:rPr>
              <a:t>Důležitá pravidla:</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200" b="0" i="0" u="none" strike="noStrike" cap="none" normalizeH="0" baseline="0" dirty="0">
                <a:ln>
                  <a:noFill/>
                </a:ln>
                <a:solidFill>
                  <a:schemeClr val="tx1"/>
                </a:solidFill>
                <a:effectLst/>
                <a:latin typeface="Arial" panose="020B0604020202020204" pitchFamily="34" charset="0"/>
              </a:rPr>
              <a:t>textové hodnoty zapisujeme do jednoduchých uvozovek: </a:t>
            </a:r>
            <a:r>
              <a:rPr kumimoji="0" lang="cs-CZ" altLang="cs-CZ" sz="1200" b="0" i="0" u="none" strike="noStrike" cap="none" normalizeH="0" baseline="0" dirty="0">
                <a:ln>
                  <a:noFill/>
                </a:ln>
                <a:solidFill>
                  <a:schemeClr val="tx1"/>
                </a:solidFill>
                <a:effectLst/>
                <a:latin typeface="Arial Unicode MS"/>
              </a:rPr>
              <a:t>'Novák'</a:t>
            </a:r>
            <a:r>
              <a:rPr kumimoji="0" lang="cs-CZ" altLang="cs-CZ" sz="1200" b="0" i="0" u="none" strike="noStrike" cap="none" normalizeH="0" baseline="0" dirty="0">
                <a:ln>
                  <a:noFill/>
                </a:ln>
                <a:solidFill>
                  <a:schemeClr val="tx1"/>
                </a:solidFill>
                <a:effectLst/>
              </a:rPr>
              <a:t>, </a:t>
            </a:r>
            <a:endParaRPr kumimoji="0" lang="cs-CZ" altLang="cs-CZ" sz="1200" b="0" i="0" u="none" strike="noStrike" cap="none" normalizeH="0" baseline="0" dirty="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200" b="0" i="0" u="none" strike="noStrike" cap="none" normalizeH="0" baseline="0" dirty="0">
                <a:ln>
                  <a:noFill/>
                </a:ln>
                <a:solidFill>
                  <a:schemeClr val="tx1"/>
                </a:solidFill>
                <a:effectLst/>
                <a:latin typeface="Arial" panose="020B0604020202020204" pitchFamily="34" charset="0"/>
              </a:rPr>
              <a:t>datum zapisujeme ve tvaru </a:t>
            </a:r>
            <a:r>
              <a:rPr kumimoji="0" lang="cs-CZ" altLang="cs-CZ" sz="1200" b="0" i="0" u="none" strike="noStrike" cap="none" normalizeH="0" baseline="0" dirty="0">
                <a:ln>
                  <a:noFill/>
                </a:ln>
                <a:solidFill>
                  <a:schemeClr val="tx1"/>
                </a:solidFill>
                <a:effectLst/>
                <a:latin typeface="Arial Unicode MS"/>
              </a:rPr>
              <a:t>'RRRR-MM-DD'</a:t>
            </a:r>
            <a:r>
              <a:rPr kumimoji="0" lang="cs-CZ" altLang="cs-CZ" sz="1200" b="0" i="0" u="none" strike="noStrike" cap="none" normalizeH="0" baseline="0" dirty="0">
                <a:ln>
                  <a:noFill/>
                </a:ln>
                <a:solidFill>
                  <a:schemeClr val="tx1"/>
                </a:solidFill>
                <a:effectLst/>
              </a:rPr>
              <a:t>, </a:t>
            </a:r>
            <a:endParaRPr kumimoji="0" lang="cs-CZ" altLang="cs-CZ" sz="1200" b="0" i="0" u="none" strike="noStrike" cap="none" normalizeH="0" baseline="0" dirty="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200" b="0" i="0" u="none" strike="noStrike" cap="none" normalizeH="0" baseline="0" dirty="0">
                <a:ln>
                  <a:noFill/>
                </a:ln>
                <a:solidFill>
                  <a:schemeClr val="tx1"/>
                </a:solidFill>
                <a:effectLst/>
                <a:latin typeface="Arial" panose="020B0604020202020204" pitchFamily="34" charset="0"/>
              </a:rPr>
              <a:t>desetinná čísla zapisujeme s tečkou: </a:t>
            </a:r>
            <a:r>
              <a:rPr kumimoji="0" lang="cs-CZ" altLang="cs-CZ" sz="1200" b="0" i="0" u="none" strike="noStrike" cap="none" normalizeH="0" baseline="0" dirty="0">
                <a:ln>
                  <a:noFill/>
                </a:ln>
                <a:solidFill>
                  <a:schemeClr val="tx1"/>
                </a:solidFill>
                <a:effectLst/>
                <a:latin typeface="Arial Unicode MS"/>
              </a:rPr>
              <a:t>72.50</a:t>
            </a:r>
            <a:r>
              <a:rPr kumimoji="0" lang="cs-CZ" altLang="cs-CZ" sz="1200" b="0" i="0" u="none" strike="noStrike" cap="none" normalizeH="0" baseline="0" dirty="0">
                <a:ln>
                  <a:noFill/>
                </a:ln>
                <a:solidFill>
                  <a:schemeClr val="tx1"/>
                </a:solidFill>
                <a:effectLst/>
              </a:rPr>
              <a:t>, </a:t>
            </a:r>
            <a:endParaRPr kumimoji="0" lang="cs-CZ" altLang="cs-CZ" sz="1200" b="0" i="0" u="none" strike="noStrike" cap="none" normalizeH="0" baseline="0" dirty="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200" b="0" i="0" u="none" strike="noStrike" cap="none" normalizeH="0" baseline="0" dirty="0">
                <a:ln>
                  <a:noFill/>
                </a:ln>
                <a:solidFill>
                  <a:schemeClr val="tx1"/>
                </a:solidFill>
                <a:effectLst/>
                <a:latin typeface="Arial Unicode MS"/>
              </a:rPr>
              <a:t>NULL</a:t>
            </a:r>
            <a:r>
              <a:rPr kumimoji="0" lang="cs-CZ" altLang="cs-CZ" sz="1200" b="0" i="0" u="none" strike="noStrike" cap="none" normalizeH="0" baseline="0" dirty="0">
                <a:ln>
                  <a:noFill/>
                </a:ln>
                <a:solidFill>
                  <a:schemeClr val="tx1"/>
                </a:solidFill>
                <a:effectLst/>
              </a:rPr>
              <a:t> znamená, že údaj není známý nebo nebyl zadán, </a:t>
            </a:r>
            <a:endParaRPr kumimoji="0" lang="cs-CZ" altLang="cs-CZ" sz="1200" b="0" i="0" u="none" strike="noStrike" cap="none" normalizeH="0" baseline="0" dirty="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200" b="0" i="0" u="none" strike="noStrike" cap="none" normalizeH="0" baseline="0" dirty="0">
                <a:ln>
                  <a:noFill/>
                </a:ln>
                <a:solidFill>
                  <a:schemeClr val="tx1"/>
                </a:solidFill>
                <a:effectLst/>
                <a:latin typeface="Arial Unicode MS"/>
              </a:rPr>
              <a:t>NOT NULL</a:t>
            </a:r>
            <a:r>
              <a:rPr kumimoji="0" lang="cs-CZ" altLang="cs-CZ" sz="1200" b="0" i="0" u="none" strike="noStrike" cap="none" normalizeH="0" baseline="0" dirty="0">
                <a:ln>
                  <a:noFill/>
                </a:ln>
                <a:solidFill>
                  <a:schemeClr val="tx1"/>
                </a:solidFill>
                <a:effectLst/>
              </a:rPr>
              <a:t> určuje, že údaj musí být vyplněn.</a:t>
            </a:r>
            <a:endParaRPr kumimoji="0" lang="cs-CZ" altLang="cs-CZ" sz="1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32365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5E31F4-2EE2-68AA-F07F-8AEB134C0FD5}"/>
              </a:ext>
            </a:extLst>
          </p:cNvPr>
          <p:cNvSpPr>
            <a:spLocks noChangeArrowheads="1"/>
          </p:cNvSpPr>
          <p:nvPr/>
        </p:nvSpPr>
        <p:spPr bwMode="auto">
          <a:xfrm>
            <a:off x="283595" y="434895"/>
            <a:ext cx="11624809" cy="2831544"/>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latin typeface="+mn-lt"/>
              </a:rPr>
              <a:t>SQL příkazy</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Databáze se ovládají pomocí SQL příkazů, kterým se v angličtině říká </a:t>
            </a:r>
            <a:r>
              <a:rPr lang="cs-CZ" altLang="cs-CZ" dirty="0" err="1">
                <a:latin typeface="+mn-lt"/>
              </a:rPr>
              <a:t>queries</a:t>
            </a:r>
            <a:r>
              <a:rPr lang="cs-CZ" altLang="cs-CZ" dirty="0">
                <a:latin typeface="+mn-lt"/>
              </a:rPr>
              <a:t>. SQL jazyk obsahuje řadu klíčových slov, které umožňují provádět základní operace s databázemi a daty.</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V této úloze si ukážeme pouze základní příkazy pro vytváření databází a tabulek a vkládání dat do tabulek:</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dirty="0">
                <a:latin typeface="+mn-lt"/>
              </a:rPr>
              <a:t>Vytváření databází a tabulek (CREATE DATABASE, CREATE TABLE)</a:t>
            </a: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lang="cs-CZ" altLang="cs-CZ" dirty="0">
                <a:latin typeface="+mn-lt"/>
              </a:rPr>
              <a:t>Vkládání dat do tabulek (INSERT)</a:t>
            </a:r>
          </a:p>
          <a:p>
            <a:pPr marL="0" marR="0" lvl="0" indent="0" algn="l" defTabSz="914400" rtl="0" eaLnBrk="0" fontAlgn="base" latinLnBrk="0" hangingPunct="0">
              <a:lnSpc>
                <a:spcPct val="100000"/>
              </a:lnSpc>
              <a:spcBef>
                <a:spcPct val="0"/>
              </a:spcBef>
              <a:spcAft>
                <a:spcPct val="0"/>
              </a:spcAft>
              <a:buClrTx/>
              <a:buSzTx/>
              <a:tabLst/>
            </a:pPr>
            <a:endParaRPr lang="cs-CZ" altLang="cs-CZ" sz="800" dirty="0">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b="1" dirty="0">
                <a:latin typeface="+mn-lt"/>
              </a:rPr>
              <a:t>Velmi důležité je, že každý příkaz (</a:t>
            </a:r>
            <a:r>
              <a:rPr lang="cs-CZ" altLang="cs-CZ" b="1" dirty="0" err="1">
                <a:latin typeface="+mn-lt"/>
              </a:rPr>
              <a:t>query</a:t>
            </a:r>
            <a:r>
              <a:rPr lang="cs-CZ" altLang="cs-CZ" b="1" dirty="0">
                <a:latin typeface="+mn-lt"/>
              </a:rPr>
              <a:t>) musí končit středníkem ;</a:t>
            </a:r>
          </a:p>
        </p:txBody>
      </p:sp>
      <p:sp>
        <p:nvSpPr>
          <p:cNvPr id="5" name="Rectangle 3">
            <a:extLst>
              <a:ext uri="{FF2B5EF4-FFF2-40B4-BE49-F238E27FC236}">
                <a16:creationId xmlns:a16="http://schemas.microsoft.com/office/drawing/2014/main" id="{72D77C22-1FF8-C443-8025-61982EAA9E08}"/>
              </a:ext>
            </a:extLst>
          </p:cNvPr>
          <p:cNvSpPr>
            <a:spLocks noChangeArrowheads="1"/>
          </p:cNvSpPr>
          <p:nvPr/>
        </p:nvSpPr>
        <p:spPr bwMode="auto">
          <a:xfrm>
            <a:off x="283595" y="5738366"/>
            <a:ext cx="11422882"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Středník na české klávesnici:</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stisknutím klávesy </a:t>
            </a:r>
            <a:r>
              <a:rPr kumimoji="0" lang="cs-CZ" altLang="cs-CZ" sz="1400" b="1" i="0" u="none" strike="noStrike" cap="none" normalizeH="0" baseline="0" dirty="0">
                <a:ln>
                  <a:noFill/>
                </a:ln>
                <a:solidFill>
                  <a:schemeClr val="tx1"/>
                </a:solidFill>
                <a:effectLst/>
                <a:latin typeface="Arial" panose="020B0604020202020204" pitchFamily="34" charset="0"/>
              </a:rPr>
              <a:t>vlevo od číslice 1</a:t>
            </a:r>
            <a:r>
              <a:rPr kumimoji="0" lang="cs-CZ" altLang="cs-CZ" sz="1400" b="0" i="0" u="none" strike="noStrike" cap="none" normalizeH="0" baseline="0" dirty="0">
                <a:ln>
                  <a:noFill/>
                </a:ln>
                <a:solidFill>
                  <a:schemeClr val="tx1"/>
                </a:solidFill>
                <a:effectLst/>
                <a:latin typeface="Arial" panose="020B0604020202020204" pitchFamily="34" charset="0"/>
              </a:rPr>
              <a:t>, přímo pod klávesou </a:t>
            </a:r>
            <a:r>
              <a:rPr kumimoji="0" lang="cs-CZ" altLang="cs-CZ" sz="1400" b="1" i="0" u="none" strike="noStrike" cap="none" normalizeH="0" baseline="0" dirty="0" err="1">
                <a:ln>
                  <a:noFill/>
                </a:ln>
                <a:solidFill>
                  <a:schemeClr val="tx1"/>
                </a:solidFill>
                <a:effectLst/>
                <a:latin typeface="Arial" panose="020B0604020202020204" pitchFamily="34" charset="0"/>
              </a:rPr>
              <a:t>Esc</a:t>
            </a:r>
            <a:r>
              <a:rPr kumimoji="0" lang="cs-CZ" altLang="cs-CZ" sz="1400" b="0" i="0" u="none" strike="noStrike" cap="none" normalizeH="0" baseline="0" dirty="0">
                <a:ln>
                  <a:noFill/>
                </a:ln>
                <a:solidFill>
                  <a:schemeClr val="tx1"/>
                </a:solidFill>
                <a:effectLst/>
                <a:latin typeface="Arial" panose="020B0604020202020204" pitchFamily="34" charset="0"/>
              </a:rPr>
              <a:t> – bez Shiftu,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pomocí číselného kódu: podržte </a:t>
            </a:r>
            <a:r>
              <a:rPr kumimoji="0" lang="cs-CZ" altLang="cs-CZ" sz="1400" b="1" i="0" u="none" strike="noStrike" cap="none" normalizeH="0" baseline="0" dirty="0">
                <a:ln>
                  <a:noFill/>
                </a:ln>
                <a:solidFill>
                  <a:schemeClr val="tx1"/>
                </a:solidFill>
                <a:effectLst/>
                <a:latin typeface="Arial" panose="020B0604020202020204" pitchFamily="34" charset="0"/>
              </a:rPr>
              <a:t>levý Alt</a:t>
            </a:r>
            <a:r>
              <a:rPr kumimoji="0" lang="cs-CZ" altLang="cs-CZ" sz="1400" b="0" i="0" u="none" strike="noStrike" cap="none" normalizeH="0" baseline="0" dirty="0">
                <a:ln>
                  <a:noFill/>
                </a:ln>
                <a:solidFill>
                  <a:schemeClr val="tx1"/>
                </a:solidFill>
                <a:effectLst/>
                <a:latin typeface="Arial" panose="020B0604020202020204" pitchFamily="34" charset="0"/>
              </a:rPr>
              <a:t> a na numerické klávesnici napište </a:t>
            </a:r>
            <a:r>
              <a:rPr kumimoji="0" lang="cs-CZ" altLang="cs-CZ" sz="1400" b="1" i="0" u="none" strike="noStrike" cap="none" normalizeH="0" baseline="0" dirty="0">
                <a:ln>
                  <a:noFill/>
                </a:ln>
                <a:solidFill>
                  <a:schemeClr val="tx1"/>
                </a:solidFill>
                <a:effectLst/>
                <a:latin typeface="Arial" panose="020B0604020202020204" pitchFamily="34" charset="0"/>
              </a:rPr>
              <a:t>59</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případně přepněte klávesnici na anglickou pomocí </a:t>
            </a:r>
            <a:r>
              <a:rPr kumimoji="0" lang="cs-CZ" altLang="cs-CZ" sz="1400" b="1" i="0" u="none" strike="noStrike" cap="none" normalizeH="0" baseline="0" dirty="0" err="1">
                <a:ln>
                  <a:noFill/>
                </a:ln>
                <a:solidFill>
                  <a:schemeClr val="tx1"/>
                </a:solidFill>
                <a:effectLst/>
                <a:latin typeface="Arial" panose="020B0604020202020204" pitchFamily="34" charset="0"/>
              </a:rPr>
              <a:t>Win</a:t>
            </a:r>
            <a:r>
              <a:rPr kumimoji="0" lang="cs-CZ" altLang="cs-CZ" sz="1400" b="1" i="0" u="none" strike="noStrike" cap="none" normalizeH="0" baseline="0" dirty="0">
                <a:ln>
                  <a:noFill/>
                </a:ln>
                <a:solidFill>
                  <a:schemeClr val="tx1"/>
                </a:solidFill>
                <a:effectLst/>
                <a:latin typeface="Arial" panose="020B0604020202020204" pitchFamily="34" charset="0"/>
              </a:rPr>
              <a:t> + mezerník</a:t>
            </a:r>
            <a:r>
              <a:rPr kumimoji="0" lang="cs-CZ" altLang="cs-CZ" sz="1400" b="0" i="0" u="none" strike="noStrike" cap="none" normalizeH="0" baseline="0" dirty="0">
                <a:ln>
                  <a:noFill/>
                </a:ln>
                <a:solidFill>
                  <a:schemeClr val="tx1"/>
                </a:solidFill>
                <a:effectLst/>
                <a:latin typeface="Arial" panose="020B0604020202020204" pitchFamily="34" charset="0"/>
              </a:rPr>
              <a:t>; středník je pak na klávese napravo od písmene </a:t>
            </a:r>
            <a:r>
              <a:rPr kumimoji="0" lang="cs-CZ" altLang="cs-CZ" sz="1400" b="1" i="0" u="none" strike="noStrike" cap="none" normalizeH="0" baseline="0" dirty="0">
                <a:ln>
                  <a:noFill/>
                </a:ln>
                <a:solidFill>
                  <a:schemeClr val="tx1"/>
                </a:solidFill>
                <a:effectLst/>
                <a:latin typeface="Arial" panose="020B0604020202020204" pitchFamily="34" charset="0"/>
              </a:rPr>
              <a:t>L</a:t>
            </a:r>
            <a:r>
              <a:rPr kumimoji="0" lang="cs-CZ" altLang="cs-CZ" sz="1400" b="0" i="0" u="none" strike="noStrike" cap="none" normalizeH="0" baseline="0" dirty="0">
                <a:ln>
                  <a:noFill/>
                </a:ln>
                <a:solidFill>
                  <a:schemeClr val="tx1"/>
                </a:solidFill>
                <a:effectLst/>
                <a:latin typeface="Arial" panose="020B0604020202020204" pitchFamily="34" charset="0"/>
              </a:rPr>
              <a:t>. </a:t>
            </a:r>
          </a:p>
        </p:txBody>
      </p:sp>
      <p:cxnSp>
        <p:nvCxnSpPr>
          <p:cNvPr id="7" name="Přímá spojnice 6">
            <a:extLst>
              <a:ext uri="{FF2B5EF4-FFF2-40B4-BE49-F238E27FC236}">
                <a16:creationId xmlns:a16="http://schemas.microsoft.com/office/drawing/2014/main" id="{A157F203-B8C3-E928-4F84-227BCEAA28DD}"/>
              </a:ext>
            </a:extLst>
          </p:cNvPr>
          <p:cNvCxnSpPr/>
          <p:nvPr/>
        </p:nvCxnSpPr>
        <p:spPr>
          <a:xfrm flipV="1">
            <a:off x="119270" y="5661324"/>
            <a:ext cx="11789134" cy="0"/>
          </a:xfrm>
          <a:prstGeom prst="line">
            <a:avLst/>
          </a:prstGeom>
        </p:spPr>
        <p:style>
          <a:lnRef idx="1">
            <a:schemeClr val="dk1"/>
          </a:lnRef>
          <a:fillRef idx="0">
            <a:schemeClr val="dk1"/>
          </a:fillRef>
          <a:effectRef idx="0">
            <a:schemeClr val="dk1"/>
          </a:effectRef>
          <a:fontRef idx="minor">
            <a:schemeClr val="tx1"/>
          </a:fontRef>
        </p:style>
      </p:cxnSp>
      <p:sp>
        <p:nvSpPr>
          <p:cNvPr id="9" name="TextovéPole 8">
            <a:extLst>
              <a:ext uri="{FF2B5EF4-FFF2-40B4-BE49-F238E27FC236}">
                <a16:creationId xmlns:a16="http://schemas.microsoft.com/office/drawing/2014/main" id="{20F5B5B9-4FB6-401D-A67A-CA6EC7192519}"/>
              </a:ext>
            </a:extLst>
          </p:cNvPr>
          <p:cNvSpPr txBox="1"/>
          <p:nvPr/>
        </p:nvSpPr>
        <p:spPr>
          <a:xfrm>
            <a:off x="4428546" y="3901663"/>
            <a:ext cx="3170582" cy="1477328"/>
          </a:xfrm>
          <a:prstGeom prst="rect">
            <a:avLst/>
          </a:prstGeom>
          <a:noFill/>
        </p:spPr>
        <p:txBody>
          <a:bodyPr wrap="square">
            <a:spAutoFit/>
          </a:bodyPr>
          <a:lstStyle/>
          <a:p>
            <a:pPr marL="285750" indent="-285750" algn="l">
              <a:buFont typeface="Arial" panose="020B0604020202020204" pitchFamily="34" charset="0"/>
              <a:buChar char="•"/>
            </a:pPr>
            <a:r>
              <a:rPr lang="cs-CZ" dirty="0"/>
              <a:t>Načítání dat z tabulek</a:t>
            </a:r>
          </a:p>
          <a:p>
            <a:pPr marL="285750" indent="-285750" algn="l">
              <a:buFont typeface="Arial" panose="020B0604020202020204" pitchFamily="34" charset="0"/>
              <a:buChar char="•"/>
            </a:pPr>
            <a:r>
              <a:rPr lang="cs-CZ" dirty="0"/>
              <a:t>Aktualizace dat v tabulkách</a:t>
            </a:r>
          </a:p>
          <a:p>
            <a:pPr marL="285750" indent="-285750" algn="l">
              <a:buFont typeface="Arial" panose="020B0604020202020204" pitchFamily="34" charset="0"/>
              <a:buChar char="•"/>
            </a:pPr>
            <a:r>
              <a:rPr lang="cs-CZ" dirty="0"/>
              <a:t>Modifikace struktury tabulek</a:t>
            </a:r>
          </a:p>
          <a:p>
            <a:pPr marL="285750" indent="-285750" algn="l">
              <a:buFont typeface="Arial" panose="020B0604020202020204" pitchFamily="34" charset="0"/>
              <a:buChar char="•"/>
            </a:pPr>
            <a:r>
              <a:rPr lang="cs-CZ" dirty="0"/>
              <a:t>Mazání dat z tabulek</a:t>
            </a:r>
          </a:p>
          <a:p>
            <a:pPr marL="285750" indent="-285750" algn="l">
              <a:buFont typeface="Arial" panose="020B0604020202020204" pitchFamily="34" charset="0"/>
              <a:buChar char="•"/>
            </a:pPr>
            <a:r>
              <a:rPr lang="cs-CZ" dirty="0"/>
              <a:t>Mazání tabulek a databází</a:t>
            </a:r>
          </a:p>
        </p:txBody>
      </p:sp>
      <p:sp>
        <p:nvSpPr>
          <p:cNvPr id="10" name="TextovéPole 9">
            <a:extLst>
              <a:ext uri="{FF2B5EF4-FFF2-40B4-BE49-F238E27FC236}">
                <a16:creationId xmlns:a16="http://schemas.microsoft.com/office/drawing/2014/main" id="{F2954DF4-0F57-155C-A900-380D1B20B55B}"/>
              </a:ext>
            </a:extLst>
          </p:cNvPr>
          <p:cNvSpPr txBox="1"/>
          <p:nvPr/>
        </p:nvSpPr>
        <p:spPr>
          <a:xfrm>
            <a:off x="4428546" y="3532331"/>
            <a:ext cx="1964303" cy="369332"/>
          </a:xfrm>
          <a:prstGeom prst="rect">
            <a:avLst/>
          </a:prstGeom>
          <a:noFill/>
        </p:spPr>
        <p:txBody>
          <a:bodyPr wrap="square" rtlCol="0">
            <a:spAutoFit/>
          </a:bodyPr>
          <a:lstStyle/>
          <a:p>
            <a:r>
              <a:rPr lang="cs-CZ" b="1" dirty="0"/>
              <a:t>Základní příkazy:</a:t>
            </a:r>
          </a:p>
        </p:txBody>
      </p:sp>
    </p:spTree>
    <p:extLst>
      <p:ext uri="{BB962C8B-B14F-4D97-AF65-F5344CB8AC3E}">
        <p14:creationId xmlns:p14="http://schemas.microsoft.com/office/powerpoint/2010/main" val="3983247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6C1756A6-DE9A-B121-B413-E6E56EFF0A5B}"/>
              </a:ext>
            </a:extLst>
          </p:cNvPr>
          <p:cNvSpPr txBox="1"/>
          <p:nvPr/>
        </p:nvSpPr>
        <p:spPr>
          <a:xfrm>
            <a:off x="341906" y="151075"/>
            <a:ext cx="7808181" cy="369332"/>
          </a:xfrm>
          <a:prstGeom prst="rect">
            <a:avLst/>
          </a:prstGeom>
          <a:noFill/>
        </p:spPr>
        <p:txBody>
          <a:bodyPr wrap="square" rtlCol="0">
            <a:spAutoFit/>
          </a:bodyPr>
          <a:lstStyle/>
          <a:p>
            <a:r>
              <a:rPr lang="cs-CZ" b="1" dirty="0"/>
              <a:t>SQL příkazy a jejich syntaxe použité na následujících snímcích.</a:t>
            </a:r>
          </a:p>
        </p:txBody>
      </p:sp>
      <p:sp>
        <p:nvSpPr>
          <p:cNvPr id="3" name="TextovéPole 2">
            <a:extLst>
              <a:ext uri="{FF2B5EF4-FFF2-40B4-BE49-F238E27FC236}">
                <a16:creationId xmlns:a16="http://schemas.microsoft.com/office/drawing/2014/main" id="{E8A3EC37-C3EE-577E-EB4A-E2C074951BFC}"/>
              </a:ext>
            </a:extLst>
          </p:cNvPr>
          <p:cNvSpPr txBox="1"/>
          <p:nvPr/>
        </p:nvSpPr>
        <p:spPr>
          <a:xfrm>
            <a:off x="341906" y="671482"/>
            <a:ext cx="5754094" cy="5170646"/>
          </a:xfrm>
          <a:prstGeom prst="rect">
            <a:avLst/>
          </a:prstGeom>
          <a:noFill/>
        </p:spPr>
        <p:txBody>
          <a:bodyPr wrap="square" rtlCol="0">
            <a:spAutoFit/>
          </a:bodyPr>
          <a:lstStyle/>
          <a:p>
            <a:pPr marL="342900" indent="-342900">
              <a:buFont typeface="+mj-lt"/>
              <a:buAutoNum type="arabicPeriod"/>
            </a:pPr>
            <a:r>
              <a:rPr lang="cs-CZ" sz="1400" dirty="0"/>
              <a:t>Vytvoření nové databáze:</a:t>
            </a:r>
          </a:p>
          <a:p>
            <a:r>
              <a:rPr lang="cs-CZ" sz="1400" b="1" dirty="0"/>
              <a:t>CREATE DATABASE </a:t>
            </a:r>
            <a:r>
              <a:rPr lang="cs-CZ" sz="1400" b="1" dirty="0" err="1"/>
              <a:t>název_databáze</a:t>
            </a:r>
            <a:r>
              <a:rPr lang="cs-CZ" sz="1400" b="1" dirty="0"/>
              <a:t>;</a:t>
            </a:r>
          </a:p>
          <a:p>
            <a:endParaRPr lang="cs-CZ" sz="600" dirty="0"/>
          </a:p>
          <a:p>
            <a:pPr marL="342900" indent="-342900">
              <a:buFont typeface="+mj-lt"/>
              <a:buAutoNum type="arabicPeriod" startAt="2"/>
            </a:pPr>
            <a:r>
              <a:rPr lang="cs-CZ" sz="1400" dirty="0"/>
              <a:t>Bezpečnější varianta vytvoření databáze, která neohlásí chybu jestliže databáze existuje:</a:t>
            </a:r>
          </a:p>
          <a:p>
            <a:r>
              <a:rPr lang="cs-CZ" sz="1400" b="1" dirty="0"/>
              <a:t>CREATE DATABASE IF NOT EXISTS </a:t>
            </a:r>
            <a:r>
              <a:rPr lang="cs-CZ" sz="1400" b="1" dirty="0" err="1"/>
              <a:t>název_databáze</a:t>
            </a:r>
            <a:r>
              <a:rPr lang="cs-CZ" sz="1400" b="1" dirty="0"/>
              <a:t>;</a:t>
            </a:r>
          </a:p>
          <a:p>
            <a:endParaRPr lang="cs-CZ" sz="600" b="1" dirty="0"/>
          </a:p>
          <a:p>
            <a:pPr marL="342900" indent="-342900">
              <a:buFont typeface="+mj-lt"/>
              <a:buAutoNum type="arabicPeriod" startAt="3"/>
            </a:pPr>
            <a:r>
              <a:rPr lang="cs-CZ" sz="1400" dirty="0"/>
              <a:t>Výběr databáze pro další práci:</a:t>
            </a:r>
          </a:p>
          <a:p>
            <a:r>
              <a:rPr lang="cs-CZ" sz="1400" b="1" dirty="0"/>
              <a:t>USE </a:t>
            </a:r>
            <a:r>
              <a:rPr lang="cs-CZ" sz="1400" b="1" dirty="0" err="1"/>
              <a:t>název_databáze</a:t>
            </a:r>
            <a:r>
              <a:rPr lang="cs-CZ" sz="1400" b="1" dirty="0"/>
              <a:t>;</a:t>
            </a:r>
          </a:p>
          <a:p>
            <a:endParaRPr lang="cs-CZ" sz="600" b="1" dirty="0"/>
          </a:p>
          <a:p>
            <a:pPr marL="342900" indent="-342900">
              <a:buFont typeface="+mj-lt"/>
              <a:buAutoNum type="arabicPeriod" startAt="4"/>
            </a:pPr>
            <a:r>
              <a:rPr lang="cs-CZ" sz="1400" dirty="0"/>
              <a:t>Ověření existence databáze:</a:t>
            </a:r>
          </a:p>
          <a:p>
            <a:r>
              <a:rPr lang="cs-CZ" sz="1400" b="1" dirty="0"/>
              <a:t>SHOW DATABASES;</a:t>
            </a:r>
          </a:p>
          <a:p>
            <a:endParaRPr lang="cs-CZ" sz="600" dirty="0"/>
          </a:p>
          <a:p>
            <a:pPr marL="342900" indent="-342900">
              <a:buFont typeface="+mj-lt"/>
              <a:buAutoNum type="arabicPeriod" startAt="5"/>
            </a:pPr>
            <a:r>
              <a:rPr lang="cs-CZ" sz="1400" dirty="0"/>
              <a:t>Vytvoření tabulky:</a:t>
            </a:r>
          </a:p>
          <a:p>
            <a:r>
              <a:rPr lang="cs-CZ" sz="1400" b="1" dirty="0"/>
              <a:t>CREATE TABLE </a:t>
            </a:r>
            <a:r>
              <a:rPr lang="cs-CZ" sz="1400" b="1" dirty="0" err="1"/>
              <a:t>název_tabulky</a:t>
            </a:r>
            <a:r>
              <a:rPr lang="cs-CZ" sz="1400" b="1" dirty="0"/>
              <a:t>(</a:t>
            </a:r>
          </a:p>
          <a:p>
            <a:r>
              <a:rPr lang="cs-CZ" sz="1400" b="1" dirty="0"/>
              <a:t>      </a:t>
            </a:r>
            <a:r>
              <a:rPr lang="cs-CZ" sz="1400" b="1" dirty="0" err="1"/>
              <a:t>klíčová_položka</a:t>
            </a:r>
            <a:r>
              <a:rPr lang="cs-CZ" sz="1400" b="1" dirty="0"/>
              <a:t> INT PRIMARY KEY,</a:t>
            </a:r>
          </a:p>
          <a:p>
            <a:r>
              <a:rPr lang="cs-CZ" sz="1400" b="1" dirty="0"/>
              <a:t>      položka_1 VARCHAR(</a:t>
            </a:r>
            <a:r>
              <a:rPr lang="cs-CZ" sz="1400" b="1" dirty="0" err="1"/>
              <a:t>počet_znaků</a:t>
            </a:r>
            <a:r>
              <a:rPr lang="cs-CZ" sz="1400" b="1" dirty="0"/>
              <a:t>),</a:t>
            </a:r>
          </a:p>
          <a:p>
            <a:r>
              <a:rPr lang="cs-CZ" sz="1400" b="1" dirty="0"/>
              <a:t>      položka_2 VARCHAR(</a:t>
            </a:r>
            <a:r>
              <a:rPr lang="cs-CZ" sz="1400" b="1" dirty="0" err="1"/>
              <a:t>počet_znaků</a:t>
            </a:r>
            <a:r>
              <a:rPr lang="cs-CZ" sz="1400" b="1" dirty="0"/>
              <a:t>),</a:t>
            </a:r>
          </a:p>
          <a:p>
            <a:r>
              <a:rPr lang="cs-CZ" sz="1400" b="1" dirty="0"/>
              <a:t>      položka_3 DATE</a:t>
            </a:r>
          </a:p>
          <a:p>
            <a:r>
              <a:rPr lang="cs-CZ" sz="1400" b="1" dirty="0"/>
              <a:t>);</a:t>
            </a:r>
          </a:p>
          <a:p>
            <a:endParaRPr lang="cs-CZ" sz="600" dirty="0"/>
          </a:p>
          <a:p>
            <a:endParaRPr lang="cs-CZ" sz="600" dirty="0"/>
          </a:p>
          <a:p>
            <a:pPr marL="342900" indent="-342900">
              <a:buFont typeface="+mj-lt"/>
              <a:buAutoNum type="arabicPeriod" startAt="6"/>
            </a:pPr>
            <a:r>
              <a:rPr lang="cs-CZ" sz="1400" dirty="0"/>
              <a:t>Přidání obsahu položek, vložení záznamu:</a:t>
            </a:r>
          </a:p>
          <a:p>
            <a:r>
              <a:rPr lang="cs-CZ" sz="1400" b="1" dirty="0"/>
              <a:t>INSERT INTO </a:t>
            </a:r>
            <a:r>
              <a:rPr lang="cs-CZ" sz="1400" b="1" dirty="0" err="1"/>
              <a:t>název_tabulky</a:t>
            </a:r>
            <a:r>
              <a:rPr lang="cs-CZ" sz="1400" b="1" dirty="0"/>
              <a:t> (klíčová_položka,položka_1,položka_2)</a:t>
            </a:r>
          </a:p>
          <a:p>
            <a:r>
              <a:rPr lang="cs-CZ" sz="1400" b="1" dirty="0"/>
              <a:t>VALUES</a:t>
            </a:r>
          </a:p>
          <a:p>
            <a:r>
              <a:rPr lang="cs-CZ" sz="1400" b="1" dirty="0"/>
              <a:t>(300,‘Marie‘,‘Musilová‘,‘1949-1-8‘)</a:t>
            </a:r>
          </a:p>
          <a:p>
            <a:endParaRPr lang="cs-CZ" sz="1400" dirty="0"/>
          </a:p>
        </p:txBody>
      </p:sp>
      <p:sp>
        <p:nvSpPr>
          <p:cNvPr id="4" name="TextovéPole 3">
            <a:extLst>
              <a:ext uri="{FF2B5EF4-FFF2-40B4-BE49-F238E27FC236}">
                <a16:creationId xmlns:a16="http://schemas.microsoft.com/office/drawing/2014/main" id="{619F5461-2BBD-5D43-23D5-842E44E89C1D}"/>
              </a:ext>
            </a:extLst>
          </p:cNvPr>
          <p:cNvSpPr txBox="1"/>
          <p:nvPr/>
        </p:nvSpPr>
        <p:spPr>
          <a:xfrm>
            <a:off x="6178163" y="646540"/>
            <a:ext cx="5754094" cy="3539430"/>
          </a:xfrm>
          <a:prstGeom prst="rect">
            <a:avLst/>
          </a:prstGeom>
          <a:noFill/>
        </p:spPr>
        <p:txBody>
          <a:bodyPr wrap="square" rtlCol="0">
            <a:spAutoFit/>
          </a:bodyPr>
          <a:lstStyle/>
          <a:p>
            <a:pPr marL="342900" indent="-342900">
              <a:buFont typeface="+mj-lt"/>
              <a:buAutoNum type="arabicPeriod" startAt="7"/>
            </a:pPr>
            <a:r>
              <a:rPr lang="cs-CZ" sz="1400" dirty="0"/>
              <a:t>Uložené záznamy v tabulce zobrazíme příkazem:</a:t>
            </a:r>
          </a:p>
          <a:p>
            <a:r>
              <a:rPr lang="cs-CZ" sz="1400" b="1" dirty="0"/>
              <a:t>SELECT*FROM </a:t>
            </a:r>
            <a:r>
              <a:rPr lang="cs-CZ" sz="1400" b="1" dirty="0" err="1"/>
              <a:t>název_tabulky</a:t>
            </a:r>
            <a:endParaRPr lang="cs-CZ" sz="1400" b="1" dirty="0"/>
          </a:p>
          <a:p>
            <a:endParaRPr lang="cs-CZ" sz="1400" dirty="0"/>
          </a:p>
          <a:p>
            <a:pPr marL="342900" indent="-342900">
              <a:buFont typeface="+mj-lt"/>
              <a:buAutoNum type="arabicPeriod" startAt="8"/>
            </a:pPr>
            <a:r>
              <a:rPr lang="cs-CZ" sz="1400" dirty="0"/>
              <a:t>Zrušení databáze:</a:t>
            </a:r>
          </a:p>
          <a:p>
            <a:r>
              <a:rPr lang="cs-CZ" sz="1400" b="1" dirty="0"/>
              <a:t>DROP DATABASE </a:t>
            </a:r>
            <a:r>
              <a:rPr lang="cs-CZ" sz="1400" b="1" dirty="0" err="1"/>
              <a:t>název_databáze</a:t>
            </a:r>
            <a:endParaRPr lang="cs-CZ" sz="1400" b="1" dirty="0"/>
          </a:p>
          <a:p>
            <a:endParaRPr lang="cs-CZ" sz="1400" dirty="0"/>
          </a:p>
          <a:p>
            <a:pPr marL="342900" indent="-342900">
              <a:buFont typeface="+mj-lt"/>
              <a:buAutoNum type="arabicPeriod" startAt="9"/>
            </a:pPr>
            <a:r>
              <a:rPr lang="cs-CZ" sz="1400" dirty="0"/>
              <a:t>Výpis tabulek ve zvolené databázi</a:t>
            </a:r>
          </a:p>
          <a:p>
            <a:r>
              <a:rPr lang="cs-CZ" sz="1400" b="1" dirty="0"/>
              <a:t>SHOW TABLES</a:t>
            </a:r>
          </a:p>
          <a:p>
            <a:endParaRPr lang="cs-CZ" sz="1400" dirty="0"/>
          </a:p>
          <a:p>
            <a:pPr marL="342900" indent="-342900">
              <a:buFont typeface="+mj-lt"/>
              <a:buAutoNum type="arabicPeriod" startAt="10"/>
            </a:pPr>
            <a:r>
              <a:rPr lang="cs-CZ" sz="1400" dirty="0"/>
              <a:t>Zobrazení struktury tabulky</a:t>
            </a:r>
          </a:p>
          <a:p>
            <a:r>
              <a:rPr lang="cs-CZ" sz="1400" b="1" dirty="0"/>
              <a:t>DESCRIBE </a:t>
            </a:r>
            <a:r>
              <a:rPr lang="cs-CZ" sz="1400" b="1" dirty="0" err="1"/>
              <a:t>název_tabulky</a:t>
            </a:r>
            <a:endParaRPr lang="cs-CZ" sz="1400" b="1" dirty="0"/>
          </a:p>
          <a:p>
            <a:endParaRPr lang="cs-CZ" sz="1400" dirty="0"/>
          </a:p>
          <a:p>
            <a:pPr marL="342900" indent="-342900">
              <a:buFont typeface="+mj-lt"/>
              <a:buAutoNum type="arabicPeriod" startAt="11"/>
            </a:pPr>
            <a:r>
              <a:rPr lang="cs-CZ" sz="1400" dirty="0"/>
              <a:t>Výběr záznamu v tabulce podle podmínky:</a:t>
            </a:r>
          </a:p>
          <a:p>
            <a:r>
              <a:rPr lang="cs-CZ" sz="1400" b="1" dirty="0"/>
              <a:t>SELECT*</a:t>
            </a:r>
          </a:p>
          <a:p>
            <a:r>
              <a:rPr lang="cs-CZ" sz="1400" b="1" dirty="0"/>
              <a:t>FROM </a:t>
            </a:r>
            <a:r>
              <a:rPr lang="cs-CZ" sz="1400" b="1" dirty="0" err="1"/>
              <a:t>název_tabulky</a:t>
            </a:r>
            <a:endParaRPr lang="cs-CZ" sz="1400" b="1" dirty="0"/>
          </a:p>
          <a:p>
            <a:r>
              <a:rPr lang="cs-CZ" sz="1400" b="1" dirty="0"/>
              <a:t>WHERE podmínka</a:t>
            </a:r>
          </a:p>
        </p:txBody>
      </p:sp>
      <p:graphicFrame>
        <p:nvGraphicFramePr>
          <p:cNvPr id="12" name="Tabulka 11">
            <a:extLst>
              <a:ext uri="{FF2B5EF4-FFF2-40B4-BE49-F238E27FC236}">
                <a16:creationId xmlns:a16="http://schemas.microsoft.com/office/drawing/2014/main" id="{D38A7921-BCC6-2515-0242-3566C56CF376}"/>
              </a:ext>
            </a:extLst>
          </p:cNvPr>
          <p:cNvGraphicFramePr>
            <a:graphicFrameLocks noGrp="1"/>
          </p:cNvGraphicFramePr>
          <p:nvPr>
            <p:extLst>
              <p:ext uri="{D42A27DB-BD31-4B8C-83A1-F6EECF244321}">
                <p14:modId xmlns:p14="http://schemas.microsoft.com/office/powerpoint/2010/main" val="69542372"/>
              </p:ext>
            </p:extLst>
          </p:nvPr>
        </p:nvGraphicFramePr>
        <p:xfrm>
          <a:off x="6270046" y="4185970"/>
          <a:ext cx="3597523" cy="2595880"/>
        </p:xfrm>
        <a:graphic>
          <a:graphicData uri="http://schemas.openxmlformats.org/drawingml/2006/table">
            <a:tbl>
              <a:tblPr firstRow="1" bandRow="1">
                <a:tableStyleId>{5940675A-B579-460E-94D1-54222C63F5DA}</a:tableStyleId>
              </a:tblPr>
              <a:tblGrid>
                <a:gridCol w="1434769">
                  <a:extLst>
                    <a:ext uri="{9D8B030D-6E8A-4147-A177-3AD203B41FA5}">
                      <a16:colId xmlns:a16="http://schemas.microsoft.com/office/drawing/2014/main" val="3437817393"/>
                    </a:ext>
                  </a:extLst>
                </a:gridCol>
                <a:gridCol w="2162754">
                  <a:extLst>
                    <a:ext uri="{9D8B030D-6E8A-4147-A177-3AD203B41FA5}">
                      <a16:colId xmlns:a16="http://schemas.microsoft.com/office/drawing/2014/main" val="4254013311"/>
                    </a:ext>
                  </a:extLst>
                </a:gridCol>
              </a:tblGrid>
              <a:tr h="370840">
                <a:tc>
                  <a:txBody>
                    <a:bodyPr/>
                    <a:lstStyle/>
                    <a:p>
                      <a:r>
                        <a:rPr lang="cs-CZ" sz="1400" b="1" dirty="0"/>
                        <a:t>Operátor</a:t>
                      </a:r>
                    </a:p>
                  </a:txBody>
                  <a:tcPr/>
                </a:tc>
                <a:tc>
                  <a:txBody>
                    <a:bodyPr/>
                    <a:lstStyle/>
                    <a:p>
                      <a:r>
                        <a:rPr lang="cs-CZ" sz="1400" b="1" dirty="0"/>
                        <a:t>Význam</a:t>
                      </a:r>
                    </a:p>
                  </a:txBody>
                  <a:tcPr/>
                </a:tc>
                <a:extLst>
                  <a:ext uri="{0D108BD9-81ED-4DB2-BD59-A6C34878D82A}">
                    <a16:rowId xmlns:a16="http://schemas.microsoft.com/office/drawing/2014/main" val="3637551499"/>
                  </a:ext>
                </a:extLst>
              </a:tr>
              <a:tr h="370840">
                <a:tc>
                  <a:txBody>
                    <a:bodyPr/>
                    <a:lstStyle/>
                    <a:p>
                      <a:r>
                        <a:rPr lang="cs-CZ" sz="1400" dirty="0"/>
                        <a:t>=</a:t>
                      </a:r>
                    </a:p>
                  </a:txBody>
                  <a:tcPr/>
                </a:tc>
                <a:tc>
                  <a:txBody>
                    <a:bodyPr/>
                    <a:lstStyle/>
                    <a:p>
                      <a:r>
                        <a:rPr lang="cs-CZ" sz="1400" dirty="0"/>
                        <a:t>rovná se</a:t>
                      </a:r>
                    </a:p>
                  </a:txBody>
                  <a:tcPr/>
                </a:tc>
                <a:extLst>
                  <a:ext uri="{0D108BD9-81ED-4DB2-BD59-A6C34878D82A}">
                    <a16:rowId xmlns:a16="http://schemas.microsoft.com/office/drawing/2014/main" val="3280133165"/>
                  </a:ext>
                </a:extLst>
              </a:tr>
              <a:tr h="370840">
                <a:tc>
                  <a:txBody>
                    <a:bodyPr/>
                    <a:lstStyle/>
                    <a:p>
                      <a:r>
                        <a:rPr lang="cs-CZ" sz="1400" dirty="0"/>
                        <a:t>&lt;&gt; nebo !=</a:t>
                      </a:r>
                    </a:p>
                  </a:txBody>
                  <a:tcPr/>
                </a:tc>
                <a:tc>
                  <a:txBody>
                    <a:bodyPr/>
                    <a:lstStyle/>
                    <a:p>
                      <a:r>
                        <a:rPr lang="cs-CZ" sz="1400" dirty="0"/>
                        <a:t>nerovná se</a:t>
                      </a:r>
                    </a:p>
                  </a:txBody>
                  <a:tcPr/>
                </a:tc>
                <a:extLst>
                  <a:ext uri="{0D108BD9-81ED-4DB2-BD59-A6C34878D82A}">
                    <a16:rowId xmlns:a16="http://schemas.microsoft.com/office/drawing/2014/main" val="3252902048"/>
                  </a:ext>
                </a:extLst>
              </a:tr>
              <a:tr h="370840">
                <a:tc>
                  <a:txBody>
                    <a:bodyPr/>
                    <a:lstStyle/>
                    <a:p>
                      <a:r>
                        <a:rPr lang="cs-CZ" sz="1400" dirty="0"/>
                        <a:t>&gt;</a:t>
                      </a:r>
                    </a:p>
                  </a:txBody>
                  <a:tcPr/>
                </a:tc>
                <a:tc>
                  <a:txBody>
                    <a:bodyPr/>
                    <a:lstStyle/>
                    <a:p>
                      <a:r>
                        <a:rPr lang="cs-CZ" sz="1400" dirty="0"/>
                        <a:t>větší než</a:t>
                      </a:r>
                    </a:p>
                  </a:txBody>
                  <a:tcPr/>
                </a:tc>
                <a:extLst>
                  <a:ext uri="{0D108BD9-81ED-4DB2-BD59-A6C34878D82A}">
                    <a16:rowId xmlns:a16="http://schemas.microsoft.com/office/drawing/2014/main" val="1649437725"/>
                  </a:ext>
                </a:extLst>
              </a:tr>
              <a:tr h="370840">
                <a:tc>
                  <a:txBody>
                    <a:bodyPr/>
                    <a:lstStyle/>
                    <a:p>
                      <a:r>
                        <a:rPr lang="cs-CZ" sz="1400" dirty="0"/>
                        <a:t>&lt;</a:t>
                      </a:r>
                    </a:p>
                  </a:txBody>
                  <a:tcPr/>
                </a:tc>
                <a:tc>
                  <a:txBody>
                    <a:bodyPr/>
                    <a:lstStyle/>
                    <a:p>
                      <a:r>
                        <a:rPr lang="cs-CZ" sz="1400" dirty="0"/>
                        <a:t>menší než</a:t>
                      </a:r>
                    </a:p>
                  </a:txBody>
                  <a:tcPr/>
                </a:tc>
                <a:extLst>
                  <a:ext uri="{0D108BD9-81ED-4DB2-BD59-A6C34878D82A}">
                    <a16:rowId xmlns:a16="http://schemas.microsoft.com/office/drawing/2014/main" val="3663688253"/>
                  </a:ext>
                </a:extLst>
              </a:tr>
              <a:tr h="370840">
                <a:tc>
                  <a:txBody>
                    <a:bodyPr/>
                    <a:lstStyle/>
                    <a:p>
                      <a:r>
                        <a:rPr lang="cs-CZ" sz="1400" dirty="0"/>
                        <a:t>&lt;=</a:t>
                      </a:r>
                    </a:p>
                  </a:txBody>
                  <a:tcPr/>
                </a:tc>
                <a:tc>
                  <a:txBody>
                    <a:bodyPr/>
                    <a:lstStyle/>
                    <a:p>
                      <a:r>
                        <a:rPr lang="cs-CZ" sz="1400" dirty="0"/>
                        <a:t>menší nebo rovno</a:t>
                      </a:r>
                    </a:p>
                  </a:txBody>
                  <a:tcPr/>
                </a:tc>
                <a:extLst>
                  <a:ext uri="{0D108BD9-81ED-4DB2-BD59-A6C34878D82A}">
                    <a16:rowId xmlns:a16="http://schemas.microsoft.com/office/drawing/2014/main" val="1490338684"/>
                  </a:ext>
                </a:extLst>
              </a:tr>
              <a:tr h="370840">
                <a:tc>
                  <a:txBody>
                    <a:bodyPr/>
                    <a:lstStyle/>
                    <a:p>
                      <a:r>
                        <a:rPr lang="cs-CZ" sz="1400" dirty="0"/>
                        <a:t>&gt;=</a:t>
                      </a:r>
                    </a:p>
                  </a:txBody>
                  <a:tcPr/>
                </a:tc>
                <a:tc>
                  <a:txBody>
                    <a:bodyPr/>
                    <a:lstStyle/>
                    <a:p>
                      <a:r>
                        <a:rPr lang="cs-CZ" sz="1400" dirty="0"/>
                        <a:t>větší nebo rovno</a:t>
                      </a:r>
                    </a:p>
                  </a:txBody>
                  <a:tcPr/>
                </a:tc>
                <a:extLst>
                  <a:ext uri="{0D108BD9-81ED-4DB2-BD59-A6C34878D82A}">
                    <a16:rowId xmlns:a16="http://schemas.microsoft.com/office/drawing/2014/main" val="3469810917"/>
                  </a:ext>
                </a:extLst>
              </a:tr>
            </a:tbl>
          </a:graphicData>
        </a:graphic>
      </p:graphicFrame>
    </p:spTree>
    <p:extLst>
      <p:ext uri="{BB962C8B-B14F-4D97-AF65-F5344CB8AC3E}">
        <p14:creationId xmlns:p14="http://schemas.microsoft.com/office/powerpoint/2010/main" val="1825211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ovéPole 10">
            <a:extLst>
              <a:ext uri="{FF2B5EF4-FFF2-40B4-BE49-F238E27FC236}">
                <a16:creationId xmlns:a16="http://schemas.microsoft.com/office/drawing/2014/main" id="{AF35510D-2282-F62E-5EDB-B2789D6187AD}"/>
              </a:ext>
            </a:extLst>
          </p:cNvPr>
          <p:cNvSpPr txBox="1"/>
          <p:nvPr/>
        </p:nvSpPr>
        <p:spPr>
          <a:xfrm>
            <a:off x="1054873" y="985961"/>
            <a:ext cx="10082254" cy="3416320"/>
          </a:xfrm>
          <a:prstGeom prst="rect">
            <a:avLst/>
          </a:prstGeom>
          <a:noFill/>
          <a:ln w="28575">
            <a:solidFill>
              <a:schemeClr val="accent1">
                <a:lumMod val="60000"/>
                <a:lumOff val="40000"/>
              </a:schemeClr>
            </a:solidFill>
          </a:ln>
        </p:spPr>
        <p:txBody>
          <a:bodyPr wrap="square" rtlCol="0">
            <a:spAutoFit/>
          </a:bodyPr>
          <a:lstStyle/>
          <a:p>
            <a:pPr algn="ctr"/>
            <a:r>
              <a:rPr lang="cs-CZ" dirty="0"/>
              <a:t>nemocnice</a:t>
            </a:r>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a:p>
            <a:pPr algn="ctr"/>
            <a:endParaRPr lang="cs-CZ" dirty="0"/>
          </a:p>
        </p:txBody>
      </p:sp>
      <p:graphicFrame>
        <p:nvGraphicFramePr>
          <p:cNvPr id="12" name="Tabulka 11">
            <a:extLst>
              <a:ext uri="{FF2B5EF4-FFF2-40B4-BE49-F238E27FC236}">
                <a16:creationId xmlns:a16="http://schemas.microsoft.com/office/drawing/2014/main" id="{192D0CF7-C555-9D4E-4D3D-4376AE6FB4C8}"/>
              </a:ext>
            </a:extLst>
          </p:cNvPr>
          <p:cNvGraphicFramePr>
            <a:graphicFrameLocks noGrp="1"/>
          </p:cNvGraphicFramePr>
          <p:nvPr>
            <p:extLst>
              <p:ext uri="{D42A27DB-BD31-4B8C-83A1-F6EECF244321}">
                <p14:modId xmlns:p14="http://schemas.microsoft.com/office/powerpoint/2010/main" val="1331722874"/>
              </p:ext>
            </p:extLst>
          </p:nvPr>
        </p:nvGraphicFramePr>
        <p:xfrm>
          <a:off x="1685677" y="1916881"/>
          <a:ext cx="3617843" cy="1554480"/>
        </p:xfrm>
        <a:graphic>
          <a:graphicData uri="http://schemas.openxmlformats.org/drawingml/2006/table">
            <a:tbl>
              <a:tblPr firstRow="1" bandRow="1">
                <a:tableStyleId>{5940675A-B579-460E-94D1-54222C63F5DA}</a:tableStyleId>
              </a:tblPr>
              <a:tblGrid>
                <a:gridCol w="1217251">
                  <a:extLst>
                    <a:ext uri="{9D8B030D-6E8A-4147-A177-3AD203B41FA5}">
                      <a16:colId xmlns:a16="http://schemas.microsoft.com/office/drawing/2014/main" val="1029567331"/>
                    </a:ext>
                  </a:extLst>
                </a:gridCol>
                <a:gridCol w="1200296">
                  <a:extLst>
                    <a:ext uri="{9D8B030D-6E8A-4147-A177-3AD203B41FA5}">
                      <a16:colId xmlns:a16="http://schemas.microsoft.com/office/drawing/2014/main" val="2701246138"/>
                    </a:ext>
                  </a:extLst>
                </a:gridCol>
                <a:gridCol w="1200296">
                  <a:extLst>
                    <a:ext uri="{9D8B030D-6E8A-4147-A177-3AD203B41FA5}">
                      <a16:colId xmlns:a16="http://schemas.microsoft.com/office/drawing/2014/main" val="798350081"/>
                    </a:ext>
                  </a:extLst>
                </a:gridCol>
              </a:tblGrid>
              <a:tr h="247141">
                <a:tc gridSpan="3">
                  <a:txBody>
                    <a:bodyPr/>
                    <a:lstStyle/>
                    <a:p>
                      <a:pPr algn="ctr"/>
                      <a:r>
                        <a:rPr lang="cs-CZ" sz="1100" dirty="0"/>
                        <a:t>pacienti</a:t>
                      </a:r>
                    </a:p>
                  </a:txBody>
                  <a:tcPr/>
                </a:tc>
                <a:tc hMerge="1">
                  <a:txBody>
                    <a:bodyPr/>
                    <a:lstStyle/>
                    <a:p>
                      <a:endParaRPr lang="cs-CZ"/>
                    </a:p>
                  </a:txBody>
                  <a:tcPr/>
                </a:tc>
                <a:tc hMerge="1">
                  <a:txBody>
                    <a:bodyPr/>
                    <a:lstStyle/>
                    <a:p>
                      <a:endParaRPr lang="cs-CZ" dirty="0"/>
                    </a:p>
                  </a:txBody>
                  <a:tcPr/>
                </a:tc>
                <a:extLst>
                  <a:ext uri="{0D108BD9-81ED-4DB2-BD59-A6C34878D82A}">
                    <a16:rowId xmlns:a16="http://schemas.microsoft.com/office/drawing/2014/main" val="2031250933"/>
                  </a:ext>
                </a:extLst>
              </a:tr>
              <a:tr h="247141">
                <a:tc>
                  <a:txBody>
                    <a:bodyPr/>
                    <a:lstStyle/>
                    <a:p>
                      <a:r>
                        <a:rPr lang="cs-CZ" sz="1100" dirty="0" err="1"/>
                        <a:t>id_pacienta</a:t>
                      </a:r>
                      <a:endParaRPr lang="cs-CZ" sz="1100" dirty="0"/>
                    </a:p>
                  </a:txBody>
                  <a:tcPr/>
                </a:tc>
                <a:tc>
                  <a:txBody>
                    <a:bodyPr/>
                    <a:lstStyle/>
                    <a:p>
                      <a:r>
                        <a:rPr lang="cs-CZ" sz="1100" dirty="0"/>
                        <a:t>Číslo pacienta</a:t>
                      </a:r>
                    </a:p>
                  </a:txBody>
                  <a:tcPr/>
                </a:tc>
                <a:tc>
                  <a:txBody>
                    <a:bodyPr/>
                    <a:lstStyle/>
                    <a:p>
                      <a:r>
                        <a:rPr lang="cs-CZ" sz="1100" dirty="0"/>
                        <a:t>INT Primární klíč</a:t>
                      </a:r>
                    </a:p>
                  </a:txBody>
                  <a:tcPr/>
                </a:tc>
                <a:extLst>
                  <a:ext uri="{0D108BD9-81ED-4DB2-BD59-A6C34878D82A}">
                    <a16:rowId xmlns:a16="http://schemas.microsoft.com/office/drawing/2014/main" val="996379633"/>
                  </a:ext>
                </a:extLst>
              </a:tr>
              <a:tr h="247141">
                <a:tc>
                  <a:txBody>
                    <a:bodyPr/>
                    <a:lstStyle/>
                    <a:p>
                      <a:r>
                        <a:rPr lang="cs-CZ" sz="1100" dirty="0" err="1"/>
                        <a:t>jmeno</a:t>
                      </a:r>
                      <a:endParaRPr lang="cs-CZ" sz="1100" dirty="0"/>
                    </a:p>
                  </a:txBody>
                  <a:tcPr/>
                </a:tc>
                <a:tc>
                  <a:txBody>
                    <a:bodyPr/>
                    <a:lstStyle/>
                    <a:p>
                      <a:r>
                        <a:rPr lang="cs-CZ" sz="1100" dirty="0"/>
                        <a:t>Jméno pacienta</a:t>
                      </a:r>
                    </a:p>
                  </a:txBody>
                  <a:tcPr/>
                </a:tc>
                <a:tc>
                  <a:txBody>
                    <a:bodyPr/>
                    <a:lstStyle/>
                    <a:p>
                      <a:r>
                        <a:rPr lang="cs-CZ" sz="1100" dirty="0"/>
                        <a:t>VARCHAR(50)</a:t>
                      </a:r>
                    </a:p>
                  </a:txBody>
                  <a:tcPr/>
                </a:tc>
                <a:extLst>
                  <a:ext uri="{0D108BD9-81ED-4DB2-BD59-A6C34878D82A}">
                    <a16:rowId xmlns:a16="http://schemas.microsoft.com/office/drawing/2014/main" val="2213599558"/>
                  </a:ext>
                </a:extLst>
              </a:tr>
              <a:tr h="247141">
                <a:tc>
                  <a:txBody>
                    <a:bodyPr/>
                    <a:lstStyle/>
                    <a:p>
                      <a:r>
                        <a:rPr lang="cs-CZ" sz="1100" dirty="0" err="1"/>
                        <a:t>prijmeni</a:t>
                      </a:r>
                      <a:endParaRPr lang="cs-CZ" sz="1100" dirty="0"/>
                    </a:p>
                  </a:txBody>
                  <a:tcPr/>
                </a:tc>
                <a:tc>
                  <a:txBody>
                    <a:bodyPr/>
                    <a:lstStyle/>
                    <a:p>
                      <a:r>
                        <a:rPr lang="cs-CZ" sz="1100" dirty="0"/>
                        <a:t>Příjmení pacienta</a:t>
                      </a:r>
                    </a:p>
                  </a:txBody>
                  <a:tcPr/>
                </a:tc>
                <a:tc>
                  <a:txBody>
                    <a:bodyPr/>
                    <a:lstStyle/>
                    <a:p>
                      <a:r>
                        <a:rPr lang="cs-CZ" sz="1100" dirty="0"/>
                        <a:t>VARCHAR(50)</a:t>
                      </a:r>
                    </a:p>
                  </a:txBody>
                  <a:tcPr/>
                </a:tc>
                <a:extLst>
                  <a:ext uri="{0D108BD9-81ED-4DB2-BD59-A6C34878D82A}">
                    <a16:rowId xmlns:a16="http://schemas.microsoft.com/office/drawing/2014/main" val="3928131167"/>
                  </a:ext>
                </a:extLst>
              </a:tr>
              <a:tr h="247141">
                <a:tc>
                  <a:txBody>
                    <a:bodyPr/>
                    <a:lstStyle/>
                    <a:p>
                      <a:r>
                        <a:rPr lang="cs-CZ" sz="1100" dirty="0" err="1"/>
                        <a:t>datum_nar</a:t>
                      </a:r>
                      <a:endParaRPr lang="cs-CZ" sz="1100" dirty="0"/>
                    </a:p>
                  </a:txBody>
                  <a:tcPr/>
                </a:tc>
                <a:tc>
                  <a:txBody>
                    <a:bodyPr/>
                    <a:lstStyle/>
                    <a:p>
                      <a:r>
                        <a:rPr lang="cs-CZ" sz="1100" dirty="0"/>
                        <a:t>Datum narození</a:t>
                      </a:r>
                    </a:p>
                  </a:txBody>
                  <a:tcPr/>
                </a:tc>
                <a:tc>
                  <a:txBody>
                    <a:bodyPr/>
                    <a:lstStyle/>
                    <a:p>
                      <a:r>
                        <a:rPr lang="cs-CZ" sz="1100" dirty="0"/>
                        <a:t>DATE</a:t>
                      </a:r>
                    </a:p>
                  </a:txBody>
                  <a:tcPr/>
                </a:tc>
                <a:extLst>
                  <a:ext uri="{0D108BD9-81ED-4DB2-BD59-A6C34878D82A}">
                    <a16:rowId xmlns:a16="http://schemas.microsoft.com/office/drawing/2014/main" val="1260572256"/>
                  </a:ext>
                </a:extLst>
              </a:tr>
              <a:tr h="247141">
                <a:tc>
                  <a:txBody>
                    <a:bodyPr/>
                    <a:lstStyle/>
                    <a:p>
                      <a:r>
                        <a:rPr lang="cs-CZ" sz="1100" dirty="0" err="1"/>
                        <a:t>id_diagnozy</a:t>
                      </a:r>
                      <a:r>
                        <a:rPr lang="cs-CZ" sz="1100" dirty="0"/>
                        <a:t> </a:t>
                      </a:r>
                    </a:p>
                  </a:txBody>
                  <a:tcPr/>
                </a:tc>
                <a:tc>
                  <a:txBody>
                    <a:bodyPr/>
                    <a:lstStyle/>
                    <a:p>
                      <a:r>
                        <a:rPr lang="cs-CZ" sz="1100" dirty="0"/>
                        <a:t>Číslo diagnózy</a:t>
                      </a:r>
                    </a:p>
                  </a:txBody>
                  <a:tcPr/>
                </a:tc>
                <a:tc>
                  <a:txBody>
                    <a:bodyPr/>
                    <a:lstStyle/>
                    <a:p>
                      <a:r>
                        <a:rPr lang="cs-CZ" sz="1100" dirty="0"/>
                        <a:t>INT cizí klíč</a:t>
                      </a:r>
                    </a:p>
                  </a:txBody>
                  <a:tcPr/>
                </a:tc>
                <a:extLst>
                  <a:ext uri="{0D108BD9-81ED-4DB2-BD59-A6C34878D82A}">
                    <a16:rowId xmlns:a16="http://schemas.microsoft.com/office/drawing/2014/main" val="960997670"/>
                  </a:ext>
                </a:extLst>
              </a:tr>
            </a:tbl>
          </a:graphicData>
        </a:graphic>
      </p:graphicFrame>
      <p:sp>
        <p:nvSpPr>
          <p:cNvPr id="13" name="TextovéPole 12">
            <a:extLst>
              <a:ext uri="{FF2B5EF4-FFF2-40B4-BE49-F238E27FC236}">
                <a16:creationId xmlns:a16="http://schemas.microsoft.com/office/drawing/2014/main" id="{A62BFBD4-7380-1725-0616-EF4DA090BDD4}"/>
              </a:ext>
            </a:extLst>
          </p:cNvPr>
          <p:cNvSpPr txBox="1"/>
          <p:nvPr/>
        </p:nvSpPr>
        <p:spPr>
          <a:xfrm>
            <a:off x="4525618" y="246490"/>
            <a:ext cx="3140765" cy="369332"/>
          </a:xfrm>
          <a:prstGeom prst="rect">
            <a:avLst/>
          </a:prstGeom>
          <a:noFill/>
        </p:spPr>
        <p:txBody>
          <a:bodyPr wrap="square" rtlCol="0">
            <a:spAutoFit/>
          </a:bodyPr>
          <a:lstStyle/>
          <a:p>
            <a:r>
              <a:rPr lang="cs-CZ" b="1" dirty="0"/>
              <a:t>Cvičná databáze „nemocnice“</a:t>
            </a:r>
          </a:p>
        </p:txBody>
      </p:sp>
      <p:graphicFrame>
        <p:nvGraphicFramePr>
          <p:cNvPr id="14" name="Tabulka 13">
            <a:extLst>
              <a:ext uri="{FF2B5EF4-FFF2-40B4-BE49-F238E27FC236}">
                <a16:creationId xmlns:a16="http://schemas.microsoft.com/office/drawing/2014/main" id="{2B8CE511-5694-48BB-8750-1A030964CCCE}"/>
              </a:ext>
            </a:extLst>
          </p:cNvPr>
          <p:cNvGraphicFramePr>
            <a:graphicFrameLocks noGrp="1"/>
          </p:cNvGraphicFramePr>
          <p:nvPr>
            <p:extLst>
              <p:ext uri="{D42A27DB-BD31-4B8C-83A1-F6EECF244321}">
                <p14:modId xmlns:p14="http://schemas.microsoft.com/office/powerpoint/2010/main" val="723149277"/>
              </p:ext>
            </p:extLst>
          </p:nvPr>
        </p:nvGraphicFramePr>
        <p:xfrm>
          <a:off x="7013052" y="1915150"/>
          <a:ext cx="3609891" cy="777600"/>
        </p:xfrm>
        <a:graphic>
          <a:graphicData uri="http://schemas.openxmlformats.org/drawingml/2006/table">
            <a:tbl>
              <a:tblPr firstRow="1" bandRow="1">
                <a:tableStyleId>{5940675A-B579-460E-94D1-54222C63F5DA}</a:tableStyleId>
              </a:tblPr>
              <a:tblGrid>
                <a:gridCol w="1203297">
                  <a:extLst>
                    <a:ext uri="{9D8B030D-6E8A-4147-A177-3AD203B41FA5}">
                      <a16:colId xmlns:a16="http://schemas.microsoft.com/office/drawing/2014/main" val="1286030875"/>
                    </a:ext>
                  </a:extLst>
                </a:gridCol>
                <a:gridCol w="1203297">
                  <a:extLst>
                    <a:ext uri="{9D8B030D-6E8A-4147-A177-3AD203B41FA5}">
                      <a16:colId xmlns:a16="http://schemas.microsoft.com/office/drawing/2014/main" val="3889615205"/>
                    </a:ext>
                  </a:extLst>
                </a:gridCol>
                <a:gridCol w="1203297">
                  <a:extLst>
                    <a:ext uri="{9D8B030D-6E8A-4147-A177-3AD203B41FA5}">
                      <a16:colId xmlns:a16="http://schemas.microsoft.com/office/drawing/2014/main" val="191159213"/>
                    </a:ext>
                  </a:extLst>
                </a:gridCol>
              </a:tblGrid>
              <a:tr h="259200">
                <a:tc gridSpan="3">
                  <a:txBody>
                    <a:bodyPr/>
                    <a:lstStyle/>
                    <a:p>
                      <a:pPr algn="ctr"/>
                      <a:r>
                        <a:rPr lang="cs-CZ" sz="1100" dirty="0" err="1"/>
                        <a:t>diagnoza</a:t>
                      </a:r>
                      <a:endParaRPr lang="cs-CZ" sz="1100" dirty="0"/>
                    </a:p>
                  </a:txBody>
                  <a:tcPr/>
                </a:tc>
                <a:tc hMerge="1">
                  <a:txBody>
                    <a:bodyPr/>
                    <a:lstStyle/>
                    <a:p>
                      <a:endParaRPr lang="cs-CZ" sz="1100" dirty="0"/>
                    </a:p>
                  </a:txBody>
                  <a:tcPr/>
                </a:tc>
                <a:tc hMerge="1">
                  <a:txBody>
                    <a:bodyPr/>
                    <a:lstStyle/>
                    <a:p>
                      <a:endParaRPr lang="cs-CZ" sz="1100" dirty="0"/>
                    </a:p>
                  </a:txBody>
                  <a:tcPr/>
                </a:tc>
                <a:extLst>
                  <a:ext uri="{0D108BD9-81ED-4DB2-BD59-A6C34878D82A}">
                    <a16:rowId xmlns:a16="http://schemas.microsoft.com/office/drawing/2014/main" val="131764224"/>
                  </a:ext>
                </a:extLst>
              </a:tr>
              <a:tr h="259200">
                <a:tc>
                  <a:txBody>
                    <a:bodyPr/>
                    <a:lstStyle/>
                    <a:p>
                      <a:r>
                        <a:rPr lang="cs-CZ" sz="1100" dirty="0" err="1"/>
                        <a:t>id_diagnozy</a:t>
                      </a:r>
                      <a:endParaRPr lang="cs-CZ" sz="1100" dirty="0"/>
                    </a:p>
                  </a:txBody>
                  <a:tcPr/>
                </a:tc>
                <a:tc>
                  <a:txBody>
                    <a:bodyPr/>
                    <a:lstStyle/>
                    <a:p>
                      <a:r>
                        <a:rPr lang="cs-CZ" sz="1100" dirty="0"/>
                        <a:t>Číslo diagnózy</a:t>
                      </a:r>
                    </a:p>
                  </a:txBody>
                  <a:tcPr/>
                </a:tc>
                <a:tc>
                  <a:txBody>
                    <a:bodyPr/>
                    <a:lstStyle/>
                    <a:p>
                      <a:r>
                        <a:rPr lang="cs-CZ" sz="1100" dirty="0"/>
                        <a:t>INT Primární klíč</a:t>
                      </a:r>
                    </a:p>
                  </a:txBody>
                  <a:tcPr/>
                </a:tc>
                <a:extLst>
                  <a:ext uri="{0D108BD9-81ED-4DB2-BD59-A6C34878D82A}">
                    <a16:rowId xmlns:a16="http://schemas.microsoft.com/office/drawing/2014/main" val="1941141115"/>
                  </a:ext>
                </a:extLst>
              </a:tr>
              <a:tr h="259200">
                <a:tc>
                  <a:txBody>
                    <a:bodyPr/>
                    <a:lstStyle/>
                    <a:p>
                      <a:r>
                        <a:rPr lang="cs-CZ" sz="1100" dirty="0" err="1"/>
                        <a:t>nazev</a:t>
                      </a:r>
                      <a:endParaRPr lang="cs-CZ" sz="1100" dirty="0"/>
                    </a:p>
                  </a:txBody>
                  <a:tcPr/>
                </a:tc>
                <a:tc>
                  <a:txBody>
                    <a:bodyPr/>
                    <a:lstStyle/>
                    <a:p>
                      <a:r>
                        <a:rPr lang="cs-CZ" sz="1100" dirty="0"/>
                        <a:t>Název diagnózy</a:t>
                      </a:r>
                    </a:p>
                  </a:txBody>
                  <a:tcPr/>
                </a:tc>
                <a:tc>
                  <a:txBody>
                    <a:bodyPr/>
                    <a:lstStyle/>
                    <a:p>
                      <a:r>
                        <a:rPr lang="cs-CZ" sz="1100" dirty="0"/>
                        <a:t>VARCHAR(60)</a:t>
                      </a:r>
                    </a:p>
                  </a:txBody>
                  <a:tcPr/>
                </a:tc>
                <a:extLst>
                  <a:ext uri="{0D108BD9-81ED-4DB2-BD59-A6C34878D82A}">
                    <a16:rowId xmlns:a16="http://schemas.microsoft.com/office/drawing/2014/main" val="3379049838"/>
                  </a:ext>
                </a:extLst>
              </a:tr>
            </a:tbl>
          </a:graphicData>
        </a:graphic>
      </p:graphicFrame>
      <p:sp>
        <p:nvSpPr>
          <p:cNvPr id="15" name="TextovéPole 14">
            <a:extLst>
              <a:ext uri="{FF2B5EF4-FFF2-40B4-BE49-F238E27FC236}">
                <a16:creationId xmlns:a16="http://schemas.microsoft.com/office/drawing/2014/main" id="{C887F70C-DF8A-1E20-DA97-DB1F210A7E9D}"/>
              </a:ext>
            </a:extLst>
          </p:cNvPr>
          <p:cNvSpPr txBox="1"/>
          <p:nvPr/>
        </p:nvSpPr>
        <p:spPr>
          <a:xfrm>
            <a:off x="4021372" y="3621939"/>
            <a:ext cx="4149256" cy="646331"/>
          </a:xfrm>
          <a:prstGeom prst="rect">
            <a:avLst/>
          </a:prstGeom>
          <a:noFill/>
        </p:spPr>
        <p:txBody>
          <a:bodyPr wrap="square" rtlCol="0">
            <a:spAutoFit/>
          </a:bodyPr>
          <a:lstStyle/>
          <a:p>
            <a:pPr algn="ctr"/>
            <a:r>
              <a:rPr lang="cs-CZ" dirty="0"/>
              <a:t>Relace</a:t>
            </a:r>
          </a:p>
          <a:p>
            <a:pPr algn="ctr"/>
            <a:r>
              <a:rPr lang="cs-CZ" dirty="0" err="1"/>
              <a:t>diagnoza</a:t>
            </a:r>
            <a:r>
              <a:rPr lang="cs-CZ" dirty="0"/>
              <a:t>  1 ----- N pacienti</a:t>
            </a:r>
          </a:p>
        </p:txBody>
      </p:sp>
      <p:sp>
        <p:nvSpPr>
          <p:cNvPr id="17" name="TextovéPole 16">
            <a:extLst>
              <a:ext uri="{FF2B5EF4-FFF2-40B4-BE49-F238E27FC236}">
                <a16:creationId xmlns:a16="http://schemas.microsoft.com/office/drawing/2014/main" id="{EB8B98CC-EC74-903F-A408-3F0023F68CE0}"/>
              </a:ext>
            </a:extLst>
          </p:cNvPr>
          <p:cNvSpPr txBox="1"/>
          <p:nvPr/>
        </p:nvSpPr>
        <p:spPr>
          <a:xfrm>
            <a:off x="3269974" y="5328728"/>
            <a:ext cx="6094674" cy="646331"/>
          </a:xfrm>
          <a:prstGeom prst="rect">
            <a:avLst/>
          </a:prstGeom>
          <a:noFill/>
        </p:spPr>
        <p:txBody>
          <a:bodyPr wrap="square">
            <a:spAutoFit/>
          </a:bodyPr>
          <a:lstStyle/>
          <a:p>
            <a:r>
              <a:rPr lang="cs-CZ" dirty="0"/>
              <a:t>Jedna diagnóza může být přiřazena více pacientům. Každý pacient má v tomto zjednodušeném modelu jednu diagnózu.</a:t>
            </a:r>
          </a:p>
        </p:txBody>
      </p:sp>
    </p:spTree>
    <p:extLst>
      <p:ext uri="{BB962C8B-B14F-4D97-AF65-F5344CB8AC3E}">
        <p14:creationId xmlns:p14="http://schemas.microsoft.com/office/powerpoint/2010/main" val="3921505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F921995-977F-23CC-B170-FB6A1EFD4FC7}"/>
              </a:ext>
            </a:extLst>
          </p:cNvPr>
          <p:cNvSpPr>
            <a:spLocks noChangeArrowheads="1"/>
          </p:cNvSpPr>
          <p:nvPr/>
        </p:nvSpPr>
        <p:spPr bwMode="auto">
          <a:xfrm>
            <a:off x="144179" y="136580"/>
            <a:ext cx="6209969" cy="4216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sz="1600" b="1" dirty="0"/>
              <a:t>Práce v prostředí </a:t>
            </a:r>
            <a:r>
              <a:rPr lang="cs-CZ" altLang="cs-CZ" sz="1600" b="1" dirty="0" err="1"/>
              <a:t>MariaDB</a:t>
            </a:r>
            <a:endParaRPr lang="cs-CZ" altLang="cs-CZ" sz="1600" b="1"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err="1">
                <a:ln>
                  <a:noFill/>
                </a:ln>
                <a:solidFill>
                  <a:schemeClr val="tx1"/>
                </a:solidFill>
                <a:effectLst/>
                <a:latin typeface="Arial" panose="020B0604020202020204" pitchFamily="34" charset="0"/>
              </a:rPr>
              <a:t>MariaDB</a:t>
            </a:r>
            <a:r>
              <a:rPr kumimoji="0" lang="cs-CZ" altLang="cs-CZ" sz="1600" b="0" i="0" u="none" strike="noStrike" cap="none" normalizeH="0" baseline="0" dirty="0">
                <a:ln>
                  <a:noFill/>
                </a:ln>
                <a:solidFill>
                  <a:schemeClr val="tx1"/>
                </a:solidFill>
                <a:effectLst/>
                <a:latin typeface="Arial" panose="020B0604020202020204" pitchFamily="34" charset="0"/>
              </a:rPr>
              <a:t> je systém pro vytváření a správu relačních databází pomocí jazyka SQL.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Otevření prostředí</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1"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ts val="60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Dvakrát klikneme na </a:t>
            </a:r>
            <a:r>
              <a:rPr kumimoji="0" lang="cs-CZ" altLang="cs-CZ" sz="1600" b="0" i="0" u="none" strike="noStrike" cap="none" normalizeH="0" baseline="0" dirty="0">
                <a:ln>
                  <a:noFill/>
                </a:ln>
                <a:solidFill>
                  <a:schemeClr val="tx1"/>
                </a:solidFill>
                <a:effectLst/>
                <a:latin typeface="Arial" panose="020B0604020202020204" pitchFamily="34" charset="0"/>
                <a:hlinkClick r:id="rId2" action="ppaction://hlinksldjump"/>
              </a:rPr>
              <a:t>zástupce *)</a:t>
            </a:r>
            <a:r>
              <a:rPr kumimoji="0" lang="cs-CZ" altLang="cs-CZ" sz="1600" b="0" i="0" u="none" strike="noStrike" cap="none" normalizeH="0" baseline="0" dirty="0">
                <a:ln>
                  <a:noFill/>
                </a:ln>
                <a:solidFill>
                  <a:schemeClr val="tx1"/>
                </a:solidFill>
                <a:effectLst/>
                <a:latin typeface="Arial" panose="020B0604020202020204" pitchFamily="34" charset="0"/>
              </a:rPr>
              <a:t> </a:t>
            </a:r>
            <a:r>
              <a:rPr kumimoji="0" lang="cs-CZ" altLang="cs-CZ" sz="1600" b="1" i="0" u="none" strike="noStrike" cap="none" normalizeH="0" baseline="0" dirty="0" err="1">
                <a:ln>
                  <a:noFill/>
                </a:ln>
                <a:solidFill>
                  <a:schemeClr val="tx1"/>
                </a:solidFill>
                <a:effectLst/>
                <a:latin typeface="Arial" panose="020B0604020202020204" pitchFamily="34" charset="0"/>
              </a:rPr>
              <a:t>MariaDB</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ts val="60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Zadáme heslo uživatele </a:t>
            </a:r>
            <a:r>
              <a:rPr kumimoji="0" lang="cs-CZ" altLang="cs-CZ" sz="1600" b="0" i="0" u="none" strike="noStrike" cap="none" normalizeH="0" baseline="0" dirty="0" err="1">
                <a:ln>
                  <a:noFill/>
                </a:ln>
                <a:solidFill>
                  <a:schemeClr val="tx1"/>
                </a:solidFill>
                <a:effectLst/>
                <a:latin typeface="Arial Unicode MS"/>
              </a:rPr>
              <a:t>root</a:t>
            </a:r>
            <a:r>
              <a:rPr kumimoji="0" lang="cs-CZ" altLang="cs-CZ" sz="1600" b="0" i="0" u="none" strike="noStrike" cap="none" normalizeH="0" baseline="0" dirty="0">
                <a:ln>
                  <a:noFill/>
                </a:ln>
                <a:solidFill>
                  <a:schemeClr val="tx1"/>
                </a:solidFill>
                <a:effectLst/>
              </a:rPr>
              <a:t>. Heslo se na obrazovce nezobrazuje.</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ts val="60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Úspěšné přihlášení poznáme podle výzvy: </a:t>
            </a:r>
          </a:p>
          <a:p>
            <a:pPr marL="0" marR="0" lvl="0" indent="0" algn="ctr" defTabSz="914400" rtl="0" eaLnBrk="0" fontAlgn="base" latinLnBrk="0" hangingPunct="0">
              <a:lnSpc>
                <a:spcPct val="100000"/>
              </a:lnSpc>
              <a:spcBef>
                <a:spcPct val="0"/>
              </a:spcBef>
              <a:spcAft>
                <a:spcPts val="600"/>
              </a:spcAft>
              <a:buClrTx/>
              <a:buSzTx/>
              <a:buFontTx/>
              <a:buNone/>
              <a:tabLst/>
            </a:pPr>
            <a:r>
              <a:rPr kumimoji="0" lang="cs-CZ" altLang="cs-CZ" sz="1600" b="0" i="0" u="none" strike="noStrike" cap="none" normalizeH="0" baseline="0" dirty="0" err="1">
                <a:ln>
                  <a:noFill/>
                </a:ln>
                <a:solidFill>
                  <a:schemeClr val="tx1"/>
                </a:solidFill>
                <a:effectLst/>
                <a:latin typeface="Arial Unicode MS"/>
              </a:rPr>
              <a:t>MariaDB</a:t>
            </a:r>
            <a:r>
              <a:rPr kumimoji="0" lang="cs-CZ" altLang="cs-CZ" sz="1600" b="0" i="0" u="none" strike="noStrike" cap="none" normalizeH="0" baseline="0" dirty="0">
                <a:ln>
                  <a:noFill/>
                </a:ln>
                <a:solidFill>
                  <a:schemeClr val="tx1"/>
                </a:solidFill>
                <a:effectLst/>
                <a:latin typeface="Arial Unicode MS"/>
              </a:rPr>
              <a:t> [(</a:t>
            </a:r>
            <a:r>
              <a:rPr kumimoji="0" lang="cs-CZ" altLang="cs-CZ" sz="1600" b="0" i="0" u="none" strike="noStrike" cap="none" normalizeH="0" baseline="0" dirty="0" err="1">
                <a:ln>
                  <a:noFill/>
                </a:ln>
                <a:solidFill>
                  <a:schemeClr val="tx1"/>
                </a:solidFill>
                <a:effectLst/>
                <a:latin typeface="Arial Unicode MS"/>
              </a:rPr>
              <a:t>none</a:t>
            </a:r>
            <a:r>
              <a:rPr kumimoji="0" lang="cs-CZ" altLang="cs-CZ" sz="1600" b="0" i="0" u="none" strike="noStrike" cap="none" normalizeH="0" baseline="0" dirty="0">
                <a:ln>
                  <a:noFill/>
                </a:ln>
                <a:solidFill>
                  <a:schemeClr val="tx1"/>
                </a:solidFill>
                <a:effectLst/>
                <a:latin typeface="Arial Unicode MS"/>
              </a:rPr>
              <a:t>)]&gt;</a:t>
            </a:r>
            <a:endParaRPr kumimoji="0" lang="cs-CZ" altLang="cs-CZ" sz="800" b="1" i="0" u="none" strike="noStrike" cap="none" normalizeH="0" baseline="0" dirty="0">
              <a:ln>
                <a:noFill/>
              </a:ln>
              <a:solidFill>
                <a:schemeClr val="tx1"/>
              </a:solidFill>
              <a:effectLst/>
            </a:endParaRPr>
          </a:p>
          <a:p>
            <a:pPr marL="342900" lvl="0" indent="-342900" eaLnBrk="0" fontAlgn="base" hangingPunct="0">
              <a:spcBef>
                <a:spcPct val="0"/>
              </a:spcBef>
              <a:spcAft>
                <a:spcPct val="0"/>
              </a:spcAft>
              <a:buFont typeface="+mj-lt"/>
              <a:buAutoNum type="arabicPeriod" startAt="4"/>
            </a:pPr>
            <a:r>
              <a:rPr lang="cs-CZ" altLang="cs-CZ" sz="1600" dirty="0"/>
              <a:t>Text </a:t>
            </a:r>
            <a:r>
              <a:rPr lang="cs-CZ" altLang="cs-CZ" sz="1600" b="1" dirty="0">
                <a:latin typeface="Arial Unicode MS"/>
              </a:rPr>
              <a:t>(</a:t>
            </a:r>
            <a:r>
              <a:rPr lang="cs-CZ" altLang="cs-CZ" sz="1600" b="1" dirty="0" err="1">
                <a:latin typeface="Arial Unicode MS"/>
              </a:rPr>
              <a:t>none</a:t>
            </a:r>
            <a:r>
              <a:rPr lang="cs-CZ" altLang="cs-CZ" sz="1600" b="1" dirty="0">
                <a:latin typeface="Arial Unicode MS"/>
              </a:rPr>
              <a:t>)</a:t>
            </a:r>
            <a:r>
              <a:rPr lang="cs-CZ" altLang="cs-CZ" sz="1600" dirty="0"/>
              <a:t> znamená, že zatím není vybrána žádná databáze.</a:t>
            </a:r>
          </a:p>
          <a:p>
            <a:pPr marL="342900" lvl="0" indent="-342900" eaLnBrk="0" fontAlgn="base" hangingPunct="0">
              <a:spcBef>
                <a:spcPct val="0"/>
              </a:spcBef>
              <a:spcAft>
                <a:spcPct val="0"/>
              </a:spcAft>
              <a:buFont typeface="+mj-lt"/>
              <a:buAutoNum type="arabicPeriod" startAt="4"/>
            </a:pPr>
            <a:r>
              <a:rPr lang="cs-CZ" altLang="cs-CZ" sz="1600" dirty="0"/>
              <a:t>Novou databázi vytvoříme příkazem</a:t>
            </a:r>
          </a:p>
          <a:p>
            <a:pPr algn="ctr" eaLnBrk="0" fontAlgn="base" hangingPunct="0">
              <a:spcBef>
                <a:spcPct val="0"/>
              </a:spcBef>
              <a:spcAft>
                <a:spcPct val="0"/>
              </a:spcAft>
            </a:pPr>
            <a:r>
              <a:rPr lang="cs-CZ" altLang="cs-CZ" sz="1600" dirty="0"/>
              <a:t> </a:t>
            </a:r>
            <a:r>
              <a:rPr lang="cs-CZ" altLang="cs-CZ" sz="1600" dirty="0" err="1">
                <a:latin typeface="Arial Unicode MS"/>
              </a:rPr>
              <a:t>MariaDB</a:t>
            </a:r>
            <a:r>
              <a:rPr lang="cs-CZ" altLang="cs-CZ" sz="1600" dirty="0">
                <a:latin typeface="Arial Unicode MS"/>
              </a:rPr>
              <a:t> [(</a:t>
            </a:r>
            <a:r>
              <a:rPr lang="cs-CZ" altLang="cs-CZ" sz="1600" dirty="0" err="1">
                <a:latin typeface="Arial Unicode MS"/>
              </a:rPr>
              <a:t>none</a:t>
            </a:r>
            <a:r>
              <a:rPr lang="cs-CZ" altLang="cs-CZ" sz="1600" dirty="0">
                <a:latin typeface="Arial Unicode MS"/>
              </a:rPr>
              <a:t>)]&gt;CREATE DATABASE nemocnice</a:t>
            </a:r>
          </a:p>
          <a:p>
            <a:pPr marL="342900" indent="-342900" eaLnBrk="0" fontAlgn="base" hangingPunct="0">
              <a:spcBef>
                <a:spcPct val="0"/>
              </a:spcBef>
              <a:spcAft>
                <a:spcPct val="0"/>
              </a:spcAft>
              <a:buFont typeface="+mj-lt"/>
              <a:buAutoNum type="arabicPeriod" startAt="6"/>
            </a:pPr>
            <a:r>
              <a:rPr lang="cs-CZ" altLang="cs-CZ" sz="1600" dirty="0"/>
              <a:t>Vytvořenou databázi zpřístupníme příkazem</a:t>
            </a:r>
          </a:p>
          <a:p>
            <a:pPr eaLnBrk="0" fontAlgn="base" hangingPunct="0">
              <a:spcBef>
                <a:spcPct val="0"/>
              </a:spcBef>
              <a:spcAft>
                <a:spcPct val="0"/>
              </a:spcAft>
            </a:pPr>
            <a:r>
              <a:rPr lang="cs-CZ" altLang="cs-CZ" sz="1600" dirty="0">
                <a:latin typeface="Arial Unicode MS"/>
              </a:rPr>
              <a:t>             </a:t>
            </a:r>
            <a:r>
              <a:rPr lang="cs-CZ" altLang="cs-CZ" sz="1600" dirty="0" err="1">
                <a:latin typeface="Arial Unicode MS"/>
              </a:rPr>
              <a:t>MariaDB</a:t>
            </a:r>
            <a:r>
              <a:rPr lang="cs-CZ" altLang="cs-CZ" sz="1600" dirty="0">
                <a:latin typeface="Arial Unicode MS"/>
              </a:rPr>
              <a:t> [(</a:t>
            </a:r>
            <a:r>
              <a:rPr lang="cs-CZ" altLang="cs-CZ" sz="1600" dirty="0" err="1">
                <a:latin typeface="Arial Unicode MS"/>
              </a:rPr>
              <a:t>none</a:t>
            </a:r>
            <a:r>
              <a:rPr lang="cs-CZ" altLang="cs-CZ" sz="1600" dirty="0">
                <a:latin typeface="Arial Unicode MS"/>
              </a:rPr>
              <a:t>)]&gt;USE nemocnice</a:t>
            </a:r>
          </a:p>
          <a:p>
            <a:pPr eaLnBrk="0" fontAlgn="base" hangingPunct="0">
              <a:spcBef>
                <a:spcPct val="0"/>
              </a:spcBef>
              <a:spcAft>
                <a:spcPct val="0"/>
              </a:spcAft>
            </a:pPr>
            <a:r>
              <a:rPr lang="cs-CZ" altLang="cs-CZ" sz="1600" dirty="0">
                <a:latin typeface="Arial Unicode MS"/>
              </a:rPr>
              <a:t>             </a:t>
            </a:r>
            <a:r>
              <a:rPr lang="cs-CZ" altLang="cs-CZ" sz="1600" dirty="0" err="1">
                <a:latin typeface="Arial Unicode MS"/>
              </a:rPr>
              <a:t>MariaDB</a:t>
            </a:r>
            <a:r>
              <a:rPr lang="cs-CZ" altLang="cs-CZ" sz="1600" dirty="0">
                <a:latin typeface="Arial Unicode MS"/>
              </a:rPr>
              <a:t> [nemocnice]&gt;</a:t>
            </a:r>
            <a:endParaRPr lang="cs-CZ" altLang="cs-CZ" sz="800" b="1" dirty="0"/>
          </a:p>
        </p:txBody>
      </p:sp>
      <p:sp>
        <p:nvSpPr>
          <p:cNvPr id="7" name="TextovéPole 6">
            <a:extLst>
              <a:ext uri="{FF2B5EF4-FFF2-40B4-BE49-F238E27FC236}">
                <a16:creationId xmlns:a16="http://schemas.microsoft.com/office/drawing/2014/main" id="{445B074D-64F1-8557-F404-2A3A45F55C6D}"/>
              </a:ext>
            </a:extLst>
          </p:cNvPr>
          <p:cNvSpPr txBox="1"/>
          <p:nvPr/>
        </p:nvSpPr>
        <p:spPr>
          <a:xfrm>
            <a:off x="1150022" y="6378311"/>
            <a:ext cx="9891956"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Hlavní myšlenka</a:t>
            </a:r>
            <a:r>
              <a:rPr lang="cs-CZ" altLang="cs-CZ" b="1" dirty="0"/>
              <a:t>   </a:t>
            </a:r>
            <a:r>
              <a:rPr kumimoji="0" lang="cs-CZ" altLang="cs-CZ" sz="1800" b="0" i="0" u="none" strike="noStrike" cap="none" normalizeH="0" baseline="0" dirty="0" err="1">
                <a:ln>
                  <a:noFill/>
                </a:ln>
                <a:solidFill>
                  <a:schemeClr val="tx1"/>
                </a:solidFill>
                <a:effectLst/>
                <a:latin typeface="Arial" panose="020B0604020202020204" pitchFamily="34" charset="0"/>
              </a:rPr>
              <a:t>MariaDB</a:t>
            </a:r>
            <a:r>
              <a:rPr kumimoji="0" lang="cs-CZ" altLang="cs-CZ" sz="1800" b="0" i="0" u="none" strike="noStrike" cap="none" normalizeH="0" baseline="0" dirty="0">
                <a:ln>
                  <a:noFill/>
                </a:ln>
                <a:solidFill>
                  <a:schemeClr val="tx1"/>
                </a:solidFill>
                <a:effectLst/>
                <a:latin typeface="Arial" panose="020B0604020202020204" pitchFamily="34" charset="0"/>
              </a:rPr>
              <a:t> je textové prostředí – databázi ovládáme zapisováním příkazů SQL.</a:t>
            </a:r>
          </a:p>
        </p:txBody>
      </p:sp>
      <p:pic>
        <p:nvPicPr>
          <p:cNvPr id="11" name="Obrázek 10">
            <a:extLst>
              <a:ext uri="{FF2B5EF4-FFF2-40B4-BE49-F238E27FC236}">
                <a16:creationId xmlns:a16="http://schemas.microsoft.com/office/drawing/2014/main" id="{8E1127AD-EF51-9E08-FCA2-5724721EB2BD}"/>
              </a:ext>
            </a:extLst>
          </p:cNvPr>
          <p:cNvPicPr>
            <a:picLocks noChangeAspect="1"/>
          </p:cNvPicPr>
          <p:nvPr/>
        </p:nvPicPr>
        <p:blipFill>
          <a:blip r:embed="rId3"/>
          <a:srcRect r="30832" b="15672"/>
          <a:stretch>
            <a:fillRect/>
          </a:stretch>
        </p:blipFill>
        <p:spPr>
          <a:xfrm>
            <a:off x="6842605" y="320083"/>
            <a:ext cx="4988936" cy="3399773"/>
          </a:xfrm>
          <a:prstGeom prst="rect">
            <a:avLst/>
          </a:prstGeom>
        </p:spPr>
      </p:pic>
      <p:pic>
        <p:nvPicPr>
          <p:cNvPr id="13" name="Obrázek 12">
            <a:extLst>
              <a:ext uri="{FF2B5EF4-FFF2-40B4-BE49-F238E27FC236}">
                <a16:creationId xmlns:a16="http://schemas.microsoft.com/office/drawing/2014/main" id="{C3F21A03-3AA9-D8AE-C9BF-CAA548EB45C3}"/>
              </a:ext>
            </a:extLst>
          </p:cNvPr>
          <p:cNvPicPr>
            <a:picLocks noChangeAspect="1"/>
          </p:cNvPicPr>
          <p:nvPr/>
        </p:nvPicPr>
        <p:blipFill>
          <a:blip r:embed="rId4"/>
          <a:stretch>
            <a:fillRect/>
          </a:stretch>
        </p:blipFill>
        <p:spPr>
          <a:xfrm>
            <a:off x="6842605" y="3867630"/>
            <a:ext cx="4143953" cy="2276793"/>
          </a:xfrm>
          <a:prstGeom prst="rect">
            <a:avLst/>
          </a:prstGeom>
        </p:spPr>
      </p:pic>
      <p:sp>
        <p:nvSpPr>
          <p:cNvPr id="14" name="TextovéPole 13">
            <a:extLst>
              <a:ext uri="{FF2B5EF4-FFF2-40B4-BE49-F238E27FC236}">
                <a16:creationId xmlns:a16="http://schemas.microsoft.com/office/drawing/2014/main" id="{E654E63F-FBF7-3D09-7475-CF8F0B5F6152}"/>
              </a:ext>
            </a:extLst>
          </p:cNvPr>
          <p:cNvSpPr txBox="1"/>
          <p:nvPr/>
        </p:nvSpPr>
        <p:spPr>
          <a:xfrm>
            <a:off x="1749290" y="4587418"/>
            <a:ext cx="4373218" cy="923330"/>
          </a:xfrm>
          <a:prstGeom prst="rect">
            <a:avLst/>
          </a:prstGeom>
          <a:noFill/>
          <a:ln w="19050">
            <a:solidFill>
              <a:schemeClr val="accent1">
                <a:lumMod val="60000"/>
                <a:lumOff val="40000"/>
              </a:schemeClr>
            </a:solidFill>
          </a:ln>
        </p:spPr>
        <p:txBody>
          <a:bodyPr wrap="square" rtlCol="0">
            <a:spAutoFit/>
          </a:bodyPr>
          <a:lstStyle/>
          <a:p>
            <a:r>
              <a:rPr lang="cs-CZ" dirty="0"/>
              <a:t>Po zpřístupnění databáze příkazem USE můžeme pokračovat například vytvořením tabulky příkazem CREATE TABLE pacienti …..</a:t>
            </a:r>
          </a:p>
        </p:txBody>
      </p:sp>
      <p:sp>
        <p:nvSpPr>
          <p:cNvPr id="15" name="Šipka: doprava 14">
            <a:extLst>
              <a:ext uri="{FF2B5EF4-FFF2-40B4-BE49-F238E27FC236}">
                <a16:creationId xmlns:a16="http://schemas.microsoft.com/office/drawing/2014/main" id="{1649A24B-2D70-898D-C565-34EA2FCBDF67}"/>
              </a:ext>
            </a:extLst>
          </p:cNvPr>
          <p:cNvSpPr/>
          <p:nvPr/>
        </p:nvSpPr>
        <p:spPr>
          <a:xfrm>
            <a:off x="6202018" y="4941756"/>
            <a:ext cx="552614" cy="21465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TextovéPole 15">
            <a:extLst>
              <a:ext uri="{FF2B5EF4-FFF2-40B4-BE49-F238E27FC236}">
                <a16:creationId xmlns:a16="http://schemas.microsoft.com/office/drawing/2014/main" id="{446BB5FC-9FAF-F7BA-EF44-D9CB58378089}"/>
              </a:ext>
            </a:extLst>
          </p:cNvPr>
          <p:cNvSpPr txBox="1"/>
          <p:nvPr/>
        </p:nvSpPr>
        <p:spPr>
          <a:xfrm>
            <a:off x="9692640" y="1653872"/>
            <a:ext cx="2138901" cy="276999"/>
          </a:xfrm>
          <a:prstGeom prst="rect">
            <a:avLst/>
          </a:prstGeom>
          <a:solidFill>
            <a:schemeClr val="bg1"/>
          </a:solidFill>
          <a:ln w="19050">
            <a:solidFill>
              <a:srgbClr val="FF0000"/>
            </a:solidFill>
          </a:ln>
        </p:spPr>
        <p:txBody>
          <a:bodyPr wrap="square" rtlCol="0">
            <a:spAutoFit/>
          </a:bodyPr>
          <a:lstStyle/>
          <a:p>
            <a:r>
              <a:rPr lang="cs-CZ" sz="1200" b="1" dirty="0"/>
              <a:t>Vytvoření databáze nemocnice</a:t>
            </a:r>
          </a:p>
        </p:txBody>
      </p:sp>
      <p:sp>
        <p:nvSpPr>
          <p:cNvPr id="17" name="TextovéPole 16">
            <a:extLst>
              <a:ext uri="{FF2B5EF4-FFF2-40B4-BE49-F238E27FC236}">
                <a16:creationId xmlns:a16="http://schemas.microsoft.com/office/drawing/2014/main" id="{88AA0206-194E-5B73-D6DA-18259B303132}"/>
              </a:ext>
            </a:extLst>
          </p:cNvPr>
          <p:cNvSpPr txBox="1"/>
          <p:nvPr/>
        </p:nvSpPr>
        <p:spPr>
          <a:xfrm>
            <a:off x="9920072" y="2532474"/>
            <a:ext cx="1903518" cy="276999"/>
          </a:xfrm>
          <a:prstGeom prst="rect">
            <a:avLst/>
          </a:prstGeom>
          <a:solidFill>
            <a:schemeClr val="bg1"/>
          </a:solidFill>
          <a:ln w="19050">
            <a:solidFill>
              <a:srgbClr val="FF0000"/>
            </a:solidFill>
          </a:ln>
        </p:spPr>
        <p:txBody>
          <a:bodyPr wrap="square" rtlCol="0">
            <a:spAutoFit/>
          </a:bodyPr>
          <a:lstStyle/>
          <a:p>
            <a:r>
              <a:rPr lang="cs-CZ" sz="1200" b="1" dirty="0"/>
              <a:t>Vytvoření tabulky pacienti</a:t>
            </a:r>
          </a:p>
        </p:txBody>
      </p:sp>
      <p:sp>
        <p:nvSpPr>
          <p:cNvPr id="18" name="TextovéPole 17">
            <a:extLst>
              <a:ext uri="{FF2B5EF4-FFF2-40B4-BE49-F238E27FC236}">
                <a16:creationId xmlns:a16="http://schemas.microsoft.com/office/drawing/2014/main" id="{29903CFD-E05A-CFC4-831B-E2FA6084272C}"/>
              </a:ext>
            </a:extLst>
          </p:cNvPr>
          <p:cNvSpPr txBox="1"/>
          <p:nvPr/>
        </p:nvSpPr>
        <p:spPr>
          <a:xfrm>
            <a:off x="9506604" y="2010357"/>
            <a:ext cx="2324937" cy="276999"/>
          </a:xfrm>
          <a:prstGeom prst="rect">
            <a:avLst/>
          </a:prstGeom>
          <a:solidFill>
            <a:schemeClr val="bg1"/>
          </a:solidFill>
          <a:ln w="19050">
            <a:solidFill>
              <a:srgbClr val="FF0000"/>
            </a:solidFill>
          </a:ln>
        </p:spPr>
        <p:txBody>
          <a:bodyPr wrap="square" rtlCol="0">
            <a:spAutoFit/>
          </a:bodyPr>
          <a:lstStyle/>
          <a:p>
            <a:r>
              <a:rPr lang="cs-CZ" sz="1200" b="1" dirty="0"/>
              <a:t>Zpřístupnění databáze nemocnice</a:t>
            </a:r>
          </a:p>
        </p:txBody>
      </p:sp>
      <p:sp>
        <p:nvSpPr>
          <p:cNvPr id="19" name="Šipka: doprava 18">
            <a:extLst>
              <a:ext uri="{FF2B5EF4-FFF2-40B4-BE49-F238E27FC236}">
                <a16:creationId xmlns:a16="http://schemas.microsoft.com/office/drawing/2014/main" id="{CAA087E0-F8E3-6E6A-B8C3-50671B0918C2}"/>
              </a:ext>
            </a:extLst>
          </p:cNvPr>
          <p:cNvSpPr/>
          <p:nvPr/>
        </p:nvSpPr>
        <p:spPr>
          <a:xfrm rot="10800000">
            <a:off x="1566407" y="5828306"/>
            <a:ext cx="254442" cy="127221"/>
          </a:xfrm>
          <a:prstGeom prst="right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Šipka: doprava 19">
            <a:extLst>
              <a:ext uri="{FF2B5EF4-FFF2-40B4-BE49-F238E27FC236}">
                <a16:creationId xmlns:a16="http://schemas.microsoft.com/office/drawing/2014/main" id="{C8242FB3-C91E-A9DA-9781-F81712B180AE}"/>
              </a:ext>
            </a:extLst>
          </p:cNvPr>
          <p:cNvSpPr/>
          <p:nvPr/>
        </p:nvSpPr>
        <p:spPr>
          <a:xfrm rot="10800000">
            <a:off x="9493585" y="1737690"/>
            <a:ext cx="180000" cy="127221"/>
          </a:xfrm>
          <a:prstGeom prst="right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Šipka: doprava 20">
            <a:extLst>
              <a:ext uri="{FF2B5EF4-FFF2-40B4-BE49-F238E27FC236}">
                <a16:creationId xmlns:a16="http://schemas.microsoft.com/office/drawing/2014/main" id="{2FA405A4-12A1-3F7C-7F67-C03CD6F27AC1}"/>
              </a:ext>
            </a:extLst>
          </p:cNvPr>
          <p:cNvSpPr/>
          <p:nvPr/>
        </p:nvSpPr>
        <p:spPr>
          <a:xfrm rot="10800000">
            <a:off x="8862656" y="2095203"/>
            <a:ext cx="648000" cy="127221"/>
          </a:xfrm>
          <a:prstGeom prst="right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Pravá složená závorka 22">
            <a:extLst>
              <a:ext uri="{FF2B5EF4-FFF2-40B4-BE49-F238E27FC236}">
                <a16:creationId xmlns:a16="http://schemas.microsoft.com/office/drawing/2014/main" id="{842A56FE-0B7C-13E7-1728-00A0DB92BCBF}"/>
              </a:ext>
            </a:extLst>
          </p:cNvPr>
          <p:cNvSpPr/>
          <p:nvPr/>
        </p:nvSpPr>
        <p:spPr>
          <a:xfrm>
            <a:off x="9493585" y="2394483"/>
            <a:ext cx="181135" cy="563401"/>
          </a:xfrm>
          <a:prstGeom prst="righ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4" name="Šipka: dolů 23">
            <a:extLst>
              <a:ext uri="{FF2B5EF4-FFF2-40B4-BE49-F238E27FC236}">
                <a16:creationId xmlns:a16="http://schemas.microsoft.com/office/drawing/2014/main" id="{295E5DB8-808F-BBEC-4086-F6A273874A08}"/>
              </a:ext>
            </a:extLst>
          </p:cNvPr>
          <p:cNvSpPr/>
          <p:nvPr/>
        </p:nvSpPr>
        <p:spPr>
          <a:xfrm rot="2238147">
            <a:off x="10152492" y="2663987"/>
            <a:ext cx="240118" cy="1820015"/>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081648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0E4D8DA5-4F29-FF79-6C6D-458435BD39C8}"/>
              </a:ext>
            </a:extLst>
          </p:cNvPr>
          <p:cNvSpPr>
            <a:spLocks noChangeArrowheads="1"/>
          </p:cNvSpPr>
          <p:nvPr/>
        </p:nvSpPr>
        <p:spPr bwMode="auto">
          <a:xfrm>
            <a:off x="244294" y="4125760"/>
            <a:ext cx="4460682"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V prostředí </a:t>
            </a:r>
            <a:r>
              <a:rPr lang="cs-CZ" altLang="cs-CZ" b="1" dirty="0" err="1"/>
              <a:t>MariaDB</a:t>
            </a:r>
            <a:r>
              <a:rPr lang="cs-CZ" altLang="cs-CZ" b="1" dirty="0"/>
              <a:t> můžeme: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a odstraňovat databáze,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a upravovat tabulky,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přidávat, měnit a mazat záznamy,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vyhledávat, filtrovat a řadit data,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propojovat údaje z více tabulek,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uživatele a nastavovat jejich oprávnění. </a:t>
            </a:r>
          </a:p>
        </p:txBody>
      </p:sp>
      <p:pic>
        <p:nvPicPr>
          <p:cNvPr id="12" name="Obrázek 11">
            <a:extLst>
              <a:ext uri="{FF2B5EF4-FFF2-40B4-BE49-F238E27FC236}">
                <a16:creationId xmlns:a16="http://schemas.microsoft.com/office/drawing/2014/main" id="{A295554A-7CB0-BA54-9CB6-67DCDF3E58E2}"/>
              </a:ext>
            </a:extLst>
          </p:cNvPr>
          <p:cNvPicPr>
            <a:picLocks noChangeAspect="1"/>
          </p:cNvPicPr>
          <p:nvPr/>
        </p:nvPicPr>
        <p:blipFill>
          <a:blip r:embed="rId2"/>
          <a:stretch>
            <a:fillRect/>
          </a:stretch>
        </p:blipFill>
        <p:spPr>
          <a:xfrm>
            <a:off x="5450224" y="342829"/>
            <a:ext cx="6617182" cy="3720287"/>
          </a:xfrm>
          <a:prstGeom prst="rect">
            <a:avLst/>
          </a:prstGeom>
        </p:spPr>
      </p:pic>
      <p:sp>
        <p:nvSpPr>
          <p:cNvPr id="22" name="TextovéPole 21">
            <a:extLst>
              <a:ext uri="{FF2B5EF4-FFF2-40B4-BE49-F238E27FC236}">
                <a16:creationId xmlns:a16="http://schemas.microsoft.com/office/drawing/2014/main" id="{126DE991-AC8A-9853-4B6B-A81CAC49203B}"/>
              </a:ext>
            </a:extLst>
          </p:cNvPr>
          <p:cNvSpPr txBox="1"/>
          <p:nvPr/>
        </p:nvSpPr>
        <p:spPr>
          <a:xfrm>
            <a:off x="244294" y="801773"/>
            <a:ext cx="5023236" cy="332398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Základní pravidla</a:t>
            </a:r>
            <a:endParaRPr kumimoji="0" lang="cs-CZ" altLang="cs-CZ" sz="1800" b="1"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SQL příkazy zapisujeme za výzvu </a:t>
            </a:r>
            <a:r>
              <a:rPr kumimoji="0" lang="cs-CZ" altLang="cs-CZ" sz="1600" b="0" i="0" u="none" strike="noStrike" cap="none" normalizeH="0" baseline="0" dirty="0" err="1">
                <a:ln>
                  <a:noFill/>
                </a:ln>
                <a:solidFill>
                  <a:schemeClr val="tx1"/>
                </a:solidFill>
                <a:effectLst/>
                <a:latin typeface="Arial" panose="020B0604020202020204" pitchFamily="34" charset="0"/>
              </a:rPr>
              <a:t>MariaDB</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Příkazy ukončujeme středníkem </a:t>
            </a:r>
            <a:r>
              <a:rPr kumimoji="0" lang="cs-CZ" altLang="cs-CZ" sz="1600" b="0" i="0" u="none" strike="noStrike" cap="none" normalizeH="0" baseline="0" dirty="0">
                <a:ln>
                  <a:noFill/>
                </a:ln>
                <a:solidFill>
                  <a:schemeClr val="tx1"/>
                </a:solidFill>
                <a:effectLst/>
                <a:latin typeface="Arial Unicode MS"/>
              </a:rPr>
              <a:t>;</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Klávesou </a:t>
            </a:r>
            <a:r>
              <a:rPr kumimoji="0" lang="cs-CZ" altLang="cs-CZ" sz="1600" b="1" i="0" u="none" strike="noStrike" cap="none" normalizeH="0" baseline="0" dirty="0">
                <a:ln>
                  <a:noFill/>
                </a:ln>
                <a:solidFill>
                  <a:schemeClr val="tx1"/>
                </a:solidFill>
                <a:effectLst/>
                <a:latin typeface="Arial" panose="020B0604020202020204" pitchFamily="34" charset="0"/>
              </a:rPr>
              <a:t>Enter</a:t>
            </a:r>
            <a:r>
              <a:rPr kumimoji="0" lang="cs-CZ" altLang="cs-CZ" sz="1600" b="0" i="0" u="none" strike="noStrike" cap="none" normalizeH="0" baseline="0" dirty="0">
                <a:ln>
                  <a:noFill/>
                </a:ln>
                <a:solidFill>
                  <a:schemeClr val="tx1"/>
                </a:solidFill>
                <a:effectLst/>
                <a:latin typeface="Arial" panose="020B0604020202020204" pitchFamily="34" charset="0"/>
              </a:rPr>
              <a:t> odešleme příkaz ke zpracování. </a:t>
            </a:r>
          </a:p>
          <a:p>
            <a:pPr marL="285750" lvl="0" indent="-285750" eaLnBrk="0" fontAlgn="base" hangingPunct="0">
              <a:spcBef>
                <a:spcPct val="0"/>
              </a:spcBef>
              <a:spcAft>
                <a:spcPct val="0"/>
              </a:spcAft>
              <a:buFont typeface="Arial" panose="020B0604020202020204" pitchFamily="34" charset="0"/>
              <a:buChar char="•"/>
            </a:pPr>
            <a:r>
              <a:rPr lang="cs-CZ" altLang="cs-CZ" sz="1600" dirty="0">
                <a:latin typeface="Arial" panose="020B0604020202020204" pitchFamily="34" charset="0"/>
              </a:rPr>
              <a:t>Textové položky musí být uzavřené </a:t>
            </a:r>
          </a:p>
          <a:p>
            <a:pPr marL="285750" lvl="0" indent="-285750" eaLnBrk="0" fontAlgn="base" hangingPunct="0">
              <a:spcBef>
                <a:spcPct val="0"/>
              </a:spcBef>
              <a:spcAft>
                <a:spcPct val="0"/>
              </a:spcAft>
              <a:buFont typeface="Arial" panose="020B0604020202020204" pitchFamily="34" charset="0"/>
              <a:buChar char="•"/>
            </a:pPr>
            <a:r>
              <a:rPr lang="cs-CZ" altLang="cs-CZ" sz="1600" dirty="0">
                <a:latin typeface="Arial" panose="020B0604020202020204" pitchFamily="34" charset="0"/>
              </a:rPr>
              <a:t>v jednoduchých uvozovkách (apostrofech) -  ‘text‘. </a:t>
            </a:r>
          </a:p>
          <a:p>
            <a:pPr lvl="0" eaLnBrk="0" fontAlgn="base" hangingPunct="0">
              <a:spcBef>
                <a:spcPct val="0"/>
              </a:spcBef>
              <a:spcAft>
                <a:spcPct val="0"/>
              </a:spcAft>
            </a:pPr>
            <a:r>
              <a:rPr lang="cs-CZ" altLang="cs-CZ" sz="1600" dirty="0">
                <a:latin typeface="Arial" panose="020B0604020202020204" pitchFamily="34" charset="0"/>
              </a:rPr>
              <a:t>     Na české klávesnici použijeme klávesovou zkratku    </a:t>
            </a:r>
          </a:p>
          <a:p>
            <a:pPr lvl="0" eaLnBrk="0" fontAlgn="base" hangingPunct="0">
              <a:spcBef>
                <a:spcPct val="0"/>
              </a:spcBef>
              <a:spcAft>
                <a:spcPct val="0"/>
              </a:spcAft>
            </a:pPr>
            <a:r>
              <a:rPr lang="cs-CZ" altLang="cs-CZ" sz="1600" dirty="0">
                <a:latin typeface="Arial" panose="020B0604020202020204" pitchFamily="34" charset="0"/>
              </a:rPr>
              <a:t>     levý Alt + 39. </a:t>
            </a:r>
          </a:p>
          <a:p>
            <a:pPr lvl="0" eaLnBrk="0" fontAlgn="base" hangingPunct="0">
              <a:spcBef>
                <a:spcPct val="0"/>
              </a:spcBef>
              <a:spcAft>
                <a:spcPct val="0"/>
              </a:spcAft>
            </a:pPr>
            <a:r>
              <a:rPr lang="cs-CZ" altLang="cs-CZ" sz="1600" dirty="0">
                <a:latin typeface="Arial" panose="020B0604020202020204" pitchFamily="34" charset="0"/>
              </a:rPr>
              <a:t>    V prostředí </a:t>
            </a:r>
            <a:r>
              <a:rPr lang="cs-CZ" altLang="cs-CZ" sz="1600" dirty="0" err="1">
                <a:latin typeface="Arial" panose="020B0604020202020204" pitchFamily="34" charset="0"/>
              </a:rPr>
              <a:t>MariaDB</a:t>
            </a:r>
            <a:r>
              <a:rPr lang="cs-CZ" altLang="cs-CZ" sz="1600" dirty="0">
                <a:latin typeface="Arial" panose="020B0604020202020204" pitchFamily="34" charset="0"/>
              </a:rPr>
              <a:t> se obě uvozovky napíší   </a:t>
            </a:r>
          </a:p>
          <a:p>
            <a:pPr lvl="0" eaLnBrk="0" fontAlgn="base" hangingPunct="0">
              <a:spcBef>
                <a:spcPct val="0"/>
              </a:spcBef>
              <a:spcAft>
                <a:spcPct val="0"/>
              </a:spcAft>
            </a:pPr>
            <a:r>
              <a:rPr lang="cs-CZ" altLang="cs-CZ" sz="1600" dirty="0">
                <a:latin typeface="Arial" panose="020B0604020202020204" pitchFamily="34" charset="0"/>
              </a:rPr>
              <a:t>    nahoře</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lvl="0" indent="-285750" eaLnBrk="0" fontAlgn="base" hangingPunct="0">
              <a:spcBef>
                <a:spcPct val="0"/>
              </a:spcBef>
              <a:spcAft>
                <a:spcPct val="0"/>
              </a:spcAft>
              <a:buFont typeface="Arial" panose="020B0604020202020204" pitchFamily="34" charset="0"/>
              <a:buChar char="•"/>
            </a:pPr>
            <a:r>
              <a:rPr lang="cs-CZ" sz="1600" dirty="0">
                <a:latin typeface="Arial" panose="020B0604020202020204" pitchFamily="34" charset="0"/>
              </a:rPr>
              <a:t>U klíčových slov SQL se nerozlišují velká a malá písmena, obvykle je však zapisujeme velkými písmeny.</a:t>
            </a:r>
            <a:endParaRPr lang="cs-CZ" altLang="cs-CZ" sz="1600" dirty="0">
              <a:latin typeface="Arial" panose="020B0604020202020204" pitchFamily="34" charset="0"/>
            </a:endParaRPr>
          </a:p>
        </p:txBody>
      </p:sp>
      <p:sp>
        <p:nvSpPr>
          <p:cNvPr id="24" name="TextovéPole 23">
            <a:extLst>
              <a:ext uri="{FF2B5EF4-FFF2-40B4-BE49-F238E27FC236}">
                <a16:creationId xmlns:a16="http://schemas.microsoft.com/office/drawing/2014/main" id="{ED062AE4-B30D-1BB8-3317-3F83EAA6F1E3}"/>
              </a:ext>
            </a:extLst>
          </p:cNvPr>
          <p:cNvSpPr txBox="1"/>
          <p:nvPr/>
        </p:nvSpPr>
        <p:spPr>
          <a:xfrm>
            <a:off x="244294" y="177694"/>
            <a:ext cx="478093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rPr>
              <a:t>Prostředí, které nabízí </a:t>
            </a:r>
            <a:r>
              <a:rPr kumimoji="0" lang="cs-CZ" altLang="cs-CZ" sz="1800" b="0" i="0" u="none" strike="noStrike" cap="none" normalizeH="0" baseline="0" dirty="0" err="1">
                <a:ln>
                  <a:noFill/>
                </a:ln>
                <a:solidFill>
                  <a:schemeClr val="tx1"/>
                </a:solidFill>
                <a:effectLst/>
              </a:rPr>
              <a:t>MariaDB</a:t>
            </a:r>
            <a:r>
              <a:rPr kumimoji="0" lang="cs-CZ" altLang="cs-CZ" sz="1800" b="0" i="0" u="none" strike="noStrike" cap="none" normalizeH="0" baseline="0" dirty="0">
                <a:ln>
                  <a:noFill/>
                </a:ln>
                <a:solidFill>
                  <a:schemeClr val="tx1"/>
                </a:solidFill>
                <a:effectLst/>
              </a:rPr>
              <a:t> je strohé a zadávání příkazů SQL nijak neusnadní. </a:t>
            </a:r>
          </a:p>
        </p:txBody>
      </p:sp>
      <p:sp>
        <p:nvSpPr>
          <p:cNvPr id="25" name="TextovéPole 24">
            <a:extLst>
              <a:ext uri="{FF2B5EF4-FFF2-40B4-BE49-F238E27FC236}">
                <a16:creationId xmlns:a16="http://schemas.microsoft.com/office/drawing/2014/main" id="{9EDDAF43-0221-BC11-597C-E847E6529F5C}"/>
              </a:ext>
            </a:extLst>
          </p:cNvPr>
          <p:cNvSpPr txBox="1"/>
          <p:nvPr/>
        </p:nvSpPr>
        <p:spPr>
          <a:xfrm>
            <a:off x="5518205" y="4416227"/>
            <a:ext cx="6154310" cy="1200329"/>
          </a:xfrm>
          <a:prstGeom prst="rect">
            <a:avLst/>
          </a:prstGeom>
          <a:noFill/>
        </p:spPr>
        <p:txBody>
          <a:bodyPr wrap="square" rtlCol="0">
            <a:spAutoFit/>
          </a:bodyPr>
          <a:lstStyle/>
          <a:p>
            <a:r>
              <a:rPr lang="cs-CZ" dirty="0"/>
              <a:t>Po zpřístupnění databáze příkazem USE nemocnice můžeme vytvořit další tabulku a novou tabulku a dříve vytvořenou tabulku (viz předchozí snímek) naplnit daty.</a:t>
            </a:r>
          </a:p>
          <a:p>
            <a:r>
              <a:rPr lang="cs-CZ" dirty="0"/>
              <a:t>Obsah obou tabulek zobrazíme. </a:t>
            </a:r>
          </a:p>
        </p:txBody>
      </p:sp>
    </p:spTree>
    <p:extLst>
      <p:ext uri="{BB962C8B-B14F-4D97-AF65-F5344CB8AC3E}">
        <p14:creationId xmlns:p14="http://schemas.microsoft.com/office/powerpoint/2010/main" val="2981866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012DB-7A1C-0916-2903-513FB9F4B6DB}"/>
            </a:ext>
          </a:extLst>
        </p:cNvPr>
        <p:cNvGrpSpPr/>
        <p:nvPr/>
      </p:nvGrpSpPr>
      <p:grpSpPr>
        <a:xfrm>
          <a:off x="0" y="0"/>
          <a:ext cx="0" cy="0"/>
          <a:chOff x="0" y="0"/>
          <a:chExt cx="0" cy="0"/>
        </a:xfrm>
      </p:grpSpPr>
      <p:sp>
        <p:nvSpPr>
          <p:cNvPr id="4" name="Rectangle 1">
            <a:extLst>
              <a:ext uri="{FF2B5EF4-FFF2-40B4-BE49-F238E27FC236}">
                <a16:creationId xmlns:a16="http://schemas.microsoft.com/office/drawing/2014/main" id="{CC9F03A3-0106-F763-B5CA-EADC36949D6B}"/>
              </a:ext>
            </a:extLst>
          </p:cNvPr>
          <p:cNvSpPr>
            <a:spLocks noChangeArrowheads="1"/>
          </p:cNvSpPr>
          <p:nvPr/>
        </p:nvSpPr>
        <p:spPr bwMode="auto">
          <a:xfrm>
            <a:off x="81501" y="4394233"/>
            <a:ext cx="4460682"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V prostředí </a:t>
            </a:r>
            <a:r>
              <a:rPr lang="cs-CZ" altLang="cs-CZ" b="1" dirty="0" err="1"/>
              <a:t>MariaDB</a:t>
            </a:r>
            <a:r>
              <a:rPr lang="cs-CZ" altLang="cs-CZ" b="1" dirty="0"/>
              <a:t> můžeme: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a odstraňovat databáze,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a upravovat tabulky,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přidávat, měnit a mazat záznamy,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vyhledávat, filtrovat a řadit data,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propojovat údaje z více tabulek,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sz="1600" dirty="0">
                <a:latin typeface="Arial" panose="020B0604020202020204" pitchFamily="34" charset="0"/>
              </a:rPr>
              <a:t>vytvářet uživatele a nastavovat jejich oprávnění. </a:t>
            </a:r>
          </a:p>
        </p:txBody>
      </p:sp>
      <p:pic>
        <p:nvPicPr>
          <p:cNvPr id="12" name="Obrázek 11">
            <a:extLst>
              <a:ext uri="{FF2B5EF4-FFF2-40B4-BE49-F238E27FC236}">
                <a16:creationId xmlns:a16="http://schemas.microsoft.com/office/drawing/2014/main" id="{11ED06E1-4323-43CF-114A-9ADD986F016D}"/>
              </a:ext>
            </a:extLst>
          </p:cNvPr>
          <p:cNvPicPr>
            <a:picLocks noChangeAspect="1"/>
          </p:cNvPicPr>
          <p:nvPr/>
        </p:nvPicPr>
        <p:blipFill>
          <a:blip r:embed="rId2"/>
          <a:stretch>
            <a:fillRect/>
          </a:stretch>
        </p:blipFill>
        <p:spPr>
          <a:xfrm>
            <a:off x="5188017" y="350781"/>
            <a:ext cx="6617182" cy="3720287"/>
          </a:xfrm>
          <a:prstGeom prst="rect">
            <a:avLst/>
          </a:prstGeom>
        </p:spPr>
      </p:pic>
      <p:sp>
        <p:nvSpPr>
          <p:cNvPr id="13" name="TextovéPole 12">
            <a:extLst>
              <a:ext uri="{FF2B5EF4-FFF2-40B4-BE49-F238E27FC236}">
                <a16:creationId xmlns:a16="http://schemas.microsoft.com/office/drawing/2014/main" id="{FAA0E5F1-5A0B-4E8F-BA49-91C133327F70}"/>
              </a:ext>
            </a:extLst>
          </p:cNvPr>
          <p:cNvSpPr txBox="1"/>
          <p:nvPr/>
        </p:nvSpPr>
        <p:spPr>
          <a:xfrm>
            <a:off x="8921363" y="636104"/>
            <a:ext cx="2353586" cy="523220"/>
          </a:xfrm>
          <a:prstGeom prst="rect">
            <a:avLst/>
          </a:prstGeom>
          <a:solidFill>
            <a:schemeClr val="bg1"/>
          </a:solidFill>
          <a:ln w="28575">
            <a:solidFill>
              <a:srgbClr val="FF0000"/>
            </a:solidFill>
          </a:ln>
        </p:spPr>
        <p:txBody>
          <a:bodyPr wrap="square" rtlCol="0">
            <a:spAutoFit/>
          </a:bodyPr>
          <a:lstStyle/>
          <a:p>
            <a:r>
              <a:rPr lang="cs-CZ" sz="1400" b="1" dirty="0"/>
              <a:t>Příkaz byl zadán chybně (chybí čárka mezi položkami)</a:t>
            </a:r>
          </a:p>
        </p:txBody>
      </p:sp>
      <p:cxnSp>
        <p:nvCxnSpPr>
          <p:cNvPr id="15" name="Přímá spojnice se šipkou 14">
            <a:extLst>
              <a:ext uri="{FF2B5EF4-FFF2-40B4-BE49-F238E27FC236}">
                <a16:creationId xmlns:a16="http://schemas.microsoft.com/office/drawing/2014/main" id="{D6AA9BEC-3454-6C26-570D-FAF86F792D3A}"/>
              </a:ext>
            </a:extLst>
          </p:cNvPr>
          <p:cNvCxnSpPr/>
          <p:nvPr/>
        </p:nvCxnSpPr>
        <p:spPr>
          <a:xfrm flipH="1">
            <a:off x="6679096" y="897714"/>
            <a:ext cx="2242267" cy="26161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6" name="TextovéPole 15">
            <a:extLst>
              <a:ext uri="{FF2B5EF4-FFF2-40B4-BE49-F238E27FC236}">
                <a16:creationId xmlns:a16="http://schemas.microsoft.com/office/drawing/2014/main" id="{748A339A-A280-9B16-A199-85324925BC68}"/>
              </a:ext>
            </a:extLst>
          </p:cNvPr>
          <p:cNvSpPr txBox="1"/>
          <p:nvPr/>
        </p:nvSpPr>
        <p:spPr>
          <a:xfrm>
            <a:off x="8181891" y="2083046"/>
            <a:ext cx="3093058" cy="738664"/>
          </a:xfrm>
          <a:prstGeom prst="rect">
            <a:avLst/>
          </a:prstGeom>
          <a:solidFill>
            <a:schemeClr val="bg1"/>
          </a:solidFill>
          <a:ln w="38100">
            <a:solidFill>
              <a:srgbClr val="FF0000"/>
            </a:solidFill>
          </a:ln>
        </p:spPr>
        <p:txBody>
          <a:bodyPr wrap="square" rtlCol="0">
            <a:spAutoFit/>
          </a:bodyPr>
          <a:lstStyle/>
          <a:p>
            <a:r>
              <a:rPr lang="cs-CZ" sz="1400" b="1" dirty="0"/>
              <a:t>Celý příkaz vložení položek do tabulky se musí opakovat, nelze se vracet a chybu opravit</a:t>
            </a:r>
          </a:p>
        </p:txBody>
      </p:sp>
      <p:cxnSp>
        <p:nvCxnSpPr>
          <p:cNvPr id="17" name="Přímá spojnice se šipkou 16">
            <a:extLst>
              <a:ext uri="{FF2B5EF4-FFF2-40B4-BE49-F238E27FC236}">
                <a16:creationId xmlns:a16="http://schemas.microsoft.com/office/drawing/2014/main" id="{3D292500-9A97-1399-315F-D56CB2AF2A1F}"/>
              </a:ext>
            </a:extLst>
          </p:cNvPr>
          <p:cNvCxnSpPr>
            <a:cxnSpLocks/>
          </p:cNvCxnSpPr>
          <p:nvPr/>
        </p:nvCxnSpPr>
        <p:spPr>
          <a:xfrm flipH="1" flipV="1">
            <a:off x="6848169" y="1706257"/>
            <a:ext cx="1301921" cy="825352"/>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2" name="TextovéPole 21">
            <a:extLst>
              <a:ext uri="{FF2B5EF4-FFF2-40B4-BE49-F238E27FC236}">
                <a16:creationId xmlns:a16="http://schemas.microsoft.com/office/drawing/2014/main" id="{A1D37954-5ED3-5EC5-7D83-7CDCF4792B45}"/>
              </a:ext>
            </a:extLst>
          </p:cNvPr>
          <p:cNvSpPr txBox="1"/>
          <p:nvPr/>
        </p:nvSpPr>
        <p:spPr>
          <a:xfrm>
            <a:off x="81501" y="824025"/>
            <a:ext cx="4943723" cy="357020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1" i="0" u="none" strike="noStrike" cap="none" normalizeH="0" baseline="0" dirty="0">
                <a:ln>
                  <a:noFill/>
                </a:ln>
                <a:solidFill>
                  <a:schemeClr val="tx1"/>
                </a:solidFill>
                <a:effectLst/>
              </a:rPr>
              <a:t>Základní pravidla</a:t>
            </a:r>
            <a:endParaRPr kumimoji="0" lang="cs-CZ" altLang="cs-CZ" sz="1800" b="1"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SQL příkazy zapisujeme za výzvu </a:t>
            </a:r>
            <a:r>
              <a:rPr kumimoji="0" lang="cs-CZ" altLang="cs-CZ" sz="1600" b="0" i="0" u="none" strike="noStrike" cap="none" normalizeH="0" baseline="0" dirty="0" err="1">
                <a:ln>
                  <a:noFill/>
                </a:ln>
                <a:solidFill>
                  <a:schemeClr val="tx1"/>
                </a:solidFill>
                <a:effectLst/>
                <a:latin typeface="Arial" panose="020B0604020202020204" pitchFamily="34" charset="0"/>
              </a:rPr>
              <a:t>MariaDB</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Příkazy ukončujeme středníkem </a:t>
            </a:r>
            <a:r>
              <a:rPr kumimoji="0" lang="cs-CZ" altLang="cs-CZ" sz="1600" b="0" i="0" u="none" strike="noStrike" cap="none" normalizeH="0" baseline="0" dirty="0">
                <a:ln>
                  <a:noFill/>
                </a:ln>
                <a:solidFill>
                  <a:schemeClr val="tx1"/>
                </a:solidFill>
                <a:effectLst/>
                <a:latin typeface="Arial Unicode MS"/>
              </a:rPr>
              <a:t>;</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Klávesou </a:t>
            </a:r>
            <a:r>
              <a:rPr kumimoji="0" lang="cs-CZ" altLang="cs-CZ" sz="1600" b="1" i="0" u="none" strike="noStrike" cap="none" normalizeH="0" baseline="0" dirty="0">
                <a:ln>
                  <a:noFill/>
                </a:ln>
                <a:solidFill>
                  <a:schemeClr val="tx1"/>
                </a:solidFill>
                <a:effectLst/>
                <a:latin typeface="Arial" panose="020B0604020202020204" pitchFamily="34" charset="0"/>
              </a:rPr>
              <a:t>Enter</a:t>
            </a:r>
            <a:r>
              <a:rPr kumimoji="0" lang="cs-CZ" altLang="cs-CZ" sz="1600" b="0" i="0" u="none" strike="noStrike" cap="none" normalizeH="0" baseline="0" dirty="0">
                <a:ln>
                  <a:noFill/>
                </a:ln>
                <a:solidFill>
                  <a:schemeClr val="tx1"/>
                </a:solidFill>
                <a:effectLst/>
                <a:latin typeface="Arial" panose="020B0604020202020204" pitchFamily="34" charset="0"/>
              </a:rPr>
              <a:t> odešleme příkaz ke zpracování.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Textové hodnoty zapisujeme do apostrofů: </a:t>
            </a:r>
            <a:r>
              <a:rPr kumimoji="0" lang="cs-CZ" altLang="cs-CZ" sz="1600" b="0" i="0" u="none" strike="noStrike" cap="none" normalizeH="0" baseline="0" dirty="0">
                <a:ln>
                  <a:noFill/>
                </a:ln>
                <a:solidFill>
                  <a:schemeClr val="tx1"/>
                </a:solidFill>
                <a:effectLst/>
                <a:latin typeface="Arial Unicode MS"/>
              </a:rPr>
              <a:t>'Jan‘</a:t>
            </a:r>
            <a:r>
              <a:rPr kumimoji="0" lang="cs-CZ" altLang="cs-CZ" sz="1600" b="0" i="0" u="none" strike="noStrike" cap="none" normalizeH="0" baseline="0" dirty="0">
                <a:ln>
                  <a:noFill/>
                </a:ln>
                <a:solidFill>
                  <a:schemeClr val="tx1"/>
                </a:solidFill>
                <a:effectLst/>
              </a:rPr>
              <a:t>.</a:t>
            </a:r>
          </a:p>
          <a:p>
            <a:pPr marL="285750" lvl="0" indent="-285750" eaLnBrk="0" fontAlgn="base" hangingPunct="0">
              <a:spcBef>
                <a:spcPct val="0"/>
              </a:spcBef>
              <a:spcAft>
                <a:spcPct val="0"/>
              </a:spcAft>
              <a:buFont typeface="Arial" panose="020B0604020202020204" pitchFamily="34" charset="0"/>
              <a:buChar char="•"/>
            </a:pPr>
            <a:r>
              <a:rPr lang="cs-CZ" altLang="cs-CZ" sz="1600" dirty="0">
                <a:latin typeface="Arial" panose="020B0604020202020204" pitchFamily="34" charset="0"/>
              </a:rPr>
              <a:t>Textové položky musí být uzavřené v jednoduchých uvozovkách (apostrofech) -  ‘text‘. </a:t>
            </a:r>
          </a:p>
          <a:p>
            <a:pPr marL="285750" lvl="0" indent="-285750" eaLnBrk="0" fontAlgn="base" hangingPunct="0">
              <a:spcBef>
                <a:spcPct val="0"/>
              </a:spcBef>
              <a:spcAft>
                <a:spcPct val="0"/>
              </a:spcAft>
              <a:buFont typeface="Arial" panose="020B0604020202020204" pitchFamily="34" charset="0"/>
              <a:buChar char="•"/>
            </a:pPr>
            <a:r>
              <a:rPr lang="cs-CZ" altLang="cs-CZ" sz="1600" dirty="0">
                <a:latin typeface="Arial" panose="020B0604020202020204" pitchFamily="34" charset="0"/>
              </a:rPr>
              <a:t>Na české klávesnici použijeme klávesovou zkratku levý Alt + 39. </a:t>
            </a:r>
          </a:p>
          <a:p>
            <a:pPr marL="285750" lvl="0" indent="-285750" eaLnBrk="0" fontAlgn="base" hangingPunct="0">
              <a:spcBef>
                <a:spcPct val="0"/>
              </a:spcBef>
              <a:spcAft>
                <a:spcPct val="0"/>
              </a:spcAft>
              <a:buFont typeface="Arial" panose="020B0604020202020204" pitchFamily="34" charset="0"/>
              <a:buChar char="•"/>
            </a:pPr>
            <a:r>
              <a:rPr lang="cs-CZ" altLang="cs-CZ" sz="1600" dirty="0">
                <a:latin typeface="Arial" panose="020B0604020202020204" pitchFamily="34" charset="0"/>
              </a:rPr>
              <a:t>V prostředí </a:t>
            </a:r>
            <a:r>
              <a:rPr lang="cs-CZ" altLang="cs-CZ" sz="1600" dirty="0" err="1">
                <a:latin typeface="Arial" panose="020B0604020202020204" pitchFamily="34" charset="0"/>
              </a:rPr>
              <a:t>MariaDB</a:t>
            </a:r>
            <a:r>
              <a:rPr lang="cs-CZ" altLang="cs-CZ" sz="1600" dirty="0">
                <a:latin typeface="Arial" panose="020B0604020202020204" pitchFamily="34" charset="0"/>
              </a:rPr>
              <a:t> se obě uvozovky napíší jako horní.</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lvl="0" indent="-285750" eaLnBrk="0" fontAlgn="base" hangingPunct="0">
              <a:spcBef>
                <a:spcPct val="0"/>
              </a:spcBef>
              <a:spcAft>
                <a:spcPct val="0"/>
              </a:spcAft>
              <a:buFont typeface="Arial" panose="020B0604020202020204" pitchFamily="34" charset="0"/>
              <a:buChar char="•"/>
            </a:pPr>
            <a:r>
              <a:rPr lang="cs-CZ" sz="1600" dirty="0">
                <a:latin typeface="Arial" panose="020B0604020202020204" pitchFamily="34" charset="0"/>
              </a:rPr>
              <a:t>U klíčových slov SQL se nerozlišují velká a malá písmena, obvykle je však zapisujeme velkými písmeny.</a:t>
            </a:r>
            <a:endParaRPr lang="cs-CZ" altLang="cs-CZ" sz="1600" dirty="0">
              <a:latin typeface="Arial" panose="020B0604020202020204" pitchFamily="34" charset="0"/>
            </a:endParaRPr>
          </a:p>
        </p:txBody>
      </p:sp>
      <p:sp>
        <p:nvSpPr>
          <p:cNvPr id="24" name="TextovéPole 23">
            <a:extLst>
              <a:ext uri="{FF2B5EF4-FFF2-40B4-BE49-F238E27FC236}">
                <a16:creationId xmlns:a16="http://schemas.microsoft.com/office/drawing/2014/main" id="{AA8DAA18-BEF8-0814-534A-B4CEA16D00C6}"/>
              </a:ext>
            </a:extLst>
          </p:cNvPr>
          <p:cNvSpPr txBox="1"/>
          <p:nvPr/>
        </p:nvSpPr>
        <p:spPr>
          <a:xfrm>
            <a:off x="244294" y="177694"/>
            <a:ext cx="4780930"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rPr>
              <a:t>Prostředí, které nabízí </a:t>
            </a:r>
            <a:r>
              <a:rPr kumimoji="0" lang="cs-CZ" altLang="cs-CZ" sz="1800" b="0" i="0" u="none" strike="noStrike" cap="none" normalizeH="0" baseline="0" dirty="0" err="1">
                <a:ln>
                  <a:noFill/>
                </a:ln>
                <a:solidFill>
                  <a:schemeClr val="tx1"/>
                </a:solidFill>
                <a:effectLst/>
              </a:rPr>
              <a:t>MariaDB</a:t>
            </a:r>
            <a:r>
              <a:rPr kumimoji="0" lang="cs-CZ" altLang="cs-CZ" sz="1800" b="0" i="0" u="none" strike="noStrike" cap="none" normalizeH="0" baseline="0" dirty="0">
                <a:ln>
                  <a:noFill/>
                </a:ln>
                <a:solidFill>
                  <a:schemeClr val="tx1"/>
                </a:solidFill>
                <a:effectLst/>
              </a:rPr>
              <a:t> je strohé a zadávání příkazů SQL nijak neusnadní. </a:t>
            </a:r>
          </a:p>
        </p:txBody>
      </p:sp>
    </p:spTree>
    <p:extLst>
      <p:ext uri="{BB962C8B-B14F-4D97-AF65-F5344CB8AC3E}">
        <p14:creationId xmlns:p14="http://schemas.microsoft.com/office/powerpoint/2010/main" val="1357660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5CFD1EF1-740B-7A00-5BA3-42E499276BE4}"/>
              </a:ext>
            </a:extLst>
          </p:cNvPr>
          <p:cNvPicPr>
            <a:picLocks noChangeAspect="1"/>
          </p:cNvPicPr>
          <p:nvPr/>
        </p:nvPicPr>
        <p:blipFill>
          <a:blip r:embed="rId2"/>
          <a:stretch>
            <a:fillRect/>
          </a:stretch>
        </p:blipFill>
        <p:spPr>
          <a:xfrm>
            <a:off x="2608028" y="747795"/>
            <a:ext cx="9549059" cy="6046035"/>
          </a:xfrm>
          <a:prstGeom prst="rect">
            <a:avLst/>
          </a:prstGeom>
        </p:spPr>
      </p:pic>
      <p:sp>
        <p:nvSpPr>
          <p:cNvPr id="4" name="TextovéPole 3">
            <a:extLst>
              <a:ext uri="{FF2B5EF4-FFF2-40B4-BE49-F238E27FC236}">
                <a16:creationId xmlns:a16="http://schemas.microsoft.com/office/drawing/2014/main" id="{C87F9828-3081-A2AE-2DAD-93EA8D7DD231}"/>
              </a:ext>
            </a:extLst>
          </p:cNvPr>
          <p:cNvSpPr txBox="1"/>
          <p:nvPr/>
        </p:nvSpPr>
        <p:spPr>
          <a:xfrm>
            <a:off x="79514" y="87464"/>
            <a:ext cx="2528514" cy="338554"/>
          </a:xfrm>
          <a:prstGeom prst="rect">
            <a:avLst/>
          </a:prstGeom>
          <a:noFill/>
        </p:spPr>
        <p:txBody>
          <a:bodyPr wrap="square" rtlCol="0">
            <a:spAutoFit/>
          </a:bodyPr>
          <a:lstStyle/>
          <a:p>
            <a:r>
              <a:rPr lang="cs-CZ" sz="1600" b="1" dirty="0"/>
              <a:t>Grafické prostředí </a:t>
            </a:r>
            <a:r>
              <a:rPr lang="cs-CZ" sz="1600" b="1" dirty="0" err="1"/>
              <a:t>HeidiSQL</a:t>
            </a:r>
            <a:endParaRPr lang="cs-CZ" sz="1600" b="1" dirty="0"/>
          </a:p>
        </p:txBody>
      </p:sp>
      <p:sp>
        <p:nvSpPr>
          <p:cNvPr id="5" name="TextovéPole 4">
            <a:extLst>
              <a:ext uri="{FF2B5EF4-FFF2-40B4-BE49-F238E27FC236}">
                <a16:creationId xmlns:a16="http://schemas.microsoft.com/office/drawing/2014/main" id="{9FB9690C-7705-A469-3EF0-61D366AECBE5}"/>
              </a:ext>
            </a:extLst>
          </p:cNvPr>
          <p:cNvSpPr txBox="1"/>
          <p:nvPr/>
        </p:nvSpPr>
        <p:spPr>
          <a:xfrm>
            <a:off x="4603805" y="159026"/>
            <a:ext cx="930303" cy="276999"/>
          </a:xfrm>
          <a:prstGeom prst="rect">
            <a:avLst/>
          </a:prstGeom>
          <a:noFill/>
        </p:spPr>
        <p:txBody>
          <a:bodyPr wrap="square" rtlCol="0">
            <a:spAutoFit/>
          </a:bodyPr>
          <a:lstStyle/>
          <a:p>
            <a:r>
              <a:rPr lang="cs-CZ" sz="1200" dirty="0"/>
              <a:t>Titulní pruh</a:t>
            </a:r>
          </a:p>
        </p:txBody>
      </p:sp>
      <p:cxnSp>
        <p:nvCxnSpPr>
          <p:cNvPr id="7" name="Přímá spojnice se šipkou 6">
            <a:extLst>
              <a:ext uri="{FF2B5EF4-FFF2-40B4-BE49-F238E27FC236}">
                <a16:creationId xmlns:a16="http://schemas.microsoft.com/office/drawing/2014/main" id="{256FD3CD-F84C-1FEC-A8FC-CD81F84834C6}"/>
              </a:ext>
            </a:extLst>
          </p:cNvPr>
          <p:cNvCxnSpPr>
            <a:stCxn id="5" idx="1"/>
          </p:cNvCxnSpPr>
          <p:nvPr/>
        </p:nvCxnSpPr>
        <p:spPr>
          <a:xfrm flipH="1">
            <a:off x="3776870" y="297526"/>
            <a:ext cx="826935" cy="370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ovéPole 5">
            <a:extLst>
              <a:ext uri="{FF2B5EF4-FFF2-40B4-BE49-F238E27FC236}">
                <a16:creationId xmlns:a16="http://schemas.microsoft.com/office/drawing/2014/main" id="{0E786BCB-282D-1650-C6BC-ADD818DEC6C1}"/>
              </a:ext>
            </a:extLst>
          </p:cNvPr>
          <p:cNvSpPr txBox="1"/>
          <p:nvPr/>
        </p:nvSpPr>
        <p:spPr>
          <a:xfrm>
            <a:off x="79514" y="1343560"/>
            <a:ext cx="2368062" cy="2779094"/>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Soubor</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otevření a ukončení připojení, práce se soubory SQL,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Upravit</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kopírování, vkládání a úpravy,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Zobrazit</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nastavení zobrazení,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Hledat</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vyhledávání,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Dotaz</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práce s příkazy SQL,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Nástroje</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export, import a další databázové nástroje,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Přejít na</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rychlý přesun mezi objekty, </a:t>
            </a:r>
          </a:p>
          <a:p>
            <a:pPr marL="342900" lvl="0" indent="-342900">
              <a:lnSpc>
                <a:spcPct val="107000"/>
              </a:lnSpc>
              <a:spcAft>
                <a:spcPts val="800"/>
              </a:spcAft>
              <a:buSzPts val="1000"/>
              <a:buFont typeface="Symbol" panose="05050102010706020507" pitchFamily="18" charset="2"/>
              <a:buChar char=""/>
              <a:tabLst>
                <a:tab pos="457200" algn="l"/>
              </a:tabLst>
            </a:pPr>
            <a:r>
              <a:rPr lang="cs-CZ" sz="1000" b="1" kern="100" dirty="0">
                <a:effectLst/>
                <a:latin typeface="Calibri" panose="020F0502020204030204" pitchFamily="34" charset="0"/>
                <a:ea typeface="Calibri" panose="020F0502020204030204" pitchFamily="34" charset="0"/>
                <a:cs typeface="Times New Roman" panose="02020603050405020304" pitchFamily="18" charset="0"/>
              </a:rPr>
              <a:t>Nápověda</a:t>
            </a:r>
            <a:r>
              <a:rPr lang="cs-CZ" sz="1000" kern="100" dirty="0">
                <a:effectLst/>
                <a:latin typeface="Calibri" panose="020F0502020204030204" pitchFamily="34" charset="0"/>
                <a:ea typeface="Calibri" panose="020F0502020204030204" pitchFamily="34" charset="0"/>
                <a:cs typeface="Times New Roman" panose="02020603050405020304" pitchFamily="18" charset="0"/>
              </a:rPr>
              <a:t> – informace o programu. </a:t>
            </a:r>
          </a:p>
        </p:txBody>
      </p:sp>
      <p:sp>
        <p:nvSpPr>
          <p:cNvPr id="8" name="TextovéPole 7">
            <a:extLst>
              <a:ext uri="{FF2B5EF4-FFF2-40B4-BE49-F238E27FC236}">
                <a16:creationId xmlns:a16="http://schemas.microsoft.com/office/drawing/2014/main" id="{8FCDC1E4-CB0D-6D24-3263-60789EE52D5F}"/>
              </a:ext>
            </a:extLst>
          </p:cNvPr>
          <p:cNvSpPr txBox="1"/>
          <p:nvPr/>
        </p:nvSpPr>
        <p:spPr>
          <a:xfrm>
            <a:off x="79514" y="988891"/>
            <a:ext cx="1312985" cy="307777"/>
          </a:xfrm>
          <a:prstGeom prst="rect">
            <a:avLst/>
          </a:prstGeom>
          <a:noFill/>
        </p:spPr>
        <p:txBody>
          <a:bodyPr wrap="square" rtlCol="0">
            <a:spAutoFit/>
          </a:bodyPr>
          <a:lstStyle/>
          <a:p>
            <a:r>
              <a:rPr lang="cs-CZ" sz="1400" dirty="0"/>
              <a:t>Hlavní nabídka</a:t>
            </a:r>
          </a:p>
        </p:txBody>
      </p:sp>
      <p:cxnSp>
        <p:nvCxnSpPr>
          <p:cNvPr id="10" name="Přímá spojnice se šipkou 9">
            <a:extLst>
              <a:ext uri="{FF2B5EF4-FFF2-40B4-BE49-F238E27FC236}">
                <a16:creationId xmlns:a16="http://schemas.microsoft.com/office/drawing/2014/main" id="{62D86B6C-A23D-765D-C2B1-822FFAB236FA}"/>
              </a:ext>
            </a:extLst>
          </p:cNvPr>
          <p:cNvCxnSpPr>
            <a:cxnSpLocks/>
          </p:cNvCxnSpPr>
          <p:nvPr/>
        </p:nvCxnSpPr>
        <p:spPr>
          <a:xfrm flipV="1">
            <a:off x="1392499" y="1142779"/>
            <a:ext cx="105507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ovéPole 10">
            <a:extLst>
              <a:ext uri="{FF2B5EF4-FFF2-40B4-BE49-F238E27FC236}">
                <a16:creationId xmlns:a16="http://schemas.microsoft.com/office/drawing/2014/main" id="{0FD3103E-A8BF-CC0B-01BF-6CAC881E07EF}"/>
              </a:ext>
            </a:extLst>
          </p:cNvPr>
          <p:cNvSpPr txBox="1"/>
          <p:nvPr/>
        </p:nvSpPr>
        <p:spPr>
          <a:xfrm>
            <a:off x="3164568" y="3236704"/>
            <a:ext cx="1629815" cy="523220"/>
          </a:xfrm>
          <a:prstGeom prst="rect">
            <a:avLst/>
          </a:prstGeom>
          <a:noFill/>
        </p:spPr>
        <p:txBody>
          <a:bodyPr wrap="square" rtlCol="0">
            <a:spAutoFit/>
          </a:bodyPr>
          <a:lstStyle/>
          <a:p>
            <a:r>
              <a:rPr lang="cs-CZ" sz="1400" b="1" dirty="0">
                <a:solidFill>
                  <a:schemeClr val="accent6">
                    <a:lumMod val="75000"/>
                  </a:schemeClr>
                </a:solidFill>
              </a:rPr>
              <a:t>Zde jsou zobrazeny uložené databáze </a:t>
            </a:r>
          </a:p>
        </p:txBody>
      </p:sp>
      <p:sp>
        <p:nvSpPr>
          <p:cNvPr id="13" name="TextovéPole 12">
            <a:extLst>
              <a:ext uri="{FF2B5EF4-FFF2-40B4-BE49-F238E27FC236}">
                <a16:creationId xmlns:a16="http://schemas.microsoft.com/office/drawing/2014/main" id="{EBA24B1E-2315-4743-6580-D8568F37BB92}"/>
              </a:ext>
            </a:extLst>
          </p:cNvPr>
          <p:cNvSpPr txBox="1"/>
          <p:nvPr/>
        </p:nvSpPr>
        <p:spPr>
          <a:xfrm>
            <a:off x="3164568" y="3829427"/>
            <a:ext cx="2051538" cy="1465209"/>
          </a:xfrm>
          <a:prstGeom prst="rect">
            <a:avLst/>
          </a:prstGeom>
          <a:noFill/>
        </p:spPr>
        <p:txBody>
          <a:bodyPr wrap="square">
            <a:spAutoFit/>
          </a:bodyPr>
          <a:lstStyle/>
          <a:p>
            <a:pPr>
              <a:lnSpc>
                <a:spcPct val="107000"/>
              </a:lnSpc>
              <a:spcAft>
                <a:spcPts val="800"/>
              </a:spcAft>
              <a:buNone/>
            </a:pPr>
            <a:r>
              <a:rPr lang="cs-CZ" sz="1400" b="1" dirty="0">
                <a:solidFill>
                  <a:schemeClr val="accent6">
                    <a:lumMod val="75000"/>
                  </a:schemeClr>
                </a:solidFill>
              </a:rPr>
              <a:t>První čtyři jsou především systémové databáze, která bychom neměli upravovat. Pro výuku je vhodné vytvořit vlastní databázi.</a:t>
            </a:r>
          </a:p>
        </p:txBody>
      </p:sp>
      <p:sp>
        <p:nvSpPr>
          <p:cNvPr id="15" name="TextovéPole 14">
            <a:extLst>
              <a:ext uri="{FF2B5EF4-FFF2-40B4-BE49-F238E27FC236}">
                <a16:creationId xmlns:a16="http://schemas.microsoft.com/office/drawing/2014/main" id="{7F1741DA-1819-61F0-F063-338F6F62BE6E}"/>
              </a:ext>
            </a:extLst>
          </p:cNvPr>
          <p:cNvSpPr txBox="1"/>
          <p:nvPr/>
        </p:nvSpPr>
        <p:spPr>
          <a:xfrm>
            <a:off x="7232935" y="1658116"/>
            <a:ext cx="2755127" cy="1214756"/>
          </a:xfrm>
          <a:prstGeom prst="rect">
            <a:avLst/>
          </a:prstGeom>
          <a:noFill/>
        </p:spPr>
        <p:txBody>
          <a:bodyPr wrap="square">
            <a:spAutoFit/>
          </a:bodyPr>
          <a:lstStyle/>
          <a:p>
            <a:pPr>
              <a:lnSpc>
                <a:spcPct val="107000"/>
              </a:lnSpc>
              <a:buNone/>
            </a:pPr>
            <a:r>
              <a:rPr lang="cs-CZ" sz="1400" b="1" dirty="0">
                <a:solidFill>
                  <a:schemeClr val="accent6">
                    <a:lumMod val="75000"/>
                  </a:schemeClr>
                </a:solidFill>
              </a:rPr>
              <a:t>V této části se zapisují příkazy SQL. </a:t>
            </a:r>
          </a:p>
          <a:p>
            <a:pPr>
              <a:lnSpc>
                <a:spcPct val="107000"/>
              </a:lnSpc>
              <a:buNone/>
            </a:pPr>
            <a:r>
              <a:rPr lang="cs-CZ" sz="1400" b="1" dirty="0">
                <a:solidFill>
                  <a:schemeClr val="accent6">
                    <a:lumMod val="75000"/>
                  </a:schemeClr>
                </a:solidFill>
              </a:rPr>
              <a:t>Příkaz:</a:t>
            </a:r>
          </a:p>
          <a:p>
            <a:pPr>
              <a:lnSpc>
                <a:spcPct val="107000"/>
              </a:lnSpc>
              <a:buNone/>
            </a:pPr>
            <a:r>
              <a:rPr lang="cs-CZ" sz="1400" b="1" dirty="0">
                <a:solidFill>
                  <a:schemeClr val="accent6">
                    <a:lumMod val="75000"/>
                  </a:schemeClr>
                </a:solidFill>
              </a:rPr>
              <a:t>SELECT VERSION();</a:t>
            </a:r>
          </a:p>
          <a:p>
            <a:pPr>
              <a:buNone/>
            </a:pPr>
            <a:r>
              <a:rPr lang="cs-CZ" sz="1400" b="1" dirty="0">
                <a:solidFill>
                  <a:schemeClr val="accent6">
                    <a:lumMod val="75000"/>
                  </a:schemeClr>
                </a:solidFill>
              </a:rPr>
              <a:t>zobrazí verzi připojeného databázového serveru.</a:t>
            </a:r>
          </a:p>
        </p:txBody>
      </p:sp>
      <p:sp>
        <p:nvSpPr>
          <p:cNvPr id="17" name="TextovéPole 16">
            <a:extLst>
              <a:ext uri="{FF2B5EF4-FFF2-40B4-BE49-F238E27FC236}">
                <a16:creationId xmlns:a16="http://schemas.microsoft.com/office/drawing/2014/main" id="{58EA0D51-9AEF-91A8-58BE-B3F482F1EF1E}"/>
              </a:ext>
            </a:extLst>
          </p:cNvPr>
          <p:cNvSpPr txBox="1"/>
          <p:nvPr/>
        </p:nvSpPr>
        <p:spPr>
          <a:xfrm>
            <a:off x="6096000" y="3236704"/>
            <a:ext cx="5005142" cy="978858"/>
          </a:xfrm>
          <a:prstGeom prst="rect">
            <a:avLst/>
          </a:prstGeom>
          <a:noFill/>
        </p:spPr>
        <p:txBody>
          <a:bodyPr wrap="square">
            <a:spAutoFit/>
          </a:bodyPr>
          <a:lstStyle/>
          <a:p>
            <a:pPr>
              <a:lnSpc>
                <a:spcPct val="107000"/>
              </a:lnSpc>
              <a:spcAft>
                <a:spcPts val="800"/>
              </a:spcAft>
              <a:buNone/>
            </a:pPr>
            <a:r>
              <a:rPr lang="cs-CZ" sz="1400" b="1" dirty="0">
                <a:solidFill>
                  <a:schemeClr val="accent6">
                    <a:lumMod val="75000"/>
                  </a:schemeClr>
                </a:solidFill>
              </a:rPr>
              <a:t>Zde se  zobrazují výsledky provedeného dotazu. Například příkaz:</a:t>
            </a:r>
          </a:p>
          <a:p>
            <a:pPr>
              <a:lnSpc>
                <a:spcPct val="107000"/>
              </a:lnSpc>
              <a:spcAft>
                <a:spcPts val="800"/>
              </a:spcAft>
              <a:buNone/>
            </a:pPr>
            <a:r>
              <a:rPr lang="cs-CZ" sz="1400" b="1" dirty="0">
                <a:solidFill>
                  <a:schemeClr val="accent6">
                    <a:lumMod val="75000"/>
                  </a:schemeClr>
                </a:solidFill>
              </a:rPr>
              <a:t>SELECT * FROM pacienti;</a:t>
            </a:r>
          </a:p>
          <a:p>
            <a:pPr>
              <a:lnSpc>
                <a:spcPct val="107000"/>
              </a:lnSpc>
              <a:spcAft>
                <a:spcPts val="800"/>
              </a:spcAft>
              <a:buNone/>
            </a:pPr>
            <a:r>
              <a:rPr lang="cs-CZ" sz="1400" b="1" dirty="0">
                <a:solidFill>
                  <a:schemeClr val="accent6">
                    <a:lumMod val="75000"/>
                  </a:schemeClr>
                </a:solidFill>
              </a:rPr>
              <a:t>zde zobrazí záznamy tabulky pacienti v řádcích a sloupcích.</a:t>
            </a:r>
          </a:p>
        </p:txBody>
      </p:sp>
      <p:sp>
        <p:nvSpPr>
          <p:cNvPr id="19" name="TextovéPole 18">
            <a:extLst>
              <a:ext uri="{FF2B5EF4-FFF2-40B4-BE49-F238E27FC236}">
                <a16:creationId xmlns:a16="http://schemas.microsoft.com/office/drawing/2014/main" id="{83DE372F-318A-32B2-7CEF-A1235F7E39A9}"/>
              </a:ext>
            </a:extLst>
          </p:cNvPr>
          <p:cNvSpPr txBox="1"/>
          <p:nvPr/>
        </p:nvSpPr>
        <p:spPr>
          <a:xfrm>
            <a:off x="6289328" y="5733127"/>
            <a:ext cx="5550367" cy="543162"/>
          </a:xfrm>
          <a:prstGeom prst="rect">
            <a:avLst/>
          </a:prstGeom>
          <a:noFill/>
        </p:spPr>
        <p:txBody>
          <a:bodyPr wrap="square">
            <a:spAutoFit/>
          </a:bodyPr>
          <a:lstStyle/>
          <a:p>
            <a:pPr>
              <a:lnSpc>
                <a:spcPct val="107000"/>
              </a:lnSpc>
              <a:spcAft>
                <a:spcPts val="800"/>
              </a:spcAft>
              <a:buNone/>
            </a:pPr>
            <a:r>
              <a:rPr lang="cs-CZ" sz="1400" b="1" dirty="0">
                <a:solidFill>
                  <a:schemeClr val="accent6">
                    <a:lumMod val="75000"/>
                  </a:schemeClr>
                </a:solidFill>
              </a:rPr>
              <a:t>V této části se zobrazují provedené příkazy, informační zprávy a případná chybová hlášení. Při chybě zde zjistíme, co </a:t>
            </a:r>
            <a:r>
              <a:rPr lang="cs-CZ" sz="1400" b="1" dirty="0" err="1">
                <a:solidFill>
                  <a:schemeClr val="accent6">
                    <a:lumMod val="75000"/>
                  </a:schemeClr>
                </a:solidFill>
              </a:rPr>
              <a:t>MariaDB</a:t>
            </a:r>
            <a:r>
              <a:rPr lang="cs-CZ" sz="1400" b="1" dirty="0">
                <a:solidFill>
                  <a:schemeClr val="accent6">
                    <a:lumMod val="75000"/>
                  </a:schemeClr>
                </a:solidFill>
              </a:rPr>
              <a:t> nerozpoznala.</a:t>
            </a:r>
          </a:p>
        </p:txBody>
      </p:sp>
      <p:sp>
        <p:nvSpPr>
          <p:cNvPr id="21" name="TextovéPole 20">
            <a:extLst>
              <a:ext uri="{FF2B5EF4-FFF2-40B4-BE49-F238E27FC236}">
                <a16:creationId xmlns:a16="http://schemas.microsoft.com/office/drawing/2014/main" id="{71D088D3-7515-16F8-7503-0484E2C4F41E}"/>
              </a:ext>
            </a:extLst>
          </p:cNvPr>
          <p:cNvSpPr txBox="1"/>
          <p:nvPr/>
        </p:nvSpPr>
        <p:spPr>
          <a:xfrm>
            <a:off x="225593" y="5750568"/>
            <a:ext cx="1534806" cy="1051442"/>
          </a:xfrm>
          <a:prstGeom prst="rect">
            <a:avLst/>
          </a:prstGeom>
          <a:noFill/>
        </p:spPr>
        <p:txBody>
          <a:bodyPr wrap="square">
            <a:sp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cs-CZ" sz="1000" kern="100" dirty="0">
                <a:latin typeface="Calibri" panose="020F0502020204030204" pitchFamily="34" charset="0"/>
                <a:ea typeface="Calibri" panose="020F0502020204030204" pitchFamily="34" charset="0"/>
                <a:cs typeface="Times New Roman" panose="02020603050405020304" pitchFamily="18" charset="0"/>
              </a:rPr>
              <a:t>stavu připojení, </a:t>
            </a:r>
          </a:p>
          <a:p>
            <a:pPr marL="342900" lvl="0" indent="-342900">
              <a:lnSpc>
                <a:spcPct val="107000"/>
              </a:lnSpc>
              <a:spcAft>
                <a:spcPts val="800"/>
              </a:spcAft>
              <a:buSzPts val="1000"/>
              <a:buFont typeface="Symbol" panose="05050102010706020507" pitchFamily="18" charset="2"/>
              <a:buChar char=""/>
              <a:tabLst>
                <a:tab pos="457200" algn="l"/>
              </a:tabLst>
            </a:pPr>
            <a:r>
              <a:rPr lang="cs-CZ" sz="1000" kern="100" dirty="0">
                <a:latin typeface="Calibri" panose="020F0502020204030204" pitchFamily="34" charset="0"/>
                <a:ea typeface="Calibri" panose="020F0502020204030204" pitchFamily="34" charset="0"/>
                <a:cs typeface="Times New Roman" panose="02020603050405020304" pitchFamily="18" charset="0"/>
              </a:rPr>
              <a:t>verzi </a:t>
            </a:r>
            <a:r>
              <a:rPr lang="cs-CZ" sz="1000" kern="100" dirty="0" err="1">
                <a:latin typeface="Calibri" panose="020F0502020204030204" pitchFamily="34" charset="0"/>
                <a:ea typeface="Calibri" panose="020F0502020204030204" pitchFamily="34" charset="0"/>
                <a:cs typeface="Times New Roman" panose="02020603050405020304" pitchFamily="18" charset="0"/>
              </a:rPr>
              <a:t>MariaDB</a:t>
            </a:r>
            <a:r>
              <a:rPr lang="cs-CZ" sz="1000" kern="1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SzPts val="1000"/>
              <a:buFont typeface="Symbol" panose="05050102010706020507" pitchFamily="18" charset="2"/>
              <a:buChar char=""/>
              <a:tabLst>
                <a:tab pos="457200" algn="l"/>
              </a:tabLst>
            </a:pPr>
            <a:r>
              <a:rPr lang="cs-CZ" sz="1000" kern="100" dirty="0">
                <a:latin typeface="Calibri" panose="020F0502020204030204" pitchFamily="34" charset="0"/>
                <a:ea typeface="Calibri" panose="020F0502020204030204" pitchFamily="34" charset="0"/>
                <a:cs typeface="Times New Roman" panose="02020603050405020304" pitchFamily="18" charset="0"/>
              </a:rPr>
              <a:t>době běhu serveru, </a:t>
            </a:r>
          </a:p>
          <a:p>
            <a:pPr marL="342900" lvl="0" indent="-342900">
              <a:lnSpc>
                <a:spcPct val="107000"/>
              </a:lnSpc>
              <a:spcAft>
                <a:spcPts val="800"/>
              </a:spcAft>
              <a:buSzPts val="1000"/>
              <a:buFont typeface="Symbol" panose="05050102010706020507" pitchFamily="18" charset="2"/>
              <a:buChar char=""/>
              <a:tabLst>
                <a:tab pos="457200" algn="l"/>
              </a:tabLst>
            </a:pPr>
            <a:r>
              <a:rPr lang="cs-CZ" sz="1000" kern="100" dirty="0">
                <a:latin typeface="Calibri" panose="020F0502020204030204" pitchFamily="34" charset="0"/>
                <a:ea typeface="Calibri" panose="020F0502020204030204" pitchFamily="34" charset="0"/>
                <a:cs typeface="Times New Roman" panose="02020603050405020304" pitchFamily="18" charset="0"/>
              </a:rPr>
              <a:t>serverovém čase, </a:t>
            </a:r>
          </a:p>
        </p:txBody>
      </p:sp>
      <p:sp>
        <p:nvSpPr>
          <p:cNvPr id="22" name="TextovéPole 21">
            <a:extLst>
              <a:ext uri="{FF2B5EF4-FFF2-40B4-BE49-F238E27FC236}">
                <a16:creationId xmlns:a16="http://schemas.microsoft.com/office/drawing/2014/main" id="{9CDEDFD4-F489-9E42-EF85-EF8ED9BC3BF2}"/>
              </a:ext>
            </a:extLst>
          </p:cNvPr>
          <p:cNvSpPr txBox="1"/>
          <p:nvPr/>
        </p:nvSpPr>
        <p:spPr>
          <a:xfrm>
            <a:off x="225593" y="5407444"/>
            <a:ext cx="1312985" cy="307777"/>
          </a:xfrm>
          <a:prstGeom prst="rect">
            <a:avLst/>
          </a:prstGeom>
          <a:noFill/>
        </p:spPr>
        <p:txBody>
          <a:bodyPr wrap="square" rtlCol="0">
            <a:spAutoFit/>
          </a:bodyPr>
          <a:lstStyle/>
          <a:p>
            <a:r>
              <a:rPr lang="cs-CZ" sz="1400" dirty="0"/>
              <a:t>Stavový řádek</a:t>
            </a:r>
          </a:p>
        </p:txBody>
      </p:sp>
      <p:cxnSp>
        <p:nvCxnSpPr>
          <p:cNvPr id="23" name="Přímá spojnice se šipkou 22">
            <a:extLst>
              <a:ext uri="{FF2B5EF4-FFF2-40B4-BE49-F238E27FC236}">
                <a16:creationId xmlns:a16="http://schemas.microsoft.com/office/drawing/2014/main" id="{842E0134-2035-3E32-773C-C04DCA4263B8}"/>
              </a:ext>
            </a:extLst>
          </p:cNvPr>
          <p:cNvCxnSpPr>
            <a:cxnSpLocks/>
          </p:cNvCxnSpPr>
          <p:nvPr/>
        </p:nvCxnSpPr>
        <p:spPr>
          <a:xfrm flipV="1">
            <a:off x="1760399" y="6699517"/>
            <a:ext cx="756000"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ovéPole 23">
            <a:extLst>
              <a:ext uri="{FF2B5EF4-FFF2-40B4-BE49-F238E27FC236}">
                <a16:creationId xmlns:a16="http://schemas.microsoft.com/office/drawing/2014/main" id="{DB2D4FAC-1562-EC20-3295-2430E0F7361D}"/>
              </a:ext>
            </a:extLst>
          </p:cNvPr>
          <p:cNvSpPr txBox="1"/>
          <p:nvPr/>
        </p:nvSpPr>
        <p:spPr>
          <a:xfrm>
            <a:off x="9109643" y="154135"/>
            <a:ext cx="2919046" cy="276999"/>
          </a:xfrm>
          <a:prstGeom prst="rect">
            <a:avLst/>
          </a:prstGeom>
          <a:noFill/>
        </p:spPr>
        <p:txBody>
          <a:bodyPr wrap="square" rtlCol="0">
            <a:spAutoFit/>
          </a:bodyPr>
          <a:lstStyle/>
          <a:p>
            <a:r>
              <a:rPr lang="cs-CZ" sz="1200" dirty="0"/>
              <a:t>Pomocný panel – pomáhá při psaní příkazů</a:t>
            </a:r>
          </a:p>
        </p:txBody>
      </p:sp>
      <p:cxnSp>
        <p:nvCxnSpPr>
          <p:cNvPr id="26" name="Přímá spojnice se šipkou 25">
            <a:extLst>
              <a:ext uri="{FF2B5EF4-FFF2-40B4-BE49-F238E27FC236}">
                <a16:creationId xmlns:a16="http://schemas.microsoft.com/office/drawing/2014/main" id="{BC2F52D6-0F50-3587-FD7C-A593022B38FF}"/>
              </a:ext>
            </a:extLst>
          </p:cNvPr>
          <p:cNvCxnSpPr>
            <a:stCxn id="24" idx="2"/>
          </p:cNvCxnSpPr>
          <p:nvPr/>
        </p:nvCxnSpPr>
        <p:spPr>
          <a:xfrm>
            <a:off x="10569166" y="431134"/>
            <a:ext cx="356742" cy="15383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5816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21264FF-AB71-31C3-11A1-22DFA6A1BC4F}"/>
              </a:ext>
            </a:extLst>
          </p:cNvPr>
          <p:cNvSpPr txBox="1"/>
          <p:nvPr/>
        </p:nvSpPr>
        <p:spPr>
          <a:xfrm>
            <a:off x="326003" y="270344"/>
            <a:ext cx="4420926" cy="369332"/>
          </a:xfrm>
          <a:prstGeom prst="rect">
            <a:avLst/>
          </a:prstGeom>
          <a:noFill/>
        </p:spPr>
        <p:txBody>
          <a:bodyPr wrap="square" rtlCol="0">
            <a:spAutoFit/>
          </a:bodyPr>
          <a:lstStyle/>
          <a:p>
            <a:r>
              <a:rPr lang="cs-CZ" b="1" dirty="0"/>
              <a:t>Vytváření databází (CREATE DATABASE)</a:t>
            </a:r>
          </a:p>
        </p:txBody>
      </p:sp>
      <p:sp>
        <p:nvSpPr>
          <p:cNvPr id="3" name="Rectangle 1">
            <a:extLst>
              <a:ext uri="{FF2B5EF4-FFF2-40B4-BE49-F238E27FC236}">
                <a16:creationId xmlns:a16="http://schemas.microsoft.com/office/drawing/2014/main" id="{41A7019C-8876-FB20-C118-47E2176C2760}"/>
              </a:ext>
            </a:extLst>
          </p:cNvPr>
          <p:cNvSpPr>
            <a:spLocks noChangeArrowheads="1"/>
          </p:cNvSpPr>
          <p:nvPr/>
        </p:nvSpPr>
        <p:spPr bwMode="auto">
          <a:xfrm>
            <a:off x="270344" y="731908"/>
            <a:ext cx="11354463" cy="252376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K vytvoření nové databáze slouží v SQL příkaz </a:t>
            </a:r>
            <a:r>
              <a:rPr lang="cs-CZ" altLang="cs-CZ" b="1" dirty="0">
                <a:latin typeface="+mn-lt"/>
              </a:rPr>
              <a:t>CREATE DATABASE</a:t>
            </a:r>
            <a:r>
              <a:rPr lang="cs-CZ" altLang="cs-CZ" dirty="0">
                <a:latin typeface="+mn-l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Syntaxe je následující:</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CREATE DATABASE </a:t>
            </a:r>
            <a:r>
              <a:rPr lang="cs-CZ" altLang="cs-CZ" dirty="0" err="1">
                <a:latin typeface="+mn-lt"/>
              </a:rPr>
              <a:t>databaze</a:t>
            </a:r>
            <a:r>
              <a:rPr lang="cs-CZ" altLang="cs-CZ" dirty="0">
                <a:latin typeface="+mn-l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Například chcete-li vytvořit databázi s názvem </a:t>
            </a:r>
            <a:r>
              <a:rPr lang="cs-CZ" altLang="cs-CZ" dirty="0" err="1">
                <a:latin typeface="+mn-lt"/>
              </a:rPr>
              <a:t>shop_db</a:t>
            </a:r>
            <a:r>
              <a:rPr lang="cs-CZ" altLang="cs-CZ" dirty="0">
                <a:latin typeface="+mn-lt"/>
              </a:rPr>
              <a:t>, použijte příkaz</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b="1" dirty="0">
                <a:latin typeface="+mn-lt"/>
              </a:rPr>
              <a:t>CREATE DATABASE </a:t>
            </a:r>
            <a:r>
              <a:rPr lang="cs-CZ" altLang="cs-CZ" b="1" dirty="0" err="1">
                <a:latin typeface="+mn-lt"/>
              </a:rPr>
              <a:t>shop_db</a:t>
            </a:r>
            <a:r>
              <a:rPr lang="cs-CZ" altLang="cs-CZ" b="1" dirty="0">
                <a:latin typeface="+mn-lt"/>
              </a:rPr>
              <a:t>; </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Po vytvoření databáze v ní můžete vytvářet tabulky.</a:t>
            </a:r>
          </a:p>
        </p:txBody>
      </p:sp>
    </p:spTree>
    <p:extLst>
      <p:ext uri="{BB962C8B-B14F-4D97-AF65-F5344CB8AC3E}">
        <p14:creationId xmlns:p14="http://schemas.microsoft.com/office/powerpoint/2010/main" val="1500176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A5FBCB0-9A38-0975-E8F3-73C5E4658639}"/>
              </a:ext>
            </a:extLst>
          </p:cNvPr>
          <p:cNvSpPr txBox="1"/>
          <p:nvPr/>
        </p:nvSpPr>
        <p:spPr>
          <a:xfrm>
            <a:off x="524786" y="159026"/>
            <a:ext cx="6186115" cy="369332"/>
          </a:xfrm>
          <a:prstGeom prst="rect">
            <a:avLst/>
          </a:prstGeom>
          <a:noFill/>
        </p:spPr>
        <p:txBody>
          <a:bodyPr wrap="square" rtlCol="0">
            <a:spAutoFit/>
          </a:bodyPr>
          <a:lstStyle/>
          <a:p>
            <a:r>
              <a:rPr lang="cs-CZ" b="1" dirty="0"/>
              <a:t>Instalace SQL – </a:t>
            </a:r>
            <a:r>
              <a:rPr lang="cs-CZ" b="1" dirty="0" err="1"/>
              <a:t>MariaDB</a:t>
            </a:r>
            <a:r>
              <a:rPr lang="cs-CZ" b="1" dirty="0"/>
              <a:t> - </a:t>
            </a:r>
            <a:r>
              <a:rPr lang="cs-CZ" b="1" dirty="0" err="1"/>
              <a:t>HeidiSQL</a:t>
            </a:r>
            <a:endParaRPr lang="cs-CZ" b="1" dirty="0"/>
          </a:p>
        </p:txBody>
      </p:sp>
      <p:sp>
        <p:nvSpPr>
          <p:cNvPr id="3" name="Rectangle 1">
            <a:extLst>
              <a:ext uri="{FF2B5EF4-FFF2-40B4-BE49-F238E27FC236}">
                <a16:creationId xmlns:a16="http://schemas.microsoft.com/office/drawing/2014/main" id="{07BAD046-72CC-5EE1-70C9-6772853FC89A}"/>
              </a:ext>
            </a:extLst>
          </p:cNvPr>
          <p:cNvSpPr>
            <a:spLocks noChangeArrowheads="1"/>
          </p:cNvSpPr>
          <p:nvPr/>
        </p:nvSpPr>
        <p:spPr bwMode="auto">
          <a:xfrm>
            <a:off x="589522" y="1541465"/>
            <a:ext cx="4378987"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400" b="0" i="0" u="none" strike="noStrike" cap="none" normalizeH="0" baseline="0" dirty="0">
                <a:ln>
                  <a:noFill/>
                </a:ln>
                <a:solidFill>
                  <a:schemeClr val="tx1"/>
                </a:solidFill>
                <a:effectLst/>
                <a:latin typeface="Arial" panose="020B0604020202020204" pitchFamily="34" charset="0"/>
              </a:rPr>
              <a:t>Otevřete </a:t>
            </a:r>
            <a:r>
              <a:rPr kumimoji="0" lang="cs-CZ" altLang="cs-CZ" sz="1400" b="0" i="0" u="none" strike="noStrike" cap="none" normalizeH="0" baseline="0" dirty="0">
                <a:ln>
                  <a:noFill/>
                </a:ln>
                <a:solidFill>
                  <a:schemeClr val="tx1"/>
                </a:solidFill>
                <a:effectLst/>
                <a:latin typeface="Arial" panose="020B0604020202020204" pitchFamily="34" charset="0"/>
                <a:hlinkClick r:id="rId2"/>
              </a:rPr>
              <a:t>stažení </a:t>
            </a:r>
            <a:r>
              <a:rPr kumimoji="0" lang="cs-CZ" altLang="cs-CZ" sz="1400" b="0" i="0" u="none" strike="noStrike" cap="none" normalizeH="0" baseline="0" dirty="0" err="1">
                <a:ln>
                  <a:noFill/>
                </a:ln>
                <a:solidFill>
                  <a:schemeClr val="tx1"/>
                </a:solidFill>
                <a:effectLst/>
                <a:latin typeface="Arial" panose="020B0604020202020204" pitchFamily="34" charset="0"/>
                <a:hlinkClick r:id="rId2"/>
              </a:rPr>
              <a:t>MariaDB</a:t>
            </a:r>
            <a:r>
              <a:rPr kumimoji="0" lang="cs-CZ" altLang="cs-CZ" sz="1400" b="0" i="0" u="none" strike="noStrike" cap="none" normalizeH="0" baseline="0" dirty="0">
                <a:ln>
                  <a:noFill/>
                </a:ln>
                <a:solidFill>
                  <a:schemeClr val="tx1"/>
                </a:solidFill>
                <a:effectLst/>
                <a:latin typeface="Arial" panose="020B0604020202020204" pitchFamily="34" charset="0"/>
                <a:hlinkClick r:id="rId2"/>
              </a:rPr>
              <a:t> Server</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400" b="0" i="0" u="none" strike="noStrike" cap="none" normalizeH="0" baseline="0" dirty="0">
                <a:ln>
                  <a:noFill/>
                </a:ln>
                <a:solidFill>
                  <a:schemeClr val="tx1"/>
                </a:solidFill>
                <a:effectLst/>
                <a:latin typeface="Arial" panose="020B0604020202020204" pitchFamily="34" charset="0"/>
              </a:rPr>
              <a:t>Vyberte: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operační systém </a:t>
            </a:r>
            <a:r>
              <a:rPr kumimoji="0" lang="cs-CZ" altLang="cs-CZ" sz="1400" b="1" i="0" u="none" strike="noStrike" cap="none" normalizeH="0" baseline="0" dirty="0">
                <a:ln>
                  <a:noFill/>
                </a:ln>
                <a:solidFill>
                  <a:schemeClr val="tx1"/>
                </a:solidFill>
                <a:effectLst/>
                <a:latin typeface="Arial" panose="020B0604020202020204" pitchFamily="34" charset="0"/>
              </a:rPr>
              <a:t>Windows</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architekturu </a:t>
            </a:r>
            <a:r>
              <a:rPr kumimoji="0" lang="cs-CZ" altLang="cs-CZ" sz="1400" b="1" i="0" u="none" strike="noStrike" cap="none" normalizeH="0" baseline="0" dirty="0">
                <a:ln>
                  <a:noFill/>
                </a:ln>
                <a:solidFill>
                  <a:schemeClr val="tx1"/>
                </a:solidFill>
                <a:effectLst/>
                <a:latin typeface="Arial" panose="020B0604020202020204" pitchFamily="34" charset="0"/>
              </a:rPr>
              <a:t>x86_64</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instalační balíček </a:t>
            </a:r>
            <a:r>
              <a:rPr kumimoji="0" lang="cs-CZ" altLang="cs-CZ" sz="1400" b="1" i="0" u="none" strike="noStrike" cap="none" normalizeH="0" baseline="0" dirty="0">
                <a:ln>
                  <a:noFill/>
                </a:ln>
                <a:solidFill>
                  <a:schemeClr val="tx1"/>
                </a:solidFill>
                <a:effectLst/>
                <a:latin typeface="Arial" panose="020B0604020202020204" pitchFamily="34" charset="0"/>
              </a:rPr>
              <a:t>MSI</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R="0" lvl="1"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Spusťte stažený soubor.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Ponechte vybranou součást </a:t>
            </a:r>
            <a:r>
              <a:rPr kumimoji="0" lang="cs-CZ" altLang="cs-CZ" sz="1400" b="1" i="0" u="none" strike="noStrike" cap="none" normalizeH="0" baseline="0" dirty="0">
                <a:ln>
                  <a:noFill/>
                </a:ln>
                <a:solidFill>
                  <a:schemeClr val="tx1"/>
                </a:solidFill>
                <a:effectLst/>
                <a:latin typeface="Arial" panose="020B0604020202020204" pitchFamily="34" charset="0"/>
              </a:rPr>
              <a:t>Database instance</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Nastavte heslo uživatele </a:t>
            </a:r>
            <a:r>
              <a:rPr kumimoji="0" lang="cs-CZ" altLang="cs-CZ" sz="1400" b="1" i="0" u="none" strike="noStrike" cap="none" normalizeH="0" baseline="0" dirty="0" err="1">
                <a:ln>
                  <a:noFill/>
                </a:ln>
                <a:solidFill>
                  <a:schemeClr val="tx1"/>
                </a:solidFill>
                <a:effectLst/>
                <a:latin typeface="Arial" panose="020B0604020202020204" pitchFamily="34" charset="0"/>
              </a:rPr>
              <a:t>root</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Nezapínejte: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vzdálený přístup uživatele </a:t>
            </a:r>
            <a:r>
              <a:rPr kumimoji="0" lang="cs-CZ" altLang="cs-CZ" sz="1400" b="0" i="0" u="none" strike="noStrike" cap="none" normalizeH="0" baseline="0" dirty="0" err="1">
                <a:ln>
                  <a:noFill/>
                </a:ln>
                <a:solidFill>
                  <a:schemeClr val="tx1"/>
                </a:solidFill>
                <a:effectLst/>
                <a:latin typeface="Arial Unicode MS"/>
              </a:rPr>
              <a:t>root</a:t>
            </a:r>
            <a:r>
              <a:rPr kumimoji="0" lang="cs-CZ" altLang="cs-CZ" sz="1400" b="0" i="0" u="none" strike="noStrike" cap="none" normalizeH="0" baseline="0" dirty="0">
                <a:ln>
                  <a:noFill/>
                </a:ln>
                <a:solidFill>
                  <a:schemeClr val="tx1"/>
                </a:solidFill>
                <a:effectLst/>
              </a:rPr>
              <a:t>, </a:t>
            </a: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anonymní účet. </a:t>
            </a:r>
          </a:p>
          <a:p>
            <a:pPr marR="0" lvl="1"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sz="1400" b="0" i="0" u="none" strike="noStrike" cap="none" normalizeH="0" baseline="0" dirty="0">
                <a:ln>
                  <a:noFill/>
                </a:ln>
                <a:solidFill>
                  <a:schemeClr val="tx1"/>
                </a:solidFill>
                <a:effectLst/>
                <a:latin typeface="Arial" panose="020B0604020202020204" pitchFamily="34" charset="0"/>
              </a:rPr>
              <a:t>Ponechte: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err="1">
                <a:ln>
                  <a:noFill/>
                </a:ln>
                <a:solidFill>
                  <a:schemeClr val="tx1"/>
                </a:solidFill>
                <a:effectLst/>
                <a:latin typeface="Arial" panose="020B0604020202020204" pitchFamily="34" charset="0"/>
              </a:rPr>
              <a:t>Install</a:t>
            </a:r>
            <a:r>
              <a:rPr kumimoji="0" lang="cs-CZ" altLang="cs-CZ" sz="1400" b="1" i="0" u="none" strike="noStrike" cap="none" normalizeH="0" baseline="0" dirty="0">
                <a:ln>
                  <a:noFill/>
                </a:ln>
                <a:solidFill>
                  <a:schemeClr val="tx1"/>
                </a:solidFill>
                <a:effectLst/>
                <a:latin typeface="Arial" panose="020B0604020202020204" pitchFamily="34" charset="0"/>
              </a:rPr>
              <a:t> as </a:t>
            </a:r>
            <a:r>
              <a:rPr kumimoji="0" lang="cs-CZ" altLang="cs-CZ" sz="1400" b="1" i="0" u="none" strike="noStrike" cap="none" normalizeH="0" baseline="0" dirty="0" err="1">
                <a:ln>
                  <a:noFill/>
                </a:ln>
                <a:solidFill>
                  <a:schemeClr val="tx1"/>
                </a:solidFill>
                <a:effectLst/>
                <a:latin typeface="Arial" panose="020B0604020202020204" pitchFamily="34" charset="0"/>
              </a:rPr>
              <a:t>service</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err="1">
                <a:ln>
                  <a:noFill/>
                </a:ln>
                <a:solidFill>
                  <a:schemeClr val="tx1"/>
                </a:solidFill>
                <a:effectLst/>
                <a:latin typeface="Arial" panose="020B0604020202020204" pitchFamily="34" charset="0"/>
              </a:rPr>
              <a:t>Enable</a:t>
            </a:r>
            <a:r>
              <a:rPr kumimoji="0" lang="cs-CZ" altLang="cs-CZ" sz="1400" b="1" i="0" u="none" strike="noStrike" cap="none" normalizeH="0" baseline="0" dirty="0">
                <a:ln>
                  <a:noFill/>
                </a:ln>
                <a:solidFill>
                  <a:schemeClr val="tx1"/>
                </a:solidFill>
                <a:effectLst/>
                <a:latin typeface="Arial" panose="020B0604020202020204" pitchFamily="34" charset="0"/>
              </a:rPr>
              <a:t> networking</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port </a:t>
            </a:r>
            <a:r>
              <a:rPr kumimoji="0" lang="cs-CZ" altLang="cs-CZ" sz="1400" b="1" i="0" u="none" strike="noStrike" cap="none" normalizeH="0" baseline="0" dirty="0">
                <a:ln>
                  <a:noFill/>
                </a:ln>
                <a:solidFill>
                  <a:schemeClr val="tx1"/>
                </a:solidFill>
                <a:effectLst/>
                <a:latin typeface="Arial" panose="020B0604020202020204" pitchFamily="34" charset="0"/>
              </a:rPr>
              <a:t>3306</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R="0" lvl="1"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8"/>
              <a:tabLst/>
            </a:pPr>
            <a:r>
              <a:rPr kumimoji="0" lang="cs-CZ" altLang="cs-CZ" sz="1400" b="0" i="0" u="none" strike="noStrike" cap="none" normalizeH="0" baseline="0" dirty="0">
                <a:ln>
                  <a:noFill/>
                </a:ln>
                <a:solidFill>
                  <a:schemeClr val="tx1"/>
                </a:solidFill>
                <a:effectLst/>
                <a:latin typeface="Arial" panose="020B0604020202020204" pitchFamily="34" charset="0"/>
              </a:rPr>
              <a:t>Dokončete instalaci. Server </a:t>
            </a:r>
            <a:r>
              <a:rPr kumimoji="0" lang="cs-CZ" altLang="cs-CZ" sz="1400" b="0" i="0" u="none" strike="noStrike" cap="none" normalizeH="0" baseline="0" dirty="0" err="1">
                <a:ln>
                  <a:noFill/>
                </a:ln>
                <a:solidFill>
                  <a:schemeClr val="tx1"/>
                </a:solidFill>
                <a:effectLst/>
                <a:latin typeface="Arial" panose="020B0604020202020204" pitchFamily="34" charset="0"/>
              </a:rPr>
              <a:t>MariaDB</a:t>
            </a:r>
            <a:r>
              <a:rPr kumimoji="0" lang="cs-CZ" altLang="cs-CZ" sz="1400" b="0" i="0" u="none" strike="noStrike" cap="none" normalizeH="0" baseline="0" dirty="0">
                <a:ln>
                  <a:noFill/>
                </a:ln>
                <a:solidFill>
                  <a:schemeClr val="tx1"/>
                </a:solidFill>
                <a:effectLst/>
                <a:latin typeface="Arial" panose="020B0604020202020204" pitchFamily="34" charset="0"/>
              </a:rPr>
              <a:t> se spustí jako služba Windows. </a:t>
            </a:r>
            <a:r>
              <a:rPr kumimoji="0" lang="cs-CZ" altLang="cs-CZ" sz="1400" b="0" i="0" u="none" strike="noStrike" cap="none" normalizeH="0" baseline="0" dirty="0">
                <a:ln>
                  <a:noFill/>
                </a:ln>
                <a:solidFill>
                  <a:schemeClr val="tx1"/>
                </a:solidFill>
                <a:effectLst/>
                <a:latin typeface="Arial" panose="020B0604020202020204" pitchFamily="34" charset="0"/>
                <a:hlinkClick r:id="rId3"/>
              </a:rPr>
              <a:t>Oficiální návod </a:t>
            </a:r>
            <a:r>
              <a:rPr kumimoji="0" lang="cs-CZ" altLang="cs-CZ" sz="1400" b="0" i="0" u="none" strike="noStrike" cap="none" normalizeH="0" baseline="0" dirty="0" err="1">
                <a:ln>
                  <a:noFill/>
                </a:ln>
                <a:solidFill>
                  <a:schemeClr val="tx1"/>
                </a:solidFill>
                <a:effectLst/>
                <a:latin typeface="Arial" panose="020B0604020202020204" pitchFamily="34" charset="0"/>
                <a:hlinkClick r:id="rId3"/>
              </a:rPr>
              <a:t>MariaDB</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400" b="1" i="0" u="none" strike="noStrike" cap="none" normalizeH="0" baseline="0" dirty="0">
              <a:ln>
                <a:noFill/>
              </a:ln>
              <a:solidFill>
                <a:schemeClr val="tx1"/>
              </a:solidFill>
              <a:effectLst/>
              <a:latin typeface="Arial" panose="020B0604020202020204" pitchFamily="34" charset="0"/>
            </a:endParaRPr>
          </a:p>
        </p:txBody>
      </p:sp>
      <p:sp>
        <p:nvSpPr>
          <p:cNvPr id="4" name="Rectangle 2">
            <a:extLst>
              <a:ext uri="{FF2B5EF4-FFF2-40B4-BE49-F238E27FC236}">
                <a16:creationId xmlns:a16="http://schemas.microsoft.com/office/drawing/2014/main" id="{92907831-C3FE-F573-6D18-80F11489C7A3}"/>
              </a:ext>
            </a:extLst>
          </p:cNvPr>
          <p:cNvSpPr>
            <a:spLocks noChangeArrowheads="1"/>
          </p:cNvSpPr>
          <p:nvPr/>
        </p:nvSpPr>
        <p:spPr bwMode="auto">
          <a:xfrm>
            <a:off x="524786" y="607554"/>
            <a:ext cx="11262612"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kumimoji="0" lang="cs-CZ" altLang="cs-CZ" sz="1400" b="1" i="0" u="none" strike="noStrike" cap="none" normalizeH="0" baseline="0" dirty="0" err="1">
                <a:ln>
                  <a:noFill/>
                </a:ln>
                <a:solidFill>
                  <a:schemeClr val="tx1"/>
                </a:solidFill>
                <a:effectLst/>
                <a:latin typeface="Arial" panose="020B0604020202020204" pitchFamily="34" charset="0"/>
              </a:rPr>
              <a:t>MariaDB</a:t>
            </a:r>
            <a:r>
              <a:rPr kumimoji="0" lang="cs-CZ" altLang="cs-CZ" sz="1400" b="1" i="0" u="none" strike="noStrike" cap="none" normalizeH="0" baseline="0" dirty="0">
                <a:ln>
                  <a:noFill/>
                </a:ln>
                <a:solidFill>
                  <a:schemeClr val="tx1"/>
                </a:solidFill>
                <a:effectLst/>
                <a:latin typeface="Arial" panose="020B0604020202020204" pitchFamily="34" charset="0"/>
              </a:rPr>
              <a:t> Server</a:t>
            </a:r>
            <a:r>
              <a:rPr kumimoji="0" lang="cs-CZ" altLang="cs-CZ" sz="1400" b="0" i="0" u="none" strike="noStrike" cap="none" normalizeH="0" baseline="0" dirty="0">
                <a:ln>
                  <a:noFill/>
                </a:ln>
                <a:solidFill>
                  <a:schemeClr val="tx1"/>
                </a:solidFill>
                <a:effectLst/>
                <a:latin typeface="Arial" panose="020B0604020202020204" pitchFamily="34" charset="0"/>
              </a:rPr>
              <a:t> – databázový systém, </a:t>
            </a:r>
          </a:p>
          <a:p>
            <a:pPr marL="285750" marR="0" lvl="0" indent="-285750" algn="l" defTabSz="914400" rtl="0" eaLnBrk="0" fontAlgn="base" latinLnBrk="0" hangingPunct="0">
              <a:lnSpc>
                <a:spcPct val="100000"/>
              </a:lnSpc>
              <a:spcBef>
                <a:spcPct val="0"/>
              </a:spcBef>
              <a:spcAft>
                <a:spcPts val="1200"/>
              </a:spcAft>
              <a:buClrTx/>
              <a:buSzTx/>
              <a:buFont typeface="Arial" panose="020B0604020202020204" pitchFamily="34" charset="0"/>
              <a:buChar char="•"/>
              <a:tabLst/>
            </a:pPr>
            <a:r>
              <a:rPr kumimoji="0" lang="cs-CZ" altLang="cs-CZ" sz="1400" b="1" i="0" u="none" strike="noStrike" cap="none" normalizeH="0" baseline="0" dirty="0" err="1">
                <a:ln>
                  <a:noFill/>
                </a:ln>
                <a:solidFill>
                  <a:schemeClr val="tx1"/>
                </a:solidFill>
                <a:effectLst/>
                <a:latin typeface="Arial" panose="020B0604020202020204" pitchFamily="34" charset="0"/>
              </a:rPr>
              <a:t>HeidiSQL</a:t>
            </a:r>
            <a:r>
              <a:rPr kumimoji="0" lang="cs-CZ" altLang="cs-CZ" sz="1400" b="0" i="0" u="none" strike="noStrike" cap="none" normalizeH="0" baseline="0" dirty="0">
                <a:ln>
                  <a:noFill/>
                </a:ln>
                <a:solidFill>
                  <a:schemeClr val="tx1"/>
                </a:solidFill>
                <a:effectLst/>
                <a:latin typeface="Arial" panose="020B0604020202020204" pitchFamily="34" charset="0"/>
              </a:rPr>
              <a:t> – přehledné grafické prostředí, ve kterém budou studenti zadávat příkazy SQL. </a:t>
            </a:r>
          </a:p>
        </p:txBody>
      </p:sp>
      <p:sp>
        <p:nvSpPr>
          <p:cNvPr id="5" name="Rectangle 3">
            <a:extLst>
              <a:ext uri="{FF2B5EF4-FFF2-40B4-BE49-F238E27FC236}">
                <a16:creationId xmlns:a16="http://schemas.microsoft.com/office/drawing/2014/main" id="{A1855696-13CD-B022-1812-8AC021591408}"/>
              </a:ext>
            </a:extLst>
          </p:cNvPr>
          <p:cNvSpPr>
            <a:spLocks noChangeArrowheads="1"/>
          </p:cNvSpPr>
          <p:nvPr/>
        </p:nvSpPr>
        <p:spPr bwMode="auto">
          <a:xfrm>
            <a:off x="5815123" y="1541465"/>
            <a:ext cx="5787355" cy="3231654"/>
          </a:xfrm>
          <a:prstGeom prst="rect">
            <a:avLst/>
          </a:prstGeom>
          <a:noFill/>
          <a:ln w="19050">
            <a:solidFill>
              <a:schemeClr val="accent1">
                <a:lumMod val="60000"/>
                <a:lumOff val="4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chemeClr val="tx1"/>
                </a:solidFill>
                <a:effectLst/>
                <a:latin typeface="Arial" panose="020B0604020202020204" pitchFamily="34" charset="0"/>
              </a:rPr>
              <a:t>Doporučení pro školu: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Pokud máte školní server, </a:t>
            </a:r>
            <a:r>
              <a:rPr kumimoji="0" lang="cs-CZ" altLang="cs-CZ" sz="1400" b="0" i="0" u="none" strike="noStrike" cap="none" normalizeH="0" baseline="0" dirty="0" err="1">
                <a:ln>
                  <a:noFill/>
                </a:ln>
                <a:solidFill>
                  <a:schemeClr val="tx1"/>
                </a:solidFill>
                <a:effectLst/>
                <a:latin typeface="Arial" panose="020B0604020202020204" pitchFamily="34" charset="0"/>
              </a:rPr>
              <a:t>MariaDB</a:t>
            </a:r>
            <a:r>
              <a:rPr kumimoji="0" lang="cs-CZ" altLang="cs-CZ" sz="1400" b="0" i="0" u="none" strike="noStrike" cap="none" normalizeH="0" baseline="0" dirty="0">
                <a:ln>
                  <a:noFill/>
                </a:ln>
                <a:solidFill>
                  <a:schemeClr val="tx1"/>
                </a:solidFill>
                <a:effectLst/>
                <a:latin typeface="Arial" panose="020B0604020202020204" pitchFamily="34" charset="0"/>
              </a:rPr>
              <a:t> se nainstaluje pouze na něj a na studentské počítače se nainstaluje jen </a:t>
            </a:r>
            <a:r>
              <a:rPr kumimoji="0" lang="cs-CZ" altLang="cs-CZ" sz="1400" b="0" i="0" u="none" strike="noStrike" cap="none" normalizeH="0" baseline="0" dirty="0" err="1">
                <a:ln>
                  <a:noFill/>
                </a:ln>
                <a:solidFill>
                  <a:schemeClr val="tx1"/>
                </a:solidFill>
                <a:effectLst/>
                <a:latin typeface="Arial" panose="020B0604020202020204" pitchFamily="34" charset="0"/>
              </a:rPr>
              <a:t>HeidiSQL</a:t>
            </a:r>
            <a:r>
              <a:rPr kumimoji="0" lang="cs-CZ" altLang="cs-CZ" sz="14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Pokud školní server nemáte, lze </a:t>
            </a:r>
            <a:r>
              <a:rPr kumimoji="0" lang="cs-CZ" altLang="cs-CZ" sz="1400" b="0" i="0" u="none" strike="noStrike" cap="none" normalizeH="0" baseline="0" dirty="0" err="1">
                <a:ln>
                  <a:noFill/>
                </a:ln>
                <a:solidFill>
                  <a:schemeClr val="tx1"/>
                </a:solidFill>
                <a:effectLst/>
                <a:latin typeface="Arial" panose="020B0604020202020204" pitchFamily="34" charset="0"/>
              </a:rPr>
              <a:t>MariaDB</a:t>
            </a:r>
            <a:r>
              <a:rPr kumimoji="0" lang="cs-CZ" altLang="cs-CZ" sz="1400" b="0" i="0" u="none" strike="noStrike" cap="none" normalizeH="0" baseline="0" dirty="0">
                <a:ln>
                  <a:noFill/>
                </a:ln>
                <a:solidFill>
                  <a:schemeClr val="tx1"/>
                </a:solidFill>
                <a:effectLst/>
                <a:latin typeface="Arial" panose="020B0604020202020204" pitchFamily="34" charset="0"/>
              </a:rPr>
              <a:t> i </a:t>
            </a:r>
            <a:r>
              <a:rPr kumimoji="0" lang="cs-CZ" altLang="cs-CZ" sz="1400" b="0" i="0" u="none" strike="noStrike" cap="none" normalizeH="0" baseline="0" dirty="0" err="1">
                <a:ln>
                  <a:noFill/>
                </a:ln>
                <a:solidFill>
                  <a:schemeClr val="tx1"/>
                </a:solidFill>
                <a:effectLst/>
                <a:latin typeface="Arial" panose="020B0604020202020204" pitchFamily="34" charset="0"/>
              </a:rPr>
              <a:t>HeidiSQL</a:t>
            </a:r>
            <a:r>
              <a:rPr kumimoji="0" lang="cs-CZ" altLang="cs-CZ" sz="1400" b="0" i="0" u="none" strike="noStrike" cap="none" normalizeH="0" baseline="0" dirty="0">
                <a:ln>
                  <a:noFill/>
                </a:ln>
                <a:solidFill>
                  <a:schemeClr val="tx1"/>
                </a:solidFill>
                <a:effectLst/>
                <a:latin typeface="Arial" panose="020B0604020202020204" pitchFamily="34" charset="0"/>
              </a:rPr>
              <a:t> nainstalovat na každý studentský počítač.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Instalaci by měl provést správce sítě pro všechny uživatele Windows.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sz="1400" dirty="0">
                <a:latin typeface="Arial" panose="020B0604020202020204" pitchFamily="34" charset="0"/>
              </a:rPr>
              <a:t>Každá třída nebo student by měli mít vlastní databázový účet a vlastní databázi, například: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400"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Unicode MS"/>
              </a:rPr>
              <a:t>                                          L4A_Novak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Unicode MS"/>
              </a:rPr>
              <a:t>                                          L4A_Svoboda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Unicode MS"/>
              </a:rPr>
              <a:t>                                          L4B_Dvorak</a:t>
            </a:r>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p:sp>
        <p:nvSpPr>
          <p:cNvPr id="7" name="TextovéPole 6">
            <a:extLst>
              <a:ext uri="{FF2B5EF4-FFF2-40B4-BE49-F238E27FC236}">
                <a16:creationId xmlns:a16="http://schemas.microsoft.com/office/drawing/2014/main" id="{AD7CC300-18E2-7AE6-BE57-8F43A32A8EE9}"/>
              </a:ext>
            </a:extLst>
          </p:cNvPr>
          <p:cNvSpPr txBox="1"/>
          <p:nvPr/>
        </p:nvSpPr>
        <p:spPr>
          <a:xfrm>
            <a:off x="589522" y="6250446"/>
            <a:ext cx="8714630" cy="369332"/>
          </a:xfrm>
          <a:prstGeom prst="rect">
            <a:avLst/>
          </a:prstGeom>
          <a:noFill/>
        </p:spPr>
        <p:txBody>
          <a:bodyPr wrap="square">
            <a:spAutoFit/>
          </a:bodyPr>
          <a:lstStyle/>
          <a:p>
            <a:r>
              <a:rPr lang="cs-CZ" dirty="0"/>
              <a:t>Pro první vyzkoušení doma je možné takto </a:t>
            </a:r>
            <a:r>
              <a:rPr lang="cs-CZ" dirty="0" err="1"/>
              <a:t>MariaDB</a:t>
            </a:r>
            <a:r>
              <a:rPr lang="cs-CZ" dirty="0"/>
              <a:t> nainstalovat přímo na Váš počítač.</a:t>
            </a:r>
          </a:p>
        </p:txBody>
      </p:sp>
      <p:pic>
        <p:nvPicPr>
          <p:cNvPr id="9" name="Obrázek 8">
            <a:hlinkClick r:id="rId4" action="ppaction://hlinksldjump"/>
            <a:extLst>
              <a:ext uri="{FF2B5EF4-FFF2-40B4-BE49-F238E27FC236}">
                <a16:creationId xmlns:a16="http://schemas.microsoft.com/office/drawing/2014/main" id="{D0F14F62-63C7-AB7F-E391-F0A06E8316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24898" y="6065591"/>
            <a:ext cx="562500" cy="554187"/>
          </a:xfrm>
          <a:prstGeom prst="rect">
            <a:avLst/>
          </a:prstGeom>
        </p:spPr>
      </p:pic>
    </p:spTree>
    <p:extLst>
      <p:ext uri="{BB962C8B-B14F-4D97-AF65-F5344CB8AC3E}">
        <p14:creationId xmlns:p14="http://schemas.microsoft.com/office/powerpoint/2010/main" val="515916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9CCE67F-BC96-1A6E-B337-31F62695D26E}"/>
              </a:ext>
            </a:extLst>
          </p:cNvPr>
          <p:cNvSpPr>
            <a:spLocks noChangeArrowheads="1"/>
          </p:cNvSpPr>
          <p:nvPr/>
        </p:nvSpPr>
        <p:spPr bwMode="auto">
          <a:xfrm>
            <a:off x="775944" y="520980"/>
            <a:ext cx="10640112" cy="3693319"/>
          </a:xfrm>
          <a:prstGeom prst="rect">
            <a:avLst/>
          </a:prstGeom>
          <a:noFill/>
          <a:ln w="19050">
            <a:solidFill>
              <a:srgbClr val="00B0F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cs-CZ" b="1" dirty="0"/>
              <a:t>*) Vytvoření zástupce: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a:ln>
                  <a:noFill/>
                </a:ln>
                <a:solidFill>
                  <a:schemeClr val="tx1"/>
                </a:solidFill>
                <a:effectLst/>
                <a:latin typeface="Arial" panose="020B0604020202020204" pitchFamily="34" charset="0"/>
              </a:rPr>
              <a:t>Nejjednodušší bude vytvořit na ploše </a:t>
            </a:r>
            <a:r>
              <a:rPr kumimoji="0" lang="cs-CZ" altLang="cs-CZ" b="1" i="0" u="none" strike="noStrike" cap="none" normalizeH="0" baseline="0" dirty="0">
                <a:ln>
                  <a:noFill/>
                </a:ln>
                <a:solidFill>
                  <a:schemeClr val="tx1"/>
                </a:solidFill>
                <a:effectLst/>
                <a:latin typeface="Arial" panose="020B0604020202020204" pitchFamily="34" charset="0"/>
              </a:rPr>
              <a:t>zástupce</a:t>
            </a:r>
            <a:r>
              <a:rPr kumimoji="0" lang="cs-CZ" altLang="cs-CZ" b="0" i="0" u="none" strike="noStrike" cap="none" normalizeH="0" baseline="0" dirty="0">
                <a:ln>
                  <a:noFill/>
                </a:ln>
                <a:solidFill>
                  <a:schemeClr val="tx1"/>
                </a:solidFill>
                <a:effectLst/>
                <a:latin typeface="Arial" panose="020B0604020202020204" pitchFamily="34" charset="0"/>
              </a:rPr>
              <a:t>, který </a:t>
            </a:r>
            <a:r>
              <a:rPr kumimoji="0" lang="cs-CZ" altLang="cs-CZ" b="0" i="0" u="none" strike="noStrike" cap="none" normalizeH="0" baseline="0" dirty="0" err="1">
                <a:ln>
                  <a:noFill/>
                </a:ln>
                <a:solidFill>
                  <a:schemeClr val="tx1"/>
                </a:solidFill>
                <a:effectLst/>
                <a:latin typeface="Arial" panose="020B0604020202020204" pitchFamily="34" charset="0"/>
              </a:rPr>
              <a:t>MariaDB</a:t>
            </a:r>
            <a:r>
              <a:rPr kumimoji="0" lang="cs-CZ" altLang="cs-CZ" b="0" i="0" u="none" strike="noStrike" cap="none" normalizeH="0" baseline="0" dirty="0">
                <a:ln>
                  <a:noFill/>
                </a:ln>
                <a:solidFill>
                  <a:schemeClr val="tx1"/>
                </a:solidFill>
                <a:effectLst/>
                <a:latin typeface="Arial" panose="020B0604020202020204" pitchFamily="34" charset="0"/>
              </a:rPr>
              <a:t> spustí správně včetně přihlášení.</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0" i="0" u="none" strike="noStrike" cap="none" normalizeH="0" baseline="0" dirty="0">
                <a:ln>
                  <a:noFill/>
                </a:ln>
                <a:solidFill>
                  <a:schemeClr val="tx1"/>
                </a:solidFill>
                <a:effectLst/>
                <a:latin typeface="Arial" panose="020B0604020202020204" pitchFamily="34" charset="0"/>
              </a:rPr>
              <a:t>Klikněte pravým tlačítkem na prázdné místo na ploše.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0" i="0" u="none" strike="noStrike" cap="none" normalizeH="0" baseline="0" dirty="0">
                <a:ln>
                  <a:noFill/>
                </a:ln>
                <a:solidFill>
                  <a:schemeClr val="tx1"/>
                </a:solidFill>
                <a:effectLst/>
                <a:latin typeface="Arial" panose="020B0604020202020204" pitchFamily="34" charset="0"/>
              </a:rPr>
              <a:t>Zvolte </a:t>
            </a:r>
            <a:r>
              <a:rPr kumimoji="0" lang="cs-CZ" altLang="cs-CZ" b="1" i="0" u="none" strike="noStrike" cap="none" normalizeH="0" baseline="0" dirty="0">
                <a:ln>
                  <a:noFill/>
                </a:ln>
                <a:solidFill>
                  <a:schemeClr val="tx1"/>
                </a:solidFill>
                <a:effectLst/>
                <a:latin typeface="Arial" panose="020B0604020202020204" pitchFamily="34" charset="0"/>
              </a:rPr>
              <a:t>Nový → Zástupce</a:t>
            </a:r>
            <a:r>
              <a:rPr kumimoji="0" lang="cs-CZ" altLang="cs-CZ"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0" i="0" u="none" strike="noStrike" cap="none" normalizeH="0" baseline="0" dirty="0">
                <a:ln>
                  <a:noFill/>
                </a:ln>
                <a:solidFill>
                  <a:schemeClr val="tx1"/>
                </a:solidFill>
                <a:effectLst/>
                <a:latin typeface="Arial" panose="020B0604020202020204" pitchFamily="34" charset="0"/>
              </a:rPr>
              <a:t>Do pole „Zadejte umístění položky“ vložte přesně: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1" i="0" u="none" strike="noStrike" cap="none" normalizeH="0" baseline="0" dirty="0">
                <a:ln>
                  <a:noFill/>
                </a:ln>
                <a:solidFill>
                  <a:schemeClr val="tx1"/>
                </a:solidFill>
                <a:effectLst/>
                <a:latin typeface="Arial Unicode MS"/>
              </a:rPr>
              <a:t>"C:\Program </a:t>
            </a:r>
            <a:r>
              <a:rPr kumimoji="0" lang="cs-CZ" altLang="cs-CZ" b="1" i="0" u="none" strike="noStrike" cap="none" normalizeH="0" baseline="0" dirty="0" err="1">
                <a:ln>
                  <a:noFill/>
                </a:ln>
                <a:solidFill>
                  <a:schemeClr val="tx1"/>
                </a:solidFill>
                <a:effectLst/>
                <a:latin typeface="Arial Unicode MS"/>
              </a:rPr>
              <a:t>Files</a:t>
            </a:r>
            <a:r>
              <a:rPr kumimoji="0" lang="cs-CZ" altLang="cs-CZ" b="1" i="0" u="none" strike="noStrike" cap="none" normalizeH="0" baseline="0" dirty="0">
                <a:ln>
                  <a:noFill/>
                </a:ln>
                <a:solidFill>
                  <a:schemeClr val="tx1"/>
                </a:solidFill>
                <a:effectLst/>
                <a:latin typeface="Arial Unicode MS"/>
              </a:rPr>
              <a:t>\</a:t>
            </a:r>
            <a:r>
              <a:rPr kumimoji="0" lang="cs-CZ" altLang="cs-CZ" b="1" i="0" u="none" strike="noStrike" cap="none" normalizeH="0" baseline="0" dirty="0" err="1">
                <a:ln>
                  <a:noFill/>
                </a:ln>
                <a:solidFill>
                  <a:schemeClr val="tx1"/>
                </a:solidFill>
                <a:effectLst/>
                <a:latin typeface="Arial Unicode MS"/>
              </a:rPr>
              <a:t>MariaDB</a:t>
            </a:r>
            <a:r>
              <a:rPr kumimoji="0" lang="cs-CZ" altLang="cs-CZ" b="1" i="0" u="none" strike="noStrike" cap="none" normalizeH="0" baseline="0" dirty="0">
                <a:ln>
                  <a:noFill/>
                </a:ln>
                <a:solidFill>
                  <a:schemeClr val="tx1"/>
                </a:solidFill>
                <a:effectLst/>
                <a:latin typeface="Arial Unicode MS"/>
              </a:rPr>
              <a:t> 13.0\bin\mariadb.exe" -u </a:t>
            </a:r>
            <a:r>
              <a:rPr kumimoji="0" lang="cs-CZ" altLang="cs-CZ" b="1" i="0" u="none" strike="noStrike" cap="none" normalizeH="0" baseline="0" dirty="0" err="1">
                <a:ln>
                  <a:noFill/>
                </a:ln>
                <a:solidFill>
                  <a:schemeClr val="tx1"/>
                </a:solidFill>
                <a:effectLst/>
                <a:latin typeface="Arial Unicode MS"/>
              </a:rPr>
              <a:t>root</a:t>
            </a:r>
            <a:r>
              <a:rPr kumimoji="0" lang="cs-CZ" altLang="cs-CZ" b="1" i="0" u="none" strike="noStrike" cap="none" normalizeH="0" baseline="0" dirty="0">
                <a:ln>
                  <a:noFill/>
                </a:ln>
                <a:solidFill>
                  <a:schemeClr val="tx1"/>
                </a:solidFill>
                <a:effectLst/>
                <a:latin typeface="Arial Unicode MS"/>
              </a:rPr>
              <a:t> -p</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0" i="0" u="none" strike="noStrike" cap="none" normalizeH="0" baseline="0" dirty="0">
                <a:ln>
                  <a:noFill/>
                </a:ln>
                <a:solidFill>
                  <a:schemeClr val="tx1"/>
                </a:solidFill>
                <a:effectLst/>
              </a:rPr>
              <a:t>Klikněte na </a:t>
            </a:r>
            <a:r>
              <a:rPr kumimoji="0" lang="cs-CZ" altLang="cs-CZ" b="1" i="0" u="none" strike="noStrike" cap="none" normalizeH="0" baseline="0" dirty="0">
                <a:ln>
                  <a:noFill/>
                </a:ln>
                <a:solidFill>
                  <a:schemeClr val="tx1"/>
                </a:solidFill>
                <a:effectLst/>
                <a:latin typeface="Arial" panose="020B0604020202020204" pitchFamily="34" charset="0"/>
              </a:rPr>
              <a:t>Další</a:t>
            </a:r>
            <a:r>
              <a:rPr kumimoji="0" lang="cs-CZ" altLang="cs-CZ"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b="0" i="0" u="none" strike="noStrike" cap="none" normalizeH="0" baseline="0" dirty="0">
                <a:ln>
                  <a:noFill/>
                </a:ln>
                <a:solidFill>
                  <a:schemeClr val="tx1"/>
                </a:solidFill>
                <a:effectLst/>
                <a:latin typeface="Arial" panose="020B0604020202020204" pitchFamily="34" charset="0"/>
              </a:rPr>
              <a:t>Jako název napište například: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endParaRPr kumimoji="0" lang="cs-CZ" altLang="cs-CZ"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b="0" i="0" u="none" strike="noStrike" cap="none" normalizeH="0" baseline="0" dirty="0" err="1">
                <a:ln>
                  <a:noFill/>
                </a:ln>
                <a:solidFill>
                  <a:schemeClr val="tx1"/>
                </a:solidFill>
                <a:effectLst/>
                <a:latin typeface="Arial Unicode MS"/>
              </a:rPr>
              <a:t>MariaDB</a:t>
            </a:r>
            <a:endParaRPr kumimoji="0" lang="cs-CZ" altLang="cs-CZ" b="0" i="0" u="none" strike="noStrike" cap="none" normalizeH="0" baseline="0" dirty="0">
              <a:ln>
                <a:noFill/>
              </a:ln>
              <a:solidFill>
                <a:schemeClr val="tx1"/>
              </a:solidFill>
              <a:effectLst/>
              <a:latin typeface="Arial Unicode M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b="0" i="0" u="none" strike="noStrike" cap="none" normalizeH="0" baseline="0" dirty="0">
              <a:ln>
                <a:noFill/>
              </a:ln>
              <a:solidFill>
                <a:schemeClr val="tx1"/>
              </a:solidFill>
              <a:effectLst/>
              <a:latin typeface="Arial Unicode MS"/>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b="0" i="0" u="none" strike="noStrike" cap="none" normalizeH="0" baseline="0" dirty="0">
                <a:ln>
                  <a:noFill/>
                </a:ln>
                <a:solidFill>
                  <a:schemeClr val="tx1"/>
                </a:solidFill>
                <a:effectLst/>
              </a:rPr>
              <a:t>Klikněte na </a:t>
            </a:r>
            <a:r>
              <a:rPr kumimoji="0" lang="cs-CZ" altLang="cs-CZ" b="1" i="0" u="none" strike="noStrike" cap="none" normalizeH="0" baseline="0" dirty="0">
                <a:ln>
                  <a:noFill/>
                </a:ln>
                <a:solidFill>
                  <a:schemeClr val="tx1"/>
                </a:solidFill>
                <a:effectLst/>
                <a:latin typeface="Arial" panose="020B0604020202020204" pitchFamily="34" charset="0"/>
              </a:rPr>
              <a:t>Dokončit</a:t>
            </a:r>
            <a:r>
              <a:rPr kumimoji="0" lang="cs-CZ" altLang="cs-CZ" b="0" i="0" u="none" strike="noStrike" cap="none" normalizeH="0" baseline="0" dirty="0">
                <a:ln>
                  <a:noFill/>
                </a:ln>
                <a:solidFill>
                  <a:schemeClr val="tx1"/>
                </a:solidFill>
                <a:effectLst/>
                <a:latin typeface="Arial" panose="020B0604020202020204" pitchFamily="34" charset="0"/>
              </a:rPr>
              <a:t>. </a:t>
            </a:r>
          </a:p>
        </p:txBody>
      </p:sp>
      <p:pic>
        <p:nvPicPr>
          <p:cNvPr id="4" name="Obrázek 3">
            <a:extLst>
              <a:ext uri="{FF2B5EF4-FFF2-40B4-BE49-F238E27FC236}">
                <a16:creationId xmlns:a16="http://schemas.microsoft.com/office/drawing/2014/main" id="{80E8F37B-3D8B-84E1-FC68-D002B5074785}"/>
              </a:ext>
            </a:extLst>
          </p:cNvPr>
          <p:cNvPicPr>
            <a:picLocks noChangeAspect="1"/>
          </p:cNvPicPr>
          <p:nvPr/>
        </p:nvPicPr>
        <p:blipFill>
          <a:blip r:embed="rId3"/>
          <a:stretch>
            <a:fillRect/>
          </a:stretch>
        </p:blipFill>
        <p:spPr>
          <a:xfrm>
            <a:off x="5089124" y="4490360"/>
            <a:ext cx="2013753" cy="1822976"/>
          </a:xfrm>
          <a:prstGeom prst="rect">
            <a:avLst/>
          </a:prstGeom>
        </p:spPr>
      </p:pic>
      <p:pic>
        <p:nvPicPr>
          <p:cNvPr id="6" name="Obrázek 5">
            <a:hlinkClick r:id="rId4" action="ppaction://hlinksldjump"/>
            <a:extLst>
              <a:ext uri="{FF2B5EF4-FFF2-40B4-BE49-F238E27FC236}">
                <a16:creationId xmlns:a16="http://schemas.microsoft.com/office/drawing/2014/main" id="{CC20CEAD-9106-DBE8-1544-0F1B83C0395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34806" y="6036242"/>
            <a:ext cx="562500" cy="554187"/>
          </a:xfrm>
          <a:prstGeom prst="rect">
            <a:avLst/>
          </a:prstGeom>
        </p:spPr>
      </p:pic>
    </p:spTree>
    <p:extLst>
      <p:ext uri="{BB962C8B-B14F-4D97-AF65-F5344CB8AC3E}">
        <p14:creationId xmlns:p14="http://schemas.microsoft.com/office/powerpoint/2010/main" val="3404728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48C582F1-5B07-2909-95E7-089307B2C567}"/>
              </a:ext>
            </a:extLst>
          </p:cNvPr>
          <p:cNvSpPr txBox="1"/>
          <p:nvPr/>
        </p:nvSpPr>
        <p:spPr>
          <a:xfrm>
            <a:off x="143123" y="166977"/>
            <a:ext cx="4707173" cy="369332"/>
          </a:xfrm>
          <a:prstGeom prst="rect">
            <a:avLst/>
          </a:prstGeom>
          <a:noFill/>
        </p:spPr>
        <p:txBody>
          <a:bodyPr wrap="square" rtlCol="0">
            <a:spAutoFit/>
          </a:bodyPr>
          <a:lstStyle/>
          <a:p>
            <a:r>
              <a:rPr lang="cs-CZ" b="1" dirty="0"/>
              <a:t>Instalace </a:t>
            </a:r>
            <a:r>
              <a:rPr lang="cs-CZ" b="1" dirty="0" err="1"/>
              <a:t>MySQL</a:t>
            </a:r>
            <a:r>
              <a:rPr lang="cs-CZ" b="1" dirty="0"/>
              <a:t> 8.0 a </a:t>
            </a:r>
            <a:r>
              <a:rPr lang="cs-CZ" b="1" dirty="0" err="1"/>
              <a:t>MySQL</a:t>
            </a:r>
            <a:r>
              <a:rPr lang="cs-CZ" b="1" dirty="0"/>
              <a:t> </a:t>
            </a:r>
            <a:r>
              <a:rPr lang="cs-CZ" b="1" dirty="0" err="1"/>
              <a:t>Workbench</a:t>
            </a:r>
            <a:r>
              <a:rPr lang="cs-CZ" b="1" dirty="0"/>
              <a:t>.</a:t>
            </a:r>
          </a:p>
        </p:txBody>
      </p:sp>
      <p:sp>
        <p:nvSpPr>
          <p:cNvPr id="3" name="Rectangle 1">
            <a:extLst>
              <a:ext uri="{FF2B5EF4-FFF2-40B4-BE49-F238E27FC236}">
                <a16:creationId xmlns:a16="http://schemas.microsoft.com/office/drawing/2014/main" id="{B9B6ABB1-459E-3213-7C48-C673218DED49}"/>
              </a:ext>
            </a:extLst>
          </p:cNvPr>
          <p:cNvSpPr>
            <a:spLocks noChangeArrowheads="1"/>
          </p:cNvSpPr>
          <p:nvPr/>
        </p:nvSpPr>
        <p:spPr bwMode="auto">
          <a:xfrm>
            <a:off x="143123" y="535492"/>
            <a:ext cx="11600954" cy="615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chemeClr val="tx1"/>
                </a:solidFill>
                <a:effectLst/>
                <a:latin typeface="Arial" panose="020B0604020202020204" pitchFamily="34" charset="0"/>
              </a:rPr>
              <a:t>Varianta A – </a:t>
            </a:r>
            <a:r>
              <a:rPr kumimoji="0" lang="cs-CZ" altLang="cs-CZ" sz="1400" b="1" i="0" u="none" strike="noStrike" cap="none" normalizeH="0" baseline="0" dirty="0" err="1">
                <a:ln>
                  <a:noFill/>
                </a:ln>
                <a:solidFill>
                  <a:schemeClr val="tx1"/>
                </a:solidFill>
                <a:effectLst/>
                <a:latin typeface="Arial" panose="020B0604020202020204" pitchFamily="34" charset="0"/>
              </a:rPr>
              <a:t>MySQL</a:t>
            </a:r>
            <a:endParaRPr kumimoji="0" lang="cs-CZ" altLang="cs-CZ"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cs-CZ" altLang="cs-CZ" sz="1400" b="0" i="0" u="none" strike="noStrike" cap="none" normalizeH="0" baseline="0" dirty="0">
                <a:ln>
                  <a:noFill/>
                </a:ln>
                <a:solidFill>
                  <a:schemeClr val="tx1"/>
                </a:solidFill>
                <a:effectLst/>
                <a:latin typeface="Arial" panose="020B0604020202020204" pitchFamily="34" charset="0"/>
              </a:rPr>
              <a:t>Otevřete stránku </a:t>
            </a:r>
            <a:r>
              <a:rPr kumimoji="0" lang="cs-CZ" altLang="cs-CZ" sz="1400" b="0" i="0" u="none" strike="noStrike" cap="none" normalizeH="0" baseline="0" dirty="0" err="1">
                <a:ln>
                  <a:noFill/>
                </a:ln>
                <a:solidFill>
                  <a:schemeClr val="tx1"/>
                </a:solidFill>
                <a:effectLst/>
                <a:latin typeface="Arial" panose="020B0604020202020204" pitchFamily="34" charset="0"/>
                <a:hlinkClick r:id="rId2"/>
              </a:rPr>
              <a:t>MySQL</a:t>
            </a:r>
            <a:r>
              <a:rPr kumimoji="0" lang="cs-CZ" altLang="cs-CZ" sz="1400" b="0" i="0" u="none" strike="noStrike" cap="none" normalizeH="0" baseline="0" dirty="0">
                <a:ln>
                  <a:noFill/>
                </a:ln>
                <a:solidFill>
                  <a:schemeClr val="tx1"/>
                </a:solidFill>
                <a:effectLst/>
                <a:latin typeface="Arial" panose="020B0604020202020204" pitchFamily="34" charset="0"/>
                <a:hlinkClick r:id="rId2"/>
              </a:rPr>
              <a:t> </a:t>
            </a:r>
            <a:r>
              <a:rPr kumimoji="0" lang="cs-CZ" altLang="cs-CZ" sz="1400" b="0" i="0" u="none" strike="noStrike" cap="none" normalizeH="0" baseline="0" dirty="0" err="1">
                <a:ln>
                  <a:noFill/>
                </a:ln>
                <a:solidFill>
                  <a:schemeClr val="tx1"/>
                </a:solidFill>
                <a:effectLst/>
                <a:latin typeface="Arial" panose="020B0604020202020204" pitchFamily="34" charset="0"/>
                <a:hlinkClick r:id="rId2"/>
              </a:rPr>
              <a:t>Installer</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400" b="0" i="0" u="none" strike="noStrike" cap="none" normalizeH="0" baseline="0" dirty="0">
                <a:ln>
                  <a:noFill/>
                </a:ln>
                <a:solidFill>
                  <a:schemeClr val="tx1"/>
                </a:solidFill>
                <a:effectLst/>
                <a:latin typeface="Arial" panose="020B0604020202020204" pitchFamily="34" charset="0"/>
              </a:rPr>
              <a:t>Stáhněte soubor: </a:t>
            </a:r>
          </a:p>
          <a:p>
            <a:pPr marR="0" lvl="0"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Web </a:t>
            </a:r>
            <a:r>
              <a:rPr kumimoji="0" lang="cs-CZ" altLang="cs-CZ" sz="1400" b="1" i="0" u="none" strike="noStrike" cap="none" normalizeH="0" baseline="0" dirty="0" err="1">
                <a:ln>
                  <a:noFill/>
                </a:ln>
                <a:solidFill>
                  <a:schemeClr val="tx1"/>
                </a:solidFill>
                <a:effectLst/>
                <a:latin typeface="Arial" panose="020B0604020202020204" pitchFamily="34" charset="0"/>
              </a:rPr>
              <a:t>Installer</a:t>
            </a:r>
            <a:r>
              <a:rPr kumimoji="0" lang="cs-CZ" altLang="cs-CZ" sz="1400" b="0" i="0" u="none" strike="noStrike" cap="none" normalizeH="0" baseline="0" dirty="0">
                <a:ln>
                  <a:noFill/>
                </a:ln>
                <a:solidFill>
                  <a:schemeClr val="tx1"/>
                </a:solidFill>
                <a:effectLst/>
                <a:latin typeface="Arial" panose="020B0604020202020204" pitchFamily="34" charset="0"/>
              </a:rPr>
              <a:t> – menší soubor, součásti stáhne během instalace; </a:t>
            </a: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Full </a:t>
            </a:r>
            <a:r>
              <a:rPr kumimoji="0" lang="cs-CZ" altLang="cs-CZ" sz="1400" b="1" i="0" u="none" strike="noStrike" cap="none" normalizeH="0" baseline="0" dirty="0" err="1">
                <a:ln>
                  <a:noFill/>
                </a:ln>
                <a:solidFill>
                  <a:schemeClr val="tx1"/>
                </a:solidFill>
                <a:effectLst/>
                <a:latin typeface="Arial" panose="020B0604020202020204" pitchFamily="34" charset="0"/>
              </a:rPr>
              <a:t>Installer</a:t>
            </a:r>
            <a:r>
              <a:rPr kumimoji="0" lang="cs-CZ" altLang="cs-CZ" sz="1400" b="0" i="0" u="none" strike="noStrike" cap="none" normalizeH="0" baseline="0" dirty="0">
                <a:ln>
                  <a:noFill/>
                </a:ln>
                <a:solidFill>
                  <a:schemeClr val="tx1"/>
                </a:solidFill>
                <a:effectLst/>
                <a:latin typeface="Arial" panose="020B0604020202020204" pitchFamily="34" charset="0"/>
              </a:rPr>
              <a:t> – větší soubor, vhodný i bez připojení k internetu. </a:t>
            </a:r>
          </a:p>
          <a:p>
            <a:pPr marR="0" lvl="1"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Spusťte stažený soubor </a:t>
            </a:r>
            <a:r>
              <a:rPr kumimoji="0" lang="cs-CZ" altLang="cs-CZ" sz="1400" b="0" i="0" u="none" strike="noStrike" cap="none" normalizeH="0" baseline="0" dirty="0">
                <a:ln>
                  <a:noFill/>
                </a:ln>
                <a:solidFill>
                  <a:schemeClr val="tx1"/>
                </a:solidFill>
                <a:effectLst/>
                <a:latin typeface="Arial Unicode MS"/>
              </a:rPr>
              <a:t>.</a:t>
            </a:r>
            <a:r>
              <a:rPr kumimoji="0" lang="cs-CZ" altLang="cs-CZ" sz="1400" b="0" i="0" u="none" strike="noStrike" cap="none" normalizeH="0" baseline="0" dirty="0" err="1">
                <a:ln>
                  <a:noFill/>
                </a:ln>
                <a:solidFill>
                  <a:schemeClr val="tx1"/>
                </a:solidFill>
                <a:effectLst/>
                <a:latin typeface="Arial Unicode MS"/>
              </a:rPr>
              <a:t>msi</a:t>
            </a:r>
            <a:r>
              <a:rPr kumimoji="0" lang="cs-CZ" altLang="cs-CZ" sz="1400" b="0" i="0" u="none" strike="noStrike" cap="none" normalizeH="0" baseline="0" dirty="0">
                <a:ln>
                  <a:noFill/>
                </a:ln>
                <a:solidFill>
                  <a:schemeClr val="tx1"/>
                </a:solidFill>
                <a:effectLst/>
              </a:rPr>
              <a:t> jako správce. </a:t>
            </a: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3"/>
              <a:tabLst/>
            </a:pPr>
            <a:r>
              <a:rPr kumimoji="0" lang="cs-CZ" altLang="cs-CZ" sz="1400" b="0" i="0" u="none" strike="noStrike" cap="none" normalizeH="0" baseline="0" dirty="0">
                <a:ln>
                  <a:noFill/>
                </a:ln>
                <a:solidFill>
                  <a:schemeClr val="tx1"/>
                </a:solidFill>
                <a:effectLst/>
                <a:latin typeface="Arial" panose="020B0604020202020204" pitchFamily="34" charset="0"/>
              </a:rPr>
              <a:t>Jako typ instalace zvolte: </a:t>
            </a:r>
          </a:p>
          <a:p>
            <a:pPr marR="0" lvl="0"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Developer Default</a:t>
            </a:r>
            <a:r>
              <a:rPr kumimoji="0" lang="cs-CZ" altLang="cs-CZ" sz="1400" b="0" i="0" u="none" strike="noStrike" cap="none" normalizeH="0" baseline="0" dirty="0">
                <a:ln>
                  <a:noFill/>
                </a:ln>
                <a:solidFill>
                  <a:schemeClr val="tx1"/>
                </a:solidFill>
                <a:effectLst/>
                <a:latin typeface="Arial" panose="020B0604020202020204" pitchFamily="34" charset="0"/>
              </a:rPr>
              <a:t>, pokud je tato možnost nabízena; </a:t>
            </a: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případně vyberte </a:t>
            </a:r>
            <a:r>
              <a:rPr kumimoji="0" lang="cs-CZ" altLang="cs-CZ" sz="1400" b="1" i="0" u="none" strike="noStrike" cap="none" normalizeH="0" baseline="0" dirty="0" err="1">
                <a:ln>
                  <a:noFill/>
                </a:ln>
                <a:solidFill>
                  <a:schemeClr val="tx1"/>
                </a:solidFill>
                <a:effectLst/>
                <a:latin typeface="Arial" panose="020B0604020202020204" pitchFamily="34" charset="0"/>
              </a:rPr>
              <a:t>MySQL</a:t>
            </a:r>
            <a:r>
              <a:rPr kumimoji="0" lang="cs-CZ" altLang="cs-CZ" sz="1400" b="1" i="0" u="none" strike="noStrike" cap="none" normalizeH="0" baseline="0" dirty="0">
                <a:ln>
                  <a:noFill/>
                </a:ln>
                <a:solidFill>
                  <a:schemeClr val="tx1"/>
                </a:solidFill>
                <a:effectLst/>
                <a:latin typeface="Arial" panose="020B0604020202020204" pitchFamily="34" charset="0"/>
              </a:rPr>
              <a:t> Server</a:t>
            </a:r>
            <a:r>
              <a:rPr kumimoji="0" lang="cs-CZ" altLang="cs-CZ" sz="1400" b="0" i="0" u="none" strike="noStrike" cap="none" normalizeH="0" baseline="0" dirty="0">
                <a:ln>
                  <a:noFill/>
                </a:ln>
                <a:solidFill>
                  <a:schemeClr val="tx1"/>
                </a:solidFill>
                <a:effectLst/>
                <a:latin typeface="Arial" panose="020B0604020202020204" pitchFamily="34" charset="0"/>
              </a:rPr>
              <a:t> a </a:t>
            </a:r>
            <a:r>
              <a:rPr kumimoji="0" lang="cs-CZ" altLang="cs-CZ" sz="1400" b="1" i="0" u="none" strike="noStrike" cap="none" normalizeH="0" baseline="0" dirty="0" err="1">
                <a:ln>
                  <a:noFill/>
                </a:ln>
                <a:solidFill>
                  <a:schemeClr val="tx1"/>
                </a:solidFill>
                <a:effectLst/>
                <a:latin typeface="Arial" panose="020B0604020202020204" pitchFamily="34" charset="0"/>
              </a:rPr>
              <a:t>MySQL</a:t>
            </a:r>
            <a:r>
              <a:rPr kumimoji="0" lang="cs-CZ" altLang="cs-CZ" sz="1400" b="1" i="0" u="none" strike="noStrike" cap="none" normalizeH="0" baseline="0" dirty="0">
                <a:ln>
                  <a:noFill/>
                </a:ln>
                <a:solidFill>
                  <a:schemeClr val="tx1"/>
                </a:solidFill>
                <a:effectLst/>
                <a:latin typeface="Arial" panose="020B0604020202020204" pitchFamily="34" charset="0"/>
              </a:rPr>
              <a:t> </a:t>
            </a:r>
            <a:r>
              <a:rPr kumimoji="0" lang="cs-CZ" altLang="cs-CZ" sz="1400" b="1" i="0" u="none" strike="noStrike" cap="none" normalizeH="0" baseline="0" dirty="0" err="1">
                <a:ln>
                  <a:noFill/>
                </a:ln>
                <a:solidFill>
                  <a:schemeClr val="tx1"/>
                </a:solidFill>
                <a:effectLst/>
                <a:latin typeface="Arial" panose="020B0604020202020204" pitchFamily="34" charset="0"/>
              </a:rPr>
              <a:t>Workbench</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R="0" lvl="1"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5"/>
              <a:tabLst/>
            </a:pPr>
            <a:r>
              <a:rPr kumimoji="0" lang="cs-CZ" altLang="cs-CZ" sz="1400" b="0" i="0" u="none" strike="noStrike" cap="none" normalizeH="0" baseline="0" dirty="0">
                <a:ln>
                  <a:noFill/>
                </a:ln>
                <a:solidFill>
                  <a:schemeClr val="tx1"/>
                </a:solidFill>
                <a:effectLst/>
                <a:latin typeface="Arial" panose="020B0604020202020204" pitchFamily="34" charset="0"/>
              </a:rPr>
              <a:t>Potvrďte instalaci potřebných součástí tlačítkem </a:t>
            </a:r>
            <a:r>
              <a:rPr kumimoji="0" lang="cs-CZ" altLang="cs-CZ" sz="1400" b="1" i="0" u="none" strike="noStrike" cap="none" normalizeH="0" baseline="0" dirty="0" err="1">
                <a:ln>
                  <a:noFill/>
                </a:ln>
                <a:solidFill>
                  <a:schemeClr val="tx1"/>
                </a:solidFill>
                <a:effectLst/>
                <a:latin typeface="Arial" panose="020B0604020202020204" pitchFamily="34" charset="0"/>
              </a:rPr>
              <a:t>Execute</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5"/>
              <a:tabLst/>
            </a:pPr>
            <a:r>
              <a:rPr kumimoji="0" lang="cs-CZ" altLang="cs-CZ" sz="1400" b="0" i="0" u="none" strike="noStrike" cap="none" normalizeH="0" baseline="0" dirty="0">
                <a:ln>
                  <a:noFill/>
                </a:ln>
                <a:solidFill>
                  <a:schemeClr val="tx1"/>
                </a:solidFill>
                <a:effectLst/>
                <a:latin typeface="Arial" panose="020B0604020202020204" pitchFamily="34" charset="0"/>
              </a:rPr>
              <a:t>Při konfiguraci serveru ponechte: </a:t>
            </a:r>
          </a:p>
          <a:p>
            <a:pPr marR="0" lvl="0"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typ počítače: </a:t>
            </a:r>
            <a:r>
              <a:rPr kumimoji="0" lang="cs-CZ" altLang="cs-CZ" sz="1400" b="1" i="0" u="none" strike="noStrike" cap="none" normalizeH="0" baseline="0" dirty="0">
                <a:ln>
                  <a:noFill/>
                </a:ln>
                <a:solidFill>
                  <a:schemeClr val="tx1"/>
                </a:solidFill>
                <a:effectLst/>
                <a:latin typeface="Arial" panose="020B0604020202020204" pitchFamily="34" charset="0"/>
              </a:rPr>
              <a:t>Development </a:t>
            </a:r>
            <a:r>
              <a:rPr kumimoji="0" lang="cs-CZ" altLang="cs-CZ" sz="1400" b="1" i="0" u="none" strike="noStrike" cap="none" normalizeH="0" baseline="0" dirty="0" err="1">
                <a:ln>
                  <a:noFill/>
                </a:ln>
                <a:solidFill>
                  <a:schemeClr val="tx1"/>
                </a:solidFill>
                <a:effectLst/>
                <a:latin typeface="Arial" panose="020B0604020202020204" pitchFamily="34" charset="0"/>
              </a:rPr>
              <a:t>Computer</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síťový protokol TCP/IP, </a:t>
            </a: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port: </a:t>
            </a:r>
            <a:r>
              <a:rPr kumimoji="0" lang="cs-CZ" altLang="cs-CZ" sz="1400" b="1" i="0" u="none" strike="noStrike" cap="none" normalizeH="0" baseline="0" dirty="0">
                <a:ln>
                  <a:noFill/>
                </a:ln>
                <a:solidFill>
                  <a:schemeClr val="tx1"/>
                </a:solidFill>
                <a:effectLst/>
                <a:latin typeface="Arial" panose="020B0604020202020204" pitchFamily="34" charset="0"/>
              </a:rPr>
              <a:t>3306</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685800" marR="0" lvl="1" indent="-2286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0" i="0" u="none" strike="noStrike" cap="none" normalizeH="0" baseline="0" dirty="0">
                <a:ln>
                  <a:noFill/>
                </a:ln>
                <a:solidFill>
                  <a:schemeClr val="tx1"/>
                </a:solidFill>
                <a:effectLst/>
                <a:latin typeface="Arial" panose="020B0604020202020204" pitchFamily="34" charset="0"/>
              </a:rPr>
              <a:t>spuštění jako služba Windows. </a:t>
            </a:r>
          </a:p>
          <a:p>
            <a:pPr marR="0" lvl="1" algn="l" defTabSz="914400" rtl="0" eaLnBrk="0" fontAlgn="base" latinLnBrk="0" hangingPunct="0">
              <a:lnSpc>
                <a:spcPct val="100000"/>
              </a:lnSpc>
              <a:spcBef>
                <a:spcPct val="0"/>
              </a:spcBef>
              <a:spcAft>
                <a:spcPct val="0"/>
              </a:spcAft>
              <a:buClrTx/>
              <a:buSzTx/>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sz="1400" b="0" i="0" u="none" strike="noStrike" cap="none" normalizeH="0" baseline="0" dirty="0">
                <a:ln>
                  <a:noFill/>
                </a:ln>
                <a:solidFill>
                  <a:schemeClr val="tx1"/>
                </a:solidFill>
                <a:effectLst/>
                <a:latin typeface="Arial" panose="020B0604020202020204" pitchFamily="34" charset="0"/>
              </a:rPr>
              <a:t>Vytvořte heslo správce databáze – uživatele </a:t>
            </a:r>
            <a:r>
              <a:rPr kumimoji="0" lang="cs-CZ" altLang="cs-CZ" sz="1400" b="1" i="0" u="none" strike="noStrike" cap="none" normalizeH="0" baseline="0" dirty="0" err="1">
                <a:ln>
                  <a:noFill/>
                </a:ln>
                <a:solidFill>
                  <a:schemeClr val="tx1"/>
                </a:solidFill>
                <a:effectLst/>
                <a:latin typeface="Arial" panose="020B0604020202020204" pitchFamily="34" charset="0"/>
              </a:rPr>
              <a:t>root</a:t>
            </a:r>
            <a:r>
              <a:rPr kumimoji="0" lang="cs-CZ" altLang="cs-CZ" sz="1400" b="0" i="0" u="none" strike="noStrike" cap="none" normalizeH="0" baseline="0" dirty="0">
                <a:ln>
                  <a:noFill/>
                </a:ln>
                <a:solidFill>
                  <a:schemeClr val="tx1"/>
                </a:solidFill>
                <a:effectLst/>
                <a:latin typeface="Arial" panose="020B0604020202020204" pitchFamily="34" charset="0"/>
              </a:rPr>
              <a:t>. Heslo si dobře poznamenejte.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sz="1400" b="0" i="0" u="none" strike="noStrike" cap="none" normalizeH="0" baseline="0" dirty="0">
                <a:ln>
                  <a:noFill/>
                </a:ln>
                <a:solidFill>
                  <a:schemeClr val="tx1"/>
                </a:solidFill>
                <a:effectLst/>
                <a:latin typeface="Arial" panose="020B0604020202020204" pitchFamily="34" charset="0"/>
              </a:rPr>
              <a:t>Dokončete konfiguraci tlačítkem </a:t>
            </a:r>
            <a:r>
              <a:rPr kumimoji="0" lang="cs-CZ" altLang="cs-CZ" sz="1400" b="1" i="0" u="none" strike="noStrike" cap="none" normalizeH="0" baseline="0" dirty="0" err="1">
                <a:ln>
                  <a:noFill/>
                </a:ln>
                <a:solidFill>
                  <a:schemeClr val="tx1"/>
                </a:solidFill>
                <a:effectLst/>
                <a:latin typeface="Arial" panose="020B0604020202020204" pitchFamily="34" charset="0"/>
              </a:rPr>
              <a:t>Execute</a:t>
            </a:r>
            <a:r>
              <a:rPr kumimoji="0" lang="cs-CZ" altLang="cs-CZ" sz="1400" b="0" i="0" u="none" strike="noStrike" cap="none" normalizeH="0" baseline="0" dirty="0">
                <a:ln>
                  <a:noFill/>
                </a:ln>
                <a:solidFill>
                  <a:schemeClr val="tx1"/>
                </a:solidFill>
                <a:effectLst/>
                <a:latin typeface="Arial" panose="020B0604020202020204" pitchFamily="34" charset="0"/>
              </a:rPr>
              <a:t> a poté </a:t>
            </a:r>
            <a:r>
              <a:rPr kumimoji="0" lang="cs-CZ" altLang="cs-CZ" sz="1400" b="1" i="0" u="none" strike="noStrike" cap="none" normalizeH="0" baseline="0" dirty="0" err="1">
                <a:ln>
                  <a:noFill/>
                </a:ln>
                <a:solidFill>
                  <a:schemeClr val="tx1"/>
                </a:solidFill>
                <a:effectLst/>
                <a:latin typeface="Arial" panose="020B0604020202020204" pitchFamily="34" charset="0"/>
              </a:rPr>
              <a:t>Finish</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sz="1400" b="0" i="0" u="none" strike="noStrike" cap="none" normalizeH="0" baseline="0" dirty="0">
                <a:ln>
                  <a:noFill/>
                </a:ln>
                <a:solidFill>
                  <a:schemeClr val="tx1"/>
                </a:solidFill>
                <a:effectLst/>
                <a:latin typeface="Arial" panose="020B0604020202020204" pitchFamily="34" charset="0"/>
              </a:rPr>
              <a:t>Spusťte </a:t>
            </a:r>
            <a:r>
              <a:rPr kumimoji="0" lang="cs-CZ" altLang="cs-CZ" sz="1400" b="1" i="0" u="none" strike="noStrike" cap="none" normalizeH="0" baseline="0" dirty="0" err="1">
                <a:ln>
                  <a:noFill/>
                </a:ln>
                <a:solidFill>
                  <a:schemeClr val="tx1"/>
                </a:solidFill>
                <a:effectLst/>
                <a:latin typeface="Arial" panose="020B0604020202020204" pitchFamily="34" charset="0"/>
              </a:rPr>
              <a:t>MySQL</a:t>
            </a:r>
            <a:r>
              <a:rPr kumimoji="0" lang="cs-CZ" altLang="cs-CZ" sz="1400" b="1" i="0" u="none" strike="noStrike" cap="none" normalizeH="0" baseline="0" dirty="0">
                <a:ln>
                  <a:noFill/>
                </a:ln>
                <a:solidFill>
                  <a:schemeClr val="tx1"/>
                </a:solidFill>
                <a:effectLst/>
                <a:latin typeface="Arial" panose="020B0604020202020204" pitchFamily="34" charset="0"/>
              </a:rPr>
              <a:t> </a:t>
            </a:r>
            <a:r>
              <a:rPr kumimoji="0" lang="cs-CZ" altLang="cs-CZ" sz="1400" b="1" i="0" u="none" strike="noStrike" cap="none" normalizeH="0" baseline="0" dirty="0" err="1">
                <a:ln>
                  <a:noFill/>
                </a:ln>
                <a:solidFill>
                  <a:schemeClr val="tx1"/>
                </a:solidFill>
                <a:effectLst/>
                <a:latin typeface="Arial" panose="020B0604020202020204" pitchFamily="34" charset="0"/>
              </a:rPr>
              <a:t>Workbench</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7"/>
              <a:tabLst/>
            </a:pPr>
            <a:r>
              <a:rPr kumimoji="0" lang="cs-CZ" altLang="cs-CZ" sz="1400" b="0" i="0" u="none" strike="noStrike" cap="none" normalizeH="0" baseline="0" dirty="0">
                <a:ln>
                  <a:noFill/>
                </a:ln>
                <a:solidFill>
                  <a:schemeClr val="tx1"/>
                </a:solidFill>
                <a:effectLst/>
                <a:latin typeface="Arial" panose="020B0604020202020204" pitchFamily="34" charset="0"/>
              </a:rPr>
              <a:t>Otevřete připojení </a:t>
            </a:r>
            <a:r>
              <a:rPr kumimoji="0" lang="cs-CZ" altLang="cs-CZ" sz="1400" b="1" i="0" u="none" strike="noStrike" cap="none" normalizeH="0" baseline="0" dirty="0" err="1">
                <a:ln>
                  <a:noFill/>
                </a:ln>
                <a:solidFill>
                  <a:schemeClr val="tx1"/>
                </a:solidFill>
                <a:effectLst/>
                <a:latin typeface="Arial" panose="020B0604020202020204" pitchFamily="34" charset="0"/>
              </a:rPr>
              <a:t>Local</a:t>
            </a:r>
            <a:r>
              <a:rPr kumimoji="0" lang="cs-CZ" altLang="cs-CZ" sz="1400" b="1" i="0" u="none" strike="noStrike" cap="none" normalizeH="0" baseline="0" dirty="0">
                <a:ln>
                  <a:noFill/>
                </a:ln>
                <a:solidFill>
                  <a:schemeClr val="tx1"/>
                </a:solidFill>
                <a:effectLst/>
                <a:latin typeface="Arial" panose="020B0604020202020204" pitchFamily="34" charset="0"/>
              </a:rPr>
              <a:t> instance </a:t>
            </a:r>
            <a:r>
              <a:rPr kumimoji="0" lang="cs-CZ" altLang="cs-CZ" sz="1400" b="1" i="0" u="none" strike="noStrike" cap="none" normalizeH="0" baseline="0" dirty="0" err="1">
                <a:ln>
                  <a:noFill/>
                </a:ln>
                <a:solidFill>
                  <a:schemeClr val="tx1"/>
                </a:solidFill>
                <a:effectLst/>
                <a:latin typeface="Arial" panose="020B0604020202020204" pitchFamily="34" charset="0"/>
              </a:rPr>
              <a:t>MySQL</a:t>
            </a:r>
            <a:r>
              <a:rPr kumimoji="0" lang="cs-CZ" altLang="cs-CZ" sz="1400" b="0" i="0" u="none" strike="noStrike" cap="none" normalizeH="0" baseline="0" dirty="0">
                <a:ln>
                  <a:noFill/>
                </a:ln>
                <a:solidFill>
                  <a:schemeClr val="tx1"/>
                </a:solidFill>
                <a:effectLst/>
                <a:latin typeface="Arial" panose="020B0604020202020204" pitchFamily="34" charset="0"/>
              </a:rPr>
              <a:t>, zadejte heslo uživatele </a:t>
            </a:r>
            <a:r>
              <a:rPr kumimoji="0" lang="cs-CZ" altLang="cs-CZ" sz="1400" b="0" i="0" u="none" strike="noStrike" cap="none" normalizeH="0" baseline="0" dirty="0" err="1">
                <a:ln>
                  <a:noFill/>
                </a:ln>
                <a:solidFill>
                  <a:schemeClr val="tx1"/>
                </a:solidFill>
                <a:effectLst/>
                <a:latin typeface="Arial Unicode MS"/>
              </a:rPr>
              <a:t>root</a:t>
            </a:r>
            <a:r>
              <a:rPr kumimoji="0" lang="cs-CZ" altLang="cs-CZ" sz="1400" b="0" i="0" u="none" strike="noStrike" cap="none" normalizeH="0" baseline="0" dirty="0">
                <a:ln>
                  <a:noFill/>
                </a:ln>
                <a:solidFill>
                  <a:schemeClr val="tx1"/>
                </a:solidFill>
                <a:effectLst/>
              </a:rPr>
              <a:t> a připojte se. </a:t>
            </a: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startAt="7"/>
              <a:tabLst/>
            </a:pPr>
            <a:endParaRPr kumimoji="0" lang="cs-CZ" altLang="cs-CZ" sz="1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err="1">
                <a:ln>
                  <a:noFill/>
                </a:ln>
                <a:solidFill>
                  <a:schemeClr val="tx1"/>
                </a:solidFill>
                <a:effectLst/>
                <a:latin typeface="Arial" panose="020B0604020202020204" pitchFamily="34" charset="0"/>
              </a:rPr>
              <a:t>MySQL</a:t>
            </a:r>
            <a:r>
              <a:rPr kumimoji="0" lang="cs-CZ" altLang="cs-CZ" sz="1400" b="0" i="0" u="none" strike="noStrike" cap="none" normalizeH="0" baseline="0" dirty="0">
                <a:ln>
                  <a:noFill/>
                </a:ln>
                <a:solidFill>
                  <a:schemeClr val="tx1"/>
                </a:solidFill>
                <a:effectLst/>
                <a:latin typeface="Arial" panose="020B0604020202020204" pitchFamily="34" charset="0"/>
              </a:rPr>
              <a:t> 8.0 </a:t>
            </a:r>
            <a:r>
              <a:rPr kumimoji="0" lang="cs-CZ" altLang="cs-CZ" sz="1400" b="0" i="0" u="none" strike="noStrike" cap="none" normalizeH="0" baseline="0" dirty="0" err="1">
                <a:ln>
                  <a:noFill/>
                </a:ln>
                <a:solidFill>
                  <a:schemeClr val="tx1"/>
                </a:solidFill>
                <a:effectLst/>
                <a:latin typeface="Arial" panose="020B0604020202020204" pitchFamily="34" charset="0"/>
              </a:rPr>
              <a:t>Installer</a:t>
            </a:r>
            <a:r>
              <a:rPr kumimoji="0" lang="cs-CZ" altLang="cs-CZ" sz="1400" b="0" i="0" u="none" strike="noStrike" cap="none" normalizeH="0" baseline="0" dirty="0">
                <a:ln>
                  <a:noFill/>
                </a:ln>
                <a:solidFill>
                  <a:schemeClr val="tx1"/>
                </a:solidFill>
                <a:effectLst/>
                <a:latin typeface="Arial" panose="020B0604020202020204" pitchFamily="34" charset="0"/>
              </a:rPr>
              <a:t> aktuálně obsahuje server i </a:t>
            </a:r>
            <a:r>
              <a:rPr kumimoji="0" lang="cs-CZ" altLang="cs-CZ" sz="1400" b="0" i="0" u="none" strike="noStrike" cap="none" normalizeH="0" baseline="0" dirty="0" err="1">
                <a:ln>
                  <a:noFill/>
                </a:ln>
                <a:solidFill>
                  <a:schemeClr val="tx1"/>
                </a:solidFill>
                <a:effectLst/>
                <a:latin typeface="Arial" panose="020B0604020202020204" pitchFamily="34" charset="0"/>
              </a:rPr>
              <a:t>Workbench</a:t>
            </a:r>
            <a:r>
              <a:rPr kumimoji="0" lang="cs-CZ" altLang="cs-CZ" sz="1400" b="0" i="0" u="none" strike="noStrike" cap="none" normalizeH="0" baseline="0" dirty="0">
                <a:ln>
                  <a:noFill/>
                </a:ln>
                <a:solidFill>
                  <a:schemeClr val="tx1"/>
                </a:solidFill>
                <a:effectLst/>
                <a:latin typeface="Arial" panose="020B0604020202020204" pitchFamily="34" charset="0"/>
              </a:rPr>
              <a:t>. U novějších řad </a:t>
            </a:r>
            <a:r>
              <a:rPr kumimoji="0" lang="cs-CZ" altLang="cs-CZ" sz="1400" b="0" i="0" u="none" strike="noStrike" cap="none" normalizeH="0" baseline="0" dirty="0" err="1">
                <a:ln>
                  <a:noFill/>
                </a:ln>
                <a:solidFill>
                  <a:schemeClr val="tx1"/>
                </a:solidFill>
                <a:effectLst/>
                <a:latin typeface="Arial" panose="020B0604020202020204" pitchFamily="34" charset="0"/>
              </a:rPr>
              <a:t>MySQL</a:t>
            </a:r>
            <a:r>
              <a:rPr kumimoji="0" lang="cs-CZ" altLang="cs-CZ" sz="1400" b="0" i="0" u="none" strike="noStrike" cap="none" normalizeH="0" baseline="0" dirty="0">
                <a:ln>
                  <a:noFill/>
                </a:ln>
                <a:solidFill>
                  <a:schemeClr val="tx1"/>
                </a:solidFill>
                <a:effectLst/>
                <a:latin typeface="Arial" panose="020B0604020202020204" pitchFamily="34" charset="0"/>
              </a:rPr>
              <a:t> se již server instaluje samostatným MSI balíčkem a konfiguruje programem </a:t>
            </a:r>
            <a:r>
              <a:rPr kumimoji="0" lang="cs-CZ" altLang="cs-CZ" sz="1400" b="0" i="0" u="none" strike="noStrike" cap="none" normalizeH="0" baseline="0" dirty="0" err="1">
                <a:ln>
                  <a:noFill/>
                </a:ln>
                <a:solidFill>
                  <a:schemeClr val="tx1"/>
                </a:solidFill>
                <a:effectLst/>
                <a:latin typeface="Arial" panose="020B0604020202020204" pitchFamily="34" charset="0"/>
              </a:rPr>
              <a:t>MySQL</a:t>
            </a:r>
            <a:r>
              <a:rPr kumimoji="0" lang="cs-CZ" altLang="cs-CZ" sz="1400" b="0" i="0" u="none" strike="noStrike" cap="none" normalizeH="0" baseline="0" dirty="0">
                <a:ln>
                  <a:noFill/>
                </a:ln>
                <a:solidFill>
                  <a:schemeClr val="tx1"/>
                </a:solidFill>
                <a:effectLst/>
                <a:latin typeface="Arial" panose="020B0604020202020204" pitchFamily="34" charset="0"/>
              </a:rPr>
              <a:t> </a:t>
            </a:r>
            <a:r>
              <a:rPr kumimoji="0" lang="cs-CZ" altLang="cs-CZ" sz="1400" b="0" i="0" u="none" strike="noStrike" cap="none" normalizeH="0" baseline="0" dirty="0" err="1">
                <a:ln>
                  <a:noFill/>
                </a:ln>
                <a:solidFill>
                  <a:schemeClr val="tx1"/>
                </a:solidFill>
                <a:effectLst/>
                <a:latin typeface="Arial" panose="020B0604020202020204" pitchFamily="34" charset="0"/>
              </a:rPr>
              <a:t>Configurator</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Pro začátečníka je proto sada </a:t>
            </a:r>
            <a:r>
              <a:rPr kumimoji="0" lang="cs-CZ" altLang="cs-CZ" sz="1400" b="0" i="0" u="none" strike="noStrike" cap="none" normalizeH="0" baseline="0" dirty="0" err="1">
                <a:ln>
                  <a:noFill/>
                </a:ln>
                <a:solidFill>
                  <a:schemeClr val="tx1"/>
                </a:solidFill>
                <a:effectLst/>
                <a:latin typeface="Arial" panose="020B0604020202020204" pitchFamily="34" charset="0"/>
              </a:rPr>
              <a:t>MySQL</a:t>
            </a:r>
            <a:r>
              <a:rPr kumimoji="0" lang="cs-CZ" altLang="cs-CZ" sz="1400" b="0" i="0" u="none" strike="noStrike" cap="none" normalizeH="0" baseline="0" dirty="0">
                <a:ln>
                  <a:noFill/>
                </a:ln>
                <a:solidFill>
                  <a:schemeClr val="tx1"/>
                </a:solidFill>
                <a:effectLst/>
                <a:latin typeface="Arial" panose="020B0604020202020204" pitchFamily="34" charset="0"/>
              </a:rPr>
              <a:t> 8.0 jednodušší. </a:t>
            </a: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hlinkClick r:id="rId2"/>
              </a:rPr>
              <a:t>Oficiální informace </a:t>
            </a:r>
            <a:r>
              <a:rPr kumimoji="0" lang="cs-CZ" altLang="cs-CZ" sz="1400" b="0" i="0" u="none" strike="noStrike" cap="none" normalizeH="0" baseline="0" dirty="0" err="1">
                <a:ln>
                  <a:noFill/>
                </a:ln>
                <a:solidFill>
                  <a:schemeClr val="tx1"/>
                </a:solidFill>
                <a:effectLst/>
                <a:latin typeface="Arial" panose="020B0604020202020204" pitchFamily="34" charset="0"/>
                <a:hlinkClick r:id="rId2"/>
              </a:rPr>
              <a:t>MySQL</a:t>
            </a:r>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50085657"/>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688</TotalTime>
  <Words>2595</Words>
  <Application>Microsoft Office PowerPoint</Application>
  <PresentationFormat>Širokoúhlá obrazovka</PresentationFormat>
  <Paragraphs>441</Paragraphs>
  <Slides>18</Slides>
  <Notes>2</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18</vt:i4>
      </vt:variant>
    </vt:vector>
  </HeadingPairs>
  <TitlesOfParts>
    <vt:vector size="24" baseType="lpstr">
      <vt:lpstr>Arial</vt:lpstr>
      <vt:lpstr>Arial Unicode MS</vt:lpstr>
      <vt:lpstr>Calibri</vt:lpstr>
      <vt:lpstr>Calibri Light</vt:lpstr>
      <vt:lpstr>Symbol</vt:lpstr>
      <vt:lpstr>Motiv Office</vt:lpstr>
      <vt:lpstr>Informační systémy – H 04 INV 312</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ucebna 14</cp:lastModifiedBy>
  <cp:revision>18</cp:revision>
  <dcterms:created xsi:type="dcterms:W3CDTF">2026-09-17T18:10:25Z</dcterms:created>
  <dcterms:modified xsi:type="dcterms:W3CDTF">2026-09-22T11:40:45Z</dcterms:modified>
</cp:coreProperties>
</file>