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2" r:id="rId4"/>
    <p:sldId id="280" r:id="rId5"/>
    <p:sldId id="269" r:id="rId6"/>
    <p:sldId id="273" r:id="rId7"/>
    <p:sldId id="276" r:id="rId8"/>
    <p:sldId id="270" r:id="rId9"/>
    <p:sldId id="279" r:id="rId10"/>
    <p:sldId id="277" r:id="rId11"/>
    <p:sldId id="274" r:id="rId12"/>
    <p:sldId id="281" r:id="rId13"/>
    <p:sldId id="282" r:id="rId14"/>
    <p:sldId id="263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028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94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208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21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88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80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218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2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720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202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975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2FC97-091B-448E-A9ED-81AFBD8BE1AA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44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4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png"/><Relationship Id="rId5" Type="http://schemas.openxmlformats.org/officeDocument/2006/relationships/image" Target="../media/image12.png"/><Relationship Id="rId4" Type="http://schemas.openxmlformats.org/officeDocument/2006/relationships/image" Target="../media/image1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062431" y="1468338"/>
            <a:ext cx="6067137" cy="1241674"/>
          </a:xfrm>
        </p:spPr>
        <p:txBody>
          <a:bodyPr>
            <a:noAutofit/>
          </a:bodyPr>
          <a:lstStyle/>
          <a:p>
            <a:r>
              <a:rPr lang="cs-CZ" sz="4000" dirty="0"/>
              <a:t>Mechanika – dynamika</a:t>
            </a:r>
            <a:br>
              <a:rPr lang="cs-CZ" sz="4000" dirty="0"/>
            </a:br>
            <a:r>
              <a:rPr lang="cs-CZ" sz="4000" dirty="0"/>
              <a:t>(Fyz30)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92377" y="2719136"/>
            <a:ext cx="5007244" cy="3108227"/>
          </a:xfrm>
        </p:spPr>
        <p:txBody>
          <a:bodyPr>
            <a:noAutofit/>
          </a:bodyPr>
          <a:lstStyle/>
          <a:p>
            <a:r>
              <a:rPr lang="cs-CZ" sz="2000" dirty="0">
                <a:hlinkClick r:id="rId2" action="ppaction://hlinksldjump"/>
              </a:rPr>
              <a:t>Opakování -  skalární a vektorové veličiny, značení vektorových veličin</a:t>
            </a:r>
            <a:endParaRPr lang="cs-CZ" sz="2000" dirty="0"/>
          </a:p>
          <a:p>
            <a:r>
              <a:rPr lang="cs-CZ" sz="2000" dirty="0"/>
              <a:t>Síla jako fyzikální veličina</a:t>
            </a:r>
          </a:p>
          <a:p>
            <a:r>
              <a:rPr lang="cs-CZ" sz="2000" dirty="0"/>
              <a:t>Deformační účinky síly</a:t>
            </a:r>
          </a:p>
          <a:p>
            <a:r>
              <a:rPr lang="cs-CZ" sz="2000" dirty="0"/>
              <a:t>Pohybové účinky síly</a:t>
            </a:r>
          </a:p>
          <a:p>
            <a:r>
              <a:rPr lang="cs-CZ" sz="2000" dirty="0"/>
              <a:t>Síla jako vektorová veličina</a:t>
            </a:r>
          </a:p>
          <a:p>
            <a:r>
              <a:rPr lang="cs-CZ" sz="2000" dirty="0"/>
              <a:t>Silové pole</a:t>
            </a:r>
          </a:p>
          <a:p>
            <a:r>
              <a:rPr lang="cs-CZ" sz="2000" dirty="0"/>
              <a:t>Izolované těleso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5E92EFA-DF13-039E-9CB9-638A9FCDF656}"/>
              </a:ext>
            </a:extLst>
          </p:cNvPr>
          <p:cNvSpPr txBox="1"/>
          <p:nvPr/>
        </p:nvSpPr>
        <p:spPr>
          <a:xfrm>
            <a:off x="8803037" y="6293470"/>
            <a:ext cx="304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animace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BDD236E-E9B8-4A4B-0F87-693B11E86E0E}"/>
              </a:ext>
            </a:extLst>
          </p:cNvPr>
          <p:cNvSpPr txBox="1"/>
          <p:nvPr/>
        </p:nvSpPr>
        <p:spPr>
          <a:xfrm>
            <a:off x="794934" y="6108804"/>
            <a:ext cx="133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 </a:t>
            </a:r>
            <a:r>
              <a:rPr lang="cs-CZ"/>
              <a:t>10. </a:t>
            </a:r>
            <a:r>
              <a:rPr lang="cs-CZ" dirty="0"/>
              <a:t>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1" y="410730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46682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ABE5A7F-3912-A282-EE54-06DF22219F66}"/>
              </a:ext>
            </a:extLst>
          </p:cNvPr>
          <p:cNvSpPr txBox="1"/>
          <p:nvPr/>
        </p:nvSpPr>
        <p:spPr>
          <a:xfrm>
            <a:off x="426203" y="286718"/>
            <a:ext cx="1232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Dynamika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C742BC9-667D-CCDC-7427-3DC3A40B05A4}"/>
              </a:ext>
            </a:extLst>
          </p:cNvPr>
          <p:cNvSpPr txBox="1"/>
          <p:nvPr/>
        </p:nvSpPr>
        <p:spPr>
          <a:xfrm>
            <a:off x="426203" y="791882"/>
            <a:ext cx="110580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Obor mechaniky , který studuje příčiny změn pohybového stavu těles a z toho plynoucích důsledků, se nazývá</a:t>
            </a:r>
          </a:p>
          <a:p>
            <a:endParaRPr lang="cs-CZ" sz="800" dirty="0"/>
          </a:p>
          <a:p>
            <a:pPr algn="ctr"/>
            <a:r>
              <a:rPr lang="cs-CZ" sz="1600" b="1" dirty="0"/>
              <a:t>DYNAMIKA</a:t>
            </a:r>
          </a:p>
          <a:p>
            <a:endParaRPr lang="cs-CZ" sz="800" dirty="0"/>
          </a:p>
          <a:p>
            <a:r>
              <a:rPr lang="cs-CZ" sz="1600" dirty="0"/>
              <a:t>Zakladateli tzv. klasické dynamiky jsou GALILEO GALILEI (1564 – 1642), CHRISTIAAN HUYGENS(1629 – 1695) a anglický fyzik ISAAC NEWTON (1643 – 1727). </a:t>
            </a:r>
          </a:p>
          <a:p>
            <a:r>
              <a:rPr lang="cs-CZ" sz="1600" dirty="0"/>
              <a:t>Klasická dynamika využívá poznatků z kinematiky a zákony klasické dynamiky platí pro makroskopická tělesa, která se pohybují rychlostmi podstatně menšími než je rychlost světla ve vakuu, která je přibližně 300 000 km . s</a:t>
            </a:r>
            <a:r>
              <a:rPr lang="cs-CZ" sz="1600" baseline="30000" dirty="0"/>
              <a:t>-1</a:t>
            </a:r>
            <a:r>
              <a:rPr lang="cs-CZ" sz="1600" dirty="0"/>
              <a:t>). </a:t>
            </a:r>
          </a:p>
          <a:p>
            <a:endParaRPr lang="cs-CZ" sz="800" dirty="0"/>
          </a:p>
          <a:p>
            <a:r>
              <a:rPr lang="cs-CZ" sz="1600" dirty="0"/>
              <a:t>Pro rychlosti srovnatelné s rychlostí světla platí </a:t>
            </a:r>
            <a:r>
              <a:rPr lang="cs-CZ" sz="1600" b="1" dirty="0"/>
              <a:t>relativistická mechanika</a:t>
            </a:r>
            <a:r>
              <a:rPr lang="cs-CZ" sz="1600" dirty="0"/>
              <a:t>, jejíž základní principy vyslovil ALBERT EINSTEIN (1879 – 1955) již v roce 1905.</a:t>
            </a:r>
          </a:p>
          <a:p>
            <a:endParaRPr lang="cs-CZ" sz="800" dirty="0"/>
          </a:p>
          <a:p>
            <a:r>
              <a:rPr lang="cs-CZ" sz="1600" dirty="0"/>
              <a:t>Zákony klasické mechaniky nelze  také aplikovat v mikrosvětě (ve světě elementárních částic). Mechanika elementárních částic se nazývá </a:t>
            </a:r>
            <a:r>
              <a:rPr lang="cs-CZ" sz="1600" b="1" dirty="0"/>
              <a:t>kvantová mechanika</a:t>
            </a:r>
            <a:r>
              <a:rPr lang="cs-CZ" sz="1600" dirty="0"/>
              <a:t>. Jedním ze zakladatelů kvantové mechaniky je MAX PLANCK (1858 – 1947)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BA207ED2-3B41-B11E-0B22-0BFB85AD97DC}"/>
              </a:ext>
            </a:extLst>
          </p:cNvPr>
          <p:cNvGrpSpPr/>
          <p:nvPr/>
        </p:nvGrpSpPr>
        <p:grpSpPr>
          <a:xfrm>
            <a:off x="682939" y="3933226"/>
            <a:ext cx="10826122" cy="2210065"/>
            <a:chOff x="604152" y="4374926"/>
            <a:chExt cx="10826122" cy="2210065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68FAFD38-52AA-7E01-0E69-2A29CBAC3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152" y="4417018"/>
              <a:ext cx="1755326" cy="2154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F8A6C3DC-96C5-80C4-B4C7-1ED0050029E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V="1">
              <a:off x="2711185" y="4426387"/>
              <a:ext cx="2158604" cy="21586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AC8EC209-2ABA-93DE-5DC8-2A76777E55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6835" y="4410526"/>
              <a:ext cx="1520217" cy="213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>
              <a:extLst>
                <a:ext uri="{FF2B5EF4-FFF2-40B4-BE49-F238E27FC236}">
                  <a16:creationId xmlns:a16="http://schemas.microsoft.com/office/drawing/2014/main" id="{DC7356FC-766A-1853-9214-2AD878968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8758" y="4374926"/>
              <a:ext cx="1787182" cy="213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>
              <a:extLst>
                <a:ext uri="{FF2B5EF4-FFF2-40B4-BE49-F238E27FC236}">
                  <a16:creationId xmlns:a16="http://schemas.microsoft.com/office/drawing/2014/main" id="{592D456A-EA17-E283-14E8-F98E7A799E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9980" y="4404655"/>
              <a:ext cx="2100294" cy="2100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ovéPole 4">
            <a:extLst>
              <a:ext uri="{FF2B5EF4-FFF2-40B4-BE49-F238E27FC236}">
                <a16:creationId xmlns:a16="http://schemas.microsoft.com/office/drawing/2014/main" id="{350B16D8-2A06-7E70-6008-D670DCDBBCFE}"/>
              </a:ext>
            </a:extLst>
          </p:cNvPr>
          <p:cNvSpPr txBox="1"/>
          <p:nvPr/>
        </p:nvSpPr>
        <p:spPr>
          <a:xfrm>
            <a:off x="945051" y="6228337"/>
            <a:ext cx="1231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Galileo Galilei</a:t>
            </a:r>
          </a:p>
          <a:p>
            <a:pPr algn="ctr"/>
            <a:r>
              <a:rPr lang="cs-CZ" sz="1400" dirty="0"/>
              <a:t>(1564 – 1642)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B0EF235-421F-C23F-4FC4-34EB036EF7F8}"/>
              </a:ext>
            </a:extLst>
          </p:cNvPr>
          <p:cNvSpPr txBox="1"/>
          <p:nvPr/>
        </p:nvSpPr>
        <p:spPr>
          <a:xfrm>
            <a:off x="3040994" y="6228337"/>
            <a:ext cx="1574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err="1"/>
              <a:t>Christiaan</a:t>
            </a:r>
            <a:r>
              <a:rPr lang="cs-CZ" sz="1400" dirty="0"/>
              <a:t> </a:t>
            </a:r>
            <a:r>
              <a:rPr lang="cs-CZ" sz="1400" dirty="0" err="1"/>
              <a:t>Huygens</a:t>
            </a:r>
            <a:endParaRPr lang="cs-CZ" sz="1400" dirty="0"/>
          </a:p>
          <a:p>
            <a:pPr algn="ctr"/>
            <a:r>
              <a:rPr lang="cs-CZ" sz="1400" dirty="0"/>
              <a:t>(1629 – 1695)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215E006-FB6D-9E55-C3BA-7F02B30AFF8E}"/>
              </a:ext>
            </a:extLst>
          </p:cNvPr>
          <p:cNvSpPr txBox="1"/>
          <p:nvPr/>
        </p:nvSpPr>
        <p:spPr>
          <a:xfrm>
            <a:off x="5480448" y="6228337"/>
            <a:ext cx="1231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Isaac Newton</a:t>
            </a:r>
          </a:p>
          <a:p>
            <a:pPr algn="ctr"/>
            <a:r>
              <a:rPr lang="cs-CZ" sz="1400" dirty="0"/>
              <a:t>(1643 – 1727)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F4A2A2F-5811-C05B-F8A6-BD1DAFAFFE65}"/>
              </a:ext>
            </a:extLst>
          </p:cNvPr>
          <p:cNvSpPr txBox="1"/>
          <p:nvPr/>
        </p:nvSpPr>
        <p:spPr>
          <a:xfrm>
            <a:off x="7435158" y="6228337"/>
            <a:ext cx="1311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Albert Einstein</a:t>
            </a:r>
          </a:p>
          <a:p>
            <a:pPr algn="ctr"/>
            <a:r>
              <a:rPr lang="cs-CZ" sz="1400" dirty="0"/>
              <a:t>(1879 – 1955)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E239118-3752-B813-99E3-C8758121923E}"/>
              </a:ext>
            </a:extLst>
          </p:cNvPr>
          <p:cNvSpPr txBox="1"/>
          <p:nvPr/>
        </p:nvSpPr>
        <p:spPr>
          <a:xfrm>
            <a:off x="9843363" y="6228337"/>
            <a:ext cx="1231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Max Planck</a:t>
            </a:r>
          </a:p>
          <a:p>
            <a:pPr algn="ctr"/>
            <a:r>
              <a:rPr lang="cs-CZ" sz="1400" dirty="0"/>
              <a:t>(1858 – 1947)</a:t>
            </a:r>
          </a:p>
        </p:txBody>
      </p:sp>
    </p:spTree>
    <p:extLst>
      <p:ext uri="{BB962C8B-B14F-4D97-AF65-F5344CB8AC3E}">
        <p14:creationId xmlns:p14="http://schemas.microsoft.com/office/powerpoint/2010/main" val="372260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ED49109-6B21-018F-FEB4-6C2E3B291AF3}"/>
              </a:ext>
            </a:extLst>
          </p:cNvPr>
          <p:cNvSpPr txBox="1"/>
          <p:nvPr/>
        </p:nvSpPr>
        <p:spPr>
          <a:xfrm>
            <a:off x="404274" y="214088"/>
            <a:ext cx="2889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Síla, působení síly na tělesa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477B371-3FBE-6679-A538-B8B181631C00}"/>
              </a:ext>
            </a:extLst>
          </p:cNvPr>
          <p:cNvSpPr txBox="1"/>
          <p:nvPr/>
        </p:nvSpPr>
        <p:spPr>
          <a:xfrm>
            <a:off x="404274" y="1751079"/>
            <a:ext cx="1135832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000">
              <a:buFont typeface="+mj-lt"/>
              <a:buAutoNum type="arabicPeriod"/>
            </a:pPr>
            <a:r>
              <a:rPr lang="cs-CZ" b="1" dirty="0"/>
              <a:t>  Statické (deformační) účinky síly</a:t>
            </a:r>
          </a:p>
          <a:p>
            <a:pPr algn="l"/>
            <a:r>
              <a:rPr lang="cs-CZ" dirty="0"/>
              <a:t>Jestliže má působení síly za následek deformaci tělesa, hovoříme o deformačním účinku síly. Deformované  těleso může být namáháno tahem, tlakem, ohybem, smykem nebo kroucením.</a:t>
            </a:r>
          </a:p>
          <a:p>
            <a:pPr algn="l"/>
            <a:r>
              <a:rPr lang="cs-CZ" dirty="0"/>
              <a:t>Deformační účinky síly podrobně studuje „Nauka o pružnosti a pevnosti materiálu“.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3759120-B981-9AB9-ACC5-BA669F7D986D}"/>
              </a:ext>
            </a:extLst>
          </p:cNvPr>
          <p:cNvSpPr txBox="1"/>
          <p:nvPr/>
        </p:nvSpPr>
        <p:spPr>
          <a:xfrm>
            <a:off x="404893" y="663998"/>
            <a:ext cx="11107118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Působí-li jedno těleso na druhé, působí současně i druhé těleso na první. Působení těles je vždy vzájemné a charakterizujeme ho </a:t>
            </a:r>
            <a:r>
              <a:rPr lang="cs-CZ" b="1" dirty="0"/>
              <a:t>silou. </a:t>
            </a: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Síla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je</a:t>
            </a:r>
            <a:r>
              <a:rPr lang="cs-CZ" dirty="0"/>
              <a:t> vektorová fyzikální veličina, která vyjadřuje míru vzájemného působení těles nebo silových polí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</a:t>
            </a:r>
            <a:endParaRPr lang="cs-CZ" b="1" dirty="0"/>
          </a:p>
        </p:txBody>
      </p: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8EDEB04C-2DFD-BBAD-E321-C66A0ABBA805}"/>
              </a:ext>
            </a:extLst>
          </p:cNvPr>
          <p:cNvGrpSpPr/>
          <p:nvPr/>
        </p:nvGrpSpPr>
        <p:grpSpPr>
          <a:xfrm>
            <a:off x="404274" y="3115160"/>
            <a:ext cx="11383453" cy="3159420"/>
            <a:chOff x="404894" y="3115160"/>
            <a:chExt cx="11383453" cy="3159420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A467706C-BACD-E71F-C3C4-A3CD2AC0DF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5099" t="10063" r="79966" b="31860"/>
            <a:stretch>
              <a:fillRect/>
            </a:stretch>
          </p:blipFill>
          <p:spPr>
            <a:xfrm>
              <a:off x="404894" y="3115160"/>
              <a:ext cx="2038124" cy="2160000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48E2759E-76BC-E641-8699-94704837D5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22915" t="11323" r="62453" b="34310"/>
            <a:stretch>
              <a:fillRect/>
            </a:stretch>
          </p:blipFill>
          <p:spPr>
            <a:xfrm>
              <a:off x="2614139" y="3115160"/>
              <a:ext cx="2133265" cy="2160000"/>
            </a:xfrm>
            <a:prstGeom prst="rect">
              <a:avLst/>
            </a:prstGeom>
          </p:spPr>
        </p:pic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133402B3-BD60-DD9F-0E74-586C50931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41039" t="11691" r="45250" b="33943"/>
            <a:stretch>
              <a:fillRect/>
            </a:stretch>
          </p:blipFill>
          <p:spPr>
            <a:xfrm>
              <a:off x="4959049" y="3115160"/>
              <a:ext cx="1998805" cy="2160000"/>
            </a:xfrm>
            <a:prstGeom prst="rect">
              <a:avLst/>
            </a:prstGeom>
          </p:spPr>
        </p:pic>
        <p:pic>
          <p:nvPicPr>
            <p:cNvPr id="12" name="Obrázek 11">
              <a:extLst>
                <a:ext uri="{FF2B5EF4-FFF2-40B4-BE49-F238E27FC236}">
                  <a16:creationId xmlns:a16="http://schemas.microsoft.com/office/drawing/2014/main" id="{43105650-5B9F-1DC0-4798-2CFDF50AA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76013" t="11592" r="9350" b="35618"/>
            <a:stretch>
              <a:fillRect/>
            </a:stretch>
          </p:blipFill>
          <p:spPr>
            <a:xfrm>
              <a:off x="9590703" y="3115160"/>
              <a:ext cx="2197644" cy="2160000"/>
            </a:xfrm>
            <a:prstGeom prst="rect">
              <a:avLst/>
            </a:prstGeom>
          </p:spPr>
        </p:pic>
        <p:pic>
          <p:nvPicPr>
            <p:cNvPr id="13" name="Obrázek 12">
              <a:extLst>
                <a:ext uri="{FF2B5EF4-FFF2-40B4-BE49-F238E27FC236}">
                  <a16:creationId xmlns:a16="http://schemas.microsoft.com/office/drawing/2014/main" id="{C92547BD-FDCE-C1C1-F167-E7392A30F0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57833" t="11154" r="26516" b="34654"/>
            <a:stretch>
              <a:fillRect/>
            </a:stretch>
          </p:blipFill>
          <p:spPr>
            <a:xfrm>
              <a:off x="7129688" y="3115160"/>
              <a:ext cx="2289181" cy="2160000"/>
            </a:xfrm>
            <a:prstGeom prst="rect">
              <a:avLst/>
            </a:prstGeom>
          </p:spPr>
        </p:pic>
        <p:sp>
          <p:nvSpPr>
            <p:cNvPr id="14" name="TextovéPole 13">
              <a:extLst>
                <a:ext uri="{FF2B5EF4-FFF2-40B4-BE49-F238E27FC236}">
                  <a16:creationId xmlns:a16="http://schemas.microsoft.com/office/drawing/2014/main" id="{5FE188C7-12A3-1C00-0FC8-348AADC30B63}"/>
                </a:ext>
              </a:extLst>
            </p:cNvPr>
            <p:cNvSpPr txBox="1"/>
            <p:nvPr/>
          </p:nvSpPr>
          <p:spPr>
            <a:xfrm>
              <a:off x="905985" y="5351250"/>
              <a:ext cx="10359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Tah </a:t>
              </a:r>
            </a:p>
            <a:p>
              <a:r>
                <a:rPr lang="cs-CZ" dirty="0"/>
                <a:t>Napínání</a:t>
              </a:r>
            </a:p>
          </p:txBody>
        </p:sp>
        <p:sp>
          <p:nvSpPr>
            <p:cNvPr id="15" name="TextovéPole 14">
              <a:extLst>
                <a:ext uri="{FF2B5EF4-FFF2-40B4-BE49-F238E27FC236}">
                  <a16:creationId xmlns:a16="http://schemas.microsoft.com/office/drawing/2014/main" id="{AD920DAA-347F-4C20-295B-DFB32C111C46}"/>
                </a:ext>
              </a:extLst>
            </p:cNvPr>
            <p:cNvSpPr txBox="1"/>
            <p:nvPr/>
          </p:nvSpPr>
          <p:spPr>
            <a:xfrm>
              <a:off x="3099584" y="5351250"/>
              <a:ext cx="116237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Tlak</a:t>
              </a:r>
            </a:p>
            <a:p>
              <a:r>
                <a:rPr lang="cs-CZ" dirty="0"/>
                <a:t>Stlačování</a:t>
              </a:r>
            </a:p>
            <a:p>
              <a:r>
                <a:rPr lang="cs-CZ" dirty="0"/>
                <a:t>Komprese</a:t>
              </a:r>
            </a:p>
          </p:txBody>
        </p:sp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2DE097F4-C556-B9BC-CCDB-68952D8A8AB0}"/>
                </a:ext>
              </a:extLst>
            </p:cNvPr>
            <p:cNvSpPr txBox="1"/>
            <p:nvPr/>
          </p:nvSpPr>
          <p:spPr>
            <a:xfrm>
              <a:off x="5462505" y="5351250"/>
              <a:ext cx="9918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Ohýbání</a:t>
              </a:r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EB932BD8-143A-F2B5-E0F4-B89FBC419175}"/>
                </a:ext>
              </a:extLst>
            </p:cNvPr>
            <p:cNvSpPr txBox="1"/>
            <p:nvPr/>
          </p:nvSpPr>
          <p:spPr>
            <a:xfrm>
              <a:off x="8006368" y="5351250"/>
              <a:ext cx="7531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Smyk</a:t>
              </a:r>
            </a:p>
            <a:p>
              <a:r>
                <a:rPr lang="cs-CZ" dirty="0"/>
                <a:t>Střih</a:t>
              </a:r>
            </a:p>
          </p:txBody>
        </p:sp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CB5B586D-2BBF-6690-9701-C687ACB07EEE}"/>
                </a:ext>
              </a:extLst>
            </p:cNvPr>
            <p:cNvSpPr txBox="1"/>
            <p:nvPr/>
          </p:nvSpPr>
          <p:spPr>
            <a:xfrm>
              <a:off x="10269562" y="5351250"/>
              <a:ext cx="8399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Krut</a:t>
              </a:r>
            </a:p>
            <a:p>
              <a:r>
                <a:rPr lang="cs-CZ" dirty="0"/>
                <a:t>Torze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3904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D9387C72-2C99-D20D-9095-C0CB69688E51}"/>
              </a:ext>
            </a:extLst>
          </p:cNvPr>
          <p:cNvSpPr txBox="1"/>
          <p:nvPr/>
        </p:nvSpPr>
        <p:spPr>
          <a:xfrm>
            <a:off x="441704" y="604423"/>
            <a:ext cx="3998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2. dynamické (pohybové) působení síly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FB3E455-BF4A-7B64-C987-06BE1534DA88}"/>
              </a:ext>
            </a:extLst>
          </p:cNvPr>
          <p:cNvSpPr txBox="1"/>
          <p:nvPr/>
        </p:nvSpPr>
        <p:spPr>
          <a:xfrm>
            <a:off x="441704" y="973755"/>
            <a:ext cx="111071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340"/>
            <a:r>
              <a:rPr lang="cs-CZ" dirty="0"/>
              <a:t>Síla má za následek změnu pohybového stavu tělesa.</a:t>
            </a:r>
          </a:p>
          <a:p>
            <a:pPr indent="-180340"/>
            <a:r>
              <a:rPr lang="cs-CZ" dirty="0"/>
              <a:t>Roztlačení auta, zastavení volejbalového míče, změnu směru pohybu loďky na rybníce, …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CA92676-3FB3-6A2A-EDF2-144C95A901D6}"/>
              </a:ext>
            </a:extLst>
          </p:cNvPr>
          <p:cNvSpPr txBox="1"/>
          <p:nvPr/>
        </p:nvSpPr>
        <p:spPr>
          <a:xfrm>
            <a:off x="542441" y="5206369"/>
            <a:ext cx="11107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Deformační a  pohybové účinky síly se mohou projevovat současně. Například při prudkém úderu do míče se míč deformuje a současně je uveden do pohybu.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513D1EEB-C24A-C489-9408-AC30DD166135}"/>
              </a:ext>
            </a:extLst>
          </p:cNvPr>
          <p:cNvSpPr txBox="1"/>
          <p:nvPr/>
        </p:nvSpPr>
        <p:spPr>
          <a:xfrm>
            <a:off x="441704" y="235091"/>
            <a:ext cx="3053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Síla, působení síly na tělesa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3FF2B2F-0CEB-C034-5FB0-4EADD5F40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" flipH="1">
            <a:off x="2053527" y="2011002"/>
            <a:ext cx="3941736" cy="233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0BF01BBF-EDFB-7024-00B0-B16F4527C812}"/>
              </a:ext>
            </a:extLst>
          </p:cNvPr>
          <p:cNvCxnSpPr/>
          <p:nvPr/>
        </p:nvCxnSpPr>
        <p:spPr>
          <a:xfrm flipV="1">
            <a:off x="681926" y="4105244"/>
            <a:ext cx="111975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6770F902-BAFF-860C-55E0-4DAA35BEA091}"/>
              </a:ext>
            </a:extLst>
          </p:cNvPr>
          <p:cNvCxnSpPr/>
          <p:nvPr/>
        </p:nvCxnSpPr>
        <p:spPr>
          <a:xfrm flipV="1">
            <a:off x="451035" y="2925476"/>
            <a:ext cx="169500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4AD1B9D-C90C-7F4A-C63D-6AE9B4A69928}"/>
                  </a:ext>
                </a:extLst>
              </p:cNvPr>
              <p:cNvSpPr txBox="1"/>
              <p:nvPr/>
            </p:nvSpPr>
            <p:spPr>
              <a:xfrm>
                <a:off x="1060607" y="2453894"/>
                <a:ext cx="475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4AD1B9D-C90C-7F4A-C63D-6AE9B4A699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0607" y="2453894"/>
                <a:ext cx="475861" cy="369332"/>
              </a:xfrm>
              <a:prstGeom prst="rect">
                <a:avLst/>
              </a:prstGeom>
              <a:blipFill>
                <a:blip r:embed="rId3"/>
                <a:stretch>
                  <a:fillRect r="-102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7F74C90-4B03-1485-1889-077383976519}"/>
                  </a:ext>
                </a:extLst>
              </p:cNvPr>
              <p:cNvSpPr txBox="1"/>
              <p:nvPr/>
            </p:nvSpPr>
            <p:spPr>
              <a:xfrm>
                <a:off x="542441" y="4471141"/>
                <a:ext cx="1133700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Působením síly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cs-CZ" dirty="0"/>
                  <a:t> se dá automobil do pohybu, pohybem rovnoměrně zrychleným, ve směru působení síly – dynamické působení síly</a:t>
                </a:r>
              </a:p>
            </p:txBody>
          </p:sp>
        </mc:Choice>
        <mc:Fallback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7F74C90-4B03-1485-1889-0773839765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441" y="4471141"/>
                <a:ext cx="11337009" cy="646331"/>
              </a:xfrm>
              <a:prstGeom prst="rect">
                <a:avLst/>
              </a:prstGeom>
              <a:blipFill>
                <a:blip r:embed="rId4"/>
                <a:stretch>
                  <a:fillRect l="-48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478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22222E-6 L 0.43229 -2.22222E-6 " pathEditMode="relative" rAng="0" ptsTypes="AA">
                                      <p:cBhvr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7 L 0.41693 0.00972 " pathEditMode="relative" rAng="0" ptsTypes="AA">
                                      <p:cBhvr>
                                        <p:cTn id="2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46" y="48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4.44444E-6 L 0.41614 -4.44444E-6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0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>
            <a:extLst>
              <a:ext uri="{FF2B5EF4-FFF2-40B4-BE49-F238E27FC236}">
                <a16:creationId xmlns:a16="http://schemas.microsoft.com/office/drawing/2014/main" id="{1A5AFEFC-7EA0-FCF1-C659-4586B840C518}"/>
              </a:ext>
            </a:extLst>
          </p:cNvPr>
          <p:cNvSpPr txBox="1"/>
          <p:nvPr/>
        </p:nvSpPr>
        <p:spPr>
          <a:xfrm>
            <a:off x="303671" y="332061"/>
            <a:ext cx="26255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Silové působení na tělesa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E75969A0-1A25-88FA-CA86-6A0B5C6A18ED}"/>
              </a:ext>
            </a:extLst>
          </p:cNvPr>
          <p:cNvSpPr txBox="1"/>
          <p:nvPr/>
        </p:nvSpPr>
        <p:spPr>
          <a:xfrm>
            <a:off x="303670" y="2080874"/>
            <a:ext cx="11490056" cy="974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l">
              <a:buFont typeface="+mj-lt"/>
              <a:buAutoNum type="arabicPeriod" startAt="2"/>
            </a:pPr>
            <a:r>
              <a:rPr lang="cs-CZ" b="1" dirty="0"/>
              <a:t>prostřednictvím silového pole </a:t>
            </a:r>
            <a:endParaRPr lang="cs-CZ" dirty="0">
              <a:solidFill>
                <a:srgbClr val="000000"/>
              </a:solidFill>
              <a:highlight>
                <a:srgbClr val="FFFFFF"/>
              </a:highlight>
              <a:latin typeface="Tahoma" panose="020B0604030504040204" pitchFamily="34" charset="0"/>
            </a:endParaRPr>
          </a:p>
          <a:p>
            <a:pPr marL="546100" indent="-180340" algn="l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tělesa nejsou ve vzájemné dotyku; síla působí prostřednictvím pole (gravitační, magnetické, elektrické,</a:t>
            </a:r>
          </a:p>
          <a:p>
            <a:pPr marL="546100" indent="-180340" algn="l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elektromagnetické, ...)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F89F7DC-17FB-ABBC-98F0-55E5AB188DA5}"/>
              </a:ext>
            </a:extLst>
          </p:cNvPr>
          <p:cNvSpPr txBox="1"/>
          <p:nvPr/>
        </p:nvSpPr>
        <p:spPr>
          <a:xfrm>
            <a:off x="303670" y="894395"/>
            <a:ext cx="11459382" cy="974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l">
              <a:buFont typeface="+mj-lt"/>
              <a:buAutoNum type="arabicPeriod"/>
            </a:pPr>
            <a:r>
              <a:rPr lang="cs-CZ" b="1" dirty="0"/>
              <a:t>při přímém styku - tělesa se navzájem dotýkají</a:t>
            </a:r>
          </a:p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      Nesení nákupní tašky (člověk - taška), roztlačení auta (člověk - auto), deformace míče (míč - podložka, na kterou</a:t>
            </a:r>
          </a:p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      dopadl), zpomalování padáku ve vzduchu (padák - vzduch), ...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9725959-E614-D100-6584-14404295F9A4}"/>
              </a:ext>
            </a:extLst>
          </p:cNvPr>
          <p:cNvSpPr txBox="1"/>
          <p:nvPr/>
        </p:nvSpPr>
        <p:spPr>
          <a:xfrm>
            <a:off x="427656" y="3190958"/>
            <a:ext cx="563957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V souvislosti s polem je dobré si uvědomit i historický vývoj názorů na přenos informací prostřednictvím pole. V 17. století zkoumal Isaac Newton gravitační pole - nejjednodušší pole, s nímž se setkáváme. Při jeho popisu předpokládal tzv. působení na dálku. To znamená, že libovolný vzruch (informace, …), který se objeví v jedné části pole, se okamžitě rozšíří do celého pole.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824DE9FC-2F80-E976-0CDA-1807F753B2A2}"/>
              </a:ext>
            </a:extLst>
          </p:cNvPr>
          <p:cNvSpPr txBox="1"/>
          <p:nvPr/>
        </p:nvSpPr>
        <p:spPr>
          <a:xfrm>
            <a:off x="398884" y="4711411"/>
            <a:ext cx="566834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Michael Faraday, který v 18. století zkoumal pole magnetické a jeho souvislosti s polem elektrickým, opravil tuto představu šíření vzruchu v poli na působení na blízko: vzruch se šíří polem postupně (jako např. vlna na vodní hladině) a proto vzniká určitá časová prodleva mezi vznikem vzruchu v poli a rozšířením vzruchu do určitého místa v poli. Tuto koncepci pak plně potvrdila i Einsteinova obecná teorie relativity.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37BAA9E-16F1-4D9E-4E04-FEFF0B0F0C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31301" r="3955" b="11105"/>
          <a:stretch/>
        </p:blipFill>
        <p:spPr bwMode="auto">
          <a:xfrm>
            <a:off x="6416297" y="3267353"/>
            <a:ext cx="5439023" cy="254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677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4AE80F7-5675-8991-CE06-CA528E505E0C}"/>
              </a:ext>
            </a:extLst>
          </p:cNvPr>
          <p:cNvSpPr txBox="1"/>
          <p:nvPr/>
        </p:nvSpPr>
        <p:spPr>
          <a:xfrm>
            <a:off x="329339" y="224360"/>
            <a:ext cx="2617127" cy="371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Síla jako fyzikální veličina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310CE7-F0A4-89CA-CDFC-FD74FB297A2E}"/>
                  </a:ext>
                </a:extLst>
              </p:cNvPr>
              <p:cNvSpPr txBox="1"/>
              <p:nvPr/>
            </p:nvSpPr>
            <p:spPr>
              <a:xfrm>
                <a:off x="329339" y="664684"/>
                <a:ext cx="11472620" cy="120032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Síla </a:t>
                </a:r>
                <a:r>
                  <a:rPr lang="cs-CZ" b="1" dirty="0"/>
                  <a:t>F </a:t>
                </a:r>
                <a:r>
                  <a:rPr lang="cs-CZ" dirty="0"/>
                  <a:t>je </a:t>
                </a:r>
                <a:r>
                  <a:rPr lang="cs-CZ" b="1" dirty="0"/>
                  <a:t>vektorová fyzikální veličina</a:t>
                </a:r>
                <a:r>
                  <a:rPr lang="cs-CZ" dirty="0"/>
                  <a:t>, kterou kvantitativně popisujeme vzájemné působení těles, je určena velikostí, směrem a polohou svého působiště. Znázorňujeme jí orientovanou úsečkou, jejíž délka vyjadřuje </a:t>
                </a:r>
                <a:r>
                  <a:rPr lang="cs-CZ" b="1" dirty="0"/>
                  <a:t>velikost síly.</a:t>
                </a:r>
              </a:p>
              <a:p>
                <a:r>
                  <a:rPr lang="cs-CZ" dirty="0"/>
                  <a:t>Jako každá fyzikální veličina, má i síla měrnou jednotku </a:t>
                </a:r>
                <a:r>
                  <a:rPr lang="cs-CZ" b="1" dirty="0"/>
                  <a:t>-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newton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– viz druhý Newtonův pohybový zákon</a:t>
                </a:r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310CE7-F0A4-89CA-CDFC-FD74FB297A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339" y="664684"/>
                <a:ext cx="11472620" cy="1200329"/>
              </a:xfrm>
              <a:prstGeom prst="rect">
                <a:avLst/>
              </a:prstGeom>
              <a:blipFill>
                <a:blip r:embed="rId2"/>
                <a:stretch>
                  <a:fillRect l="-371" t="-2000" b="-600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9A4D23FE-631D-4C1D-E991-A53F36D3E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64" r="9620" b="44895"/>
          <a:stretch/>
        </p:blipFill>
        <p:spPr>
          <a:xfrm>
            <a:off x="1433600" y="1945948"/>
            <a:ext cx="4879376" cy="138482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86C1A29F-8D7F-208F-F59B-391FDA897B9A}"/>
              </a:ext>
            </a:extLst>
          </p:cNvPr>
          <p:cNvSpPr txBox="1"/>
          <p:nvPr/>
        </p:nvSpPr>
        <p:spPr>
          <a:xfrm>
            <a:off x="395207" y="2940205"/>
            <a:ext cx="1716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Počáteční bod – působiště síly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0015DA20-1263-F827-2CE5-A2CEF26F8710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1253426" y="2573867"/>
            <a:ext cx="947907" cy="366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76B4760-95EA-1CB4-C235-4E1C50C842F3}"/>
              </a:ext>
            </a:extLst>
          </p:cNvPr>
          <p:cNvSpPr txBox="1"/>
          <p:nvPr/>
        </p:nvSpPr>
        <p:spPr>
          <a:xfrm>
            <a:off x="5582624" y="2002385"/>
            <a:ext cx="3649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Vektorová přímka, také nositelka síly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684098D4-78F4-6960-7E3C-71ECFF2388D7}"/>
              </a:ext>
            </a:extLst>
          </p:cNvPr>
          <p:cNvCxnSpPr>
            <a:cxnSpLocks/>
            <a:stCxn id="10" idx="2"/>
          </p:cNvCxnSpPr>
          <p:nvPr/>
        </p:nvCxnSpPr>
        <p:spPr>
          <a:xfrm flipH="1">
            <a:off x="6248400" y="2371717"/>
            <a:ext cx="1158874" cy="100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25E6CEC-9DC1-2F1A-2E56-07F06531DBBF}"/>
              </a:ext>
            </a:extLst>
          </p:cNvPr>
          <p:cNvSpPr txBox="1"/>
          <p:nvPr/>
        </p:nvSpPr>
        <p:spPr>
          <a:xfrm>
            <a:off x="395206" y="3604405"/>
            <a:ext cx="112905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Účinek síly na těleso závisí na </a:t>
            </a:r>
            <a:r>
              <a:rPr lang="cs-CZ" b="1" dirty="0"/>
              <a:t>velikosti síly, na jejím směru a na poloze jejího působiště.</a:t>
            </a:r>
          </a:p>
          <a:p>
            <a:endParaRPr lang="cs-CZ" dirty="0"/>
          </a:p>
          <a:p>
            <a:r>
              <a:rPr lang="cs-CZ" dirty="0"/>
              <a:t>Nahrazujeme-li těleso </a:t>
            </a:r>
            <a:r>
              <a:rPr lang="cs-CZ" b="1" dirty="0"/>
              <a:t>hmotným bodem</a:t>
            </a:r>
            <a:r>
              <a:rPr lang="cs-CZ" dirty="0"/>
              <a:t>, je působiště síly v tomto bodě. Působí-li na hmotný bod více sil, můžeme je </a:t>
            </a:r>
            <a:r>
              <a:rPr lang="cs-CZ" b="1" dirty="0"/>
              <a:t>vektorově sečíst, </a:t>
            </a:r>
            <a:r>
              <a:rPr lang="cs-CZ" dirty="0"/>
              <a:t>to znamená nahradit je jedinou silou – </a:t>
            </a:r>
            <a:r>
              <a:rPr lang="cs-CZ" b="1" dirty="0"/>
              <a:t>výslednicí sil</a:t>
            </a:r>
            <a:r>
              <a:rPr lang="cs-CZ" dirty="0"/>
              <a:t> – tak, aby měla stejný účinek jako je účinek všech současně působících sil.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BF3478BF-EC17-FB41-0DD6-CBF0E7661EFA}"/>
              </a:ext>
            </a:extLst>
          </p:cNvPr>
          <p:cNvSpPr txBox="1"/>
          <p:nvPr/>
        </p:nvSpPr>
        <p:spPr>
          <a:xfrm>
            <a:off x="395207" y="5223718"/>
            <a:ext cx="11406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Důležitá poznámka:</a:t>
            </a:r>
          </a:p>
          <a:p>
            <a:r>
              <a:rPr lang="cs-CZ" dirty="0"/>
              <a:t>Při přesném vyjadřování bychom měli hovořit o silách, kterými na </a:t>
            </a:r>
            <a:r>
              <a:rPr lang="cs-CZ" b="1" dirty="0"/>
              <a:t>sledované těleso působí okolní tělesa</a:t>
            </a:r>
            <a:r>
              <a:rPr lang="cs-CZ" dirty="0"/>
              <a:t>. Pro stručné vyjadřování říkáme, že na </a:t>
            </a:r>
            <a:r>
              <a:rPr lang="cs-CZ" b="1" dirty="0"/>
              <a:t>těleso působí síla,</a:t>
            </a:r>
            <a:r>
              <a:rPr lang="cs-CZ" dirty="0"/>
              <a:t> aniž se většinou staráme o jejich původ. </a:t>
            </a:r>
          </a:p>
          <a:p>
            <a:pPr algn="ctr"/>
            <a:r>
              <a:rPr lang="cs-CZ" b="1" dirty="0"/>
              <a:t>Chybná představa je, že síla je něco, co existuje samo o sobě.</a:t>
            </a:r>
            <a:endParaRPr lang="cs-CZ" dirty="0"/>
          </a:p>
        </p:txBody>
      </p:sp>
      <p:pic>
        <p:nvPicPr>
          <p:cNvPr id="17" name="Picture 2" descr="FyzWeb - síly">
            <a:extLst>
              <a:ext uri="{FF2B5EF4-FFF2-40B4-BE49-F238E27FC236}">
                <a16:creationId xmlns:a16="http://schemas.microsoft.com/office/drawing/2014/main" id="{733A9157-0D00-1744-FAD2-B6C0FCB0C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2383" y="1962807"/>
            <a:ext cx="2263775" cy="187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84D6789D-460D-D17B-8794-F6D238009DC9}"/>
              </a:ext>
            </a:extLst>
          </p:cNvPr>
          <p:cNvSpPr/>
          <p:nvPr/>
        </p:nvSpPr>
        <p:spPr>
          <a:xfrm>
            <a:off x="2174032" y="2416273"/>
            <a:ext cx="175846" cy="17584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CF23194-9816-1D36-D765-7659BF2DAEEB}"/>
              </a:ext>
            </a:extLst>
          </p:cNvPr>
          <p:cNvSpPr txBox="1"/>
          <p:nvPr/>
        </p:nvSpPr>
        <p:spPr>
          <a:xfrm>
            <a:off x="6590012" y="224360"/>
            <a:ext cx="6103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Operace s vektory podrobněji – viz prezentace Fyz31-1</a:t>
            </a:r>
          </a:p>
        </p:txBody>
      </p:sp>
    </p:spTree>
    <p:extLst>
      <p:ext uri="{BB962C8B-B14F-4D97-AF65-F5344CB8AC3E}">
        <p14:creationId xmlns:p14="http://schemas.microsoft.com/office/powerpoint/2010/main" val="623607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B100856-5679-888E-F45E-83F38278A059}"/>
              </a:ext>
            </a:extLst>
          </p:cNvPr>
          <p:cNvSpPr txBox="1"/>
          <p:nvPr/>
        </p:nvSpPr>
        <p:spPr>
          <a:xfrm>
            <a:off x="371959" y="333214"/>
            <a:ext cx="3479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skládání (sčítání) sil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7B63D43-6520-80BC-CC97-30AB1061E742}"/>
                  </a:ext>
                </a:extLst>
              </p:cNvPr>
              <p:cNvSpPr txBox="1"/>
              <p:nvPr/>
            </p:nvSpPr>
            <p:spPr>
              <a:xfrm>
                <a:off x="371959" y="763983"/>
                <a:ext cx="1142225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nebo hmotný bod v jednom jeho bodě současně několik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…..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, můžeme je nahradit jedinou silou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.</a:t>
                </a:r>
                <a:r>
                  <a:rPr lang="cs-CZ" dirty="0"/>
                  <a:t> Která má stejný pohybový účinek jako dané síly. Postup, kterým toto nahrazování sil provádíme, se nazývá </a:t>
                </a:r>
                <a:r>
                  <a:rPr lang="cs-CZ" b="1" dirty="0"/>
                  <a:t>vektorové skládání sil</a:t>
                </a:r>
                <a:r>
                  <a:rPr lang="cs-CZ" dirty="0"/>
                  <a:t>.</a:t>
                </a:r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7B63D43-6520-80BC-CC97-30AB1061E7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59" y="763983"/>
                <a:ext cx="11422251" cy="923330"/>
              </a:xfrm>
              <a:prstGeom prst="rect">
                <a:avLst/>
              </a:prstGeom>
              <a:blipFill>
                <a:blip r:embed="rId2"/>
                <a:stretch>
                  <a:fillRect l="-427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C1FEAD55-FE48-1E4B-A9EA-5FE9A24DEA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9" y="2052439"/>
            <a:ext cx="5858413" cy="38702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F2ABF17-AA82-2662-62B2-EA64FE0314D4}"/>
                  </a:ext>
                </a:extLst>
              </p:cNvPr>
              <p:cNvSpPr txBox="1"/>
              <p:nvPr/>
            </p:nvSpPr>
            <p:spPr>
              <a:xfrm>
                <a:off x="6394914" y="1516697"/>
                <a:ext cx="524043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…..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, které skládáme, nazýváme </a:t>
                </a:r>
                <a:r>
                  <a:rPr lang="cs-CZ" b="1" dirty="0"/>
                  <a:t>složky</a:t>
                </a:r>
                <a:r>
                  <a:rPr lang="cs-CZ" dirty="0"/>
                  <a:t>, výslednou sílu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, která je nahrazuje, </a:t>
                </a:r>
                <a:r>
                  <a:rPr lang="cs-CZ" b="1" dirty="0"/>
                  <a:t>výslednicí sil</a:t>
                </a:r>
                <a:r>
                  <a:rPr lang="cs-CZ" dirty="0"/>
                  <a:t>. Výsledek se rovná vektorovému součtu složek: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F2ABF17-AA82-2662-62B2-EA64FE0314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4914" y="1516697"/>
                <a:ext cx="5240436" cy="1323439"/>
              </a:xfrm>
              <a:prstGeom prst="rect">
                <a:avLst/>
              </a:prstGeom>
              <a:blipFill>
                <a:blip r:embed="rId4"/>
                <a:stretch>
                  <a:fillRect l="-930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4195532F-6464-695A-1F91-84AABFADB9CA}"/>
              </a:ext>
            </a:extLst>
          </p:cNvPr>
          <p:cNvSpPr txBox="1"/>
          <p:nvPr/>
        </p:nvSpPr>
        <p:spPr>
          <a:xfrm>
            <a:off x="7073971" y="2852105"/>
            <a:ext cx="4161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Lichoběžníkové pravidlo pro skládání sil.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5B5056B-85E7-D3B7-63ED-229F729607D4}"/>
              </a:ext>
            </a:extLst>
          </p:cNvPr>
          <p:cNvCxnSpPr/>
          <p:nvPr/>
        </p:nvCxnSpPr>
        <p:spPr>
          <a:xfrm flipV="1">
            <a:off x="7186333" y="3667073"/>
            <a:ext cx="3029918" cy="1139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C043397F-4D38-2549-794C-9AF5B70871CB}"/>
              </a:ext>
            </a:extLst>
          </p:cNvPr>
          <p:cNvCxnSpPr/>
          <p:nvPr/>
        </p:nvCxnSpPr>
        <p:spPr>
          <a:xfrm>
            <a:off x="7341316" y="4236636"/>
            <a:ext cx="3076413" cy="11120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6BC499C3-4527-9DE6-9170-B1FE503AE164}"/>
              </a:ext>
            </a:extLst>
          </p:cNvPr>
          <p:cNvCxnSpPr/>
          <p:nvPr/>
        </p:nvCxnSpPr>
        <p:spPr>
          <a:xfrm flipV="1">
            <a:off x="8030990" y="4108775"/>
            <a:ext cx="1046136" cy="379708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73CFDCB2-802C-0C1E-F47B-05D7D0D31FFF}"/>
              </a:ext>
            </a:extLst>
          </p:cNvPr>
          <p:cNvCxnSpPr/>
          <p:nvPr/>
        </p:nvCxnSpPr>
        <p:spPr>
          <a:xfrm>
            <a:off x="8030990" y="4488483"/>
            <a:ext cx="1573078" cy="565688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D3FA43EC-BF91-F338-8281-73E593D8FF8C}"/>
              </a:ext>
            </a:extLst>
          </p:cNvPr>
          <p:cNvCxnSpPr/>
          <p:nvPr/>
        </p:nvCxnSpPr>
        <p:spPr>
          <a:xfrm>
            <a:off x="7783017" y="3647699"/>
            <a:ext cx="3076413" cy="11120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421563F3-B8A3-6ABB-97EB-AE46EE2D169F}"/>
              </a:ext>
            </a:extLst>
          </p:cNvPr>
          <p:cNvCxnSpPr/>
          <p:nvPr/>
        </p:nvCxnSpPr>
        <p:spPr>
          <a:xfrm flipV="1">
            <a:off x="7783017" y="4602783"/>
            <a:ext cx="3029918" cy="1139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3AFA3E25-D59C-B37E-BF1A-D1B6F66FF2D0}"/>
              </a:ext>
            </a:extLst>
          </p:cNvPr>
          <p:cNvCxnSpPr/>
          <p:nvPr/>
        </p:nvCxnSpPr>
        <p:spPr>
          <a:xfrm>
            <a:off x="8030990" y="4488483"/>
            <a:ext cx="2603716" cy="1859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731066A-B283-ED92-23DB-9CDD13CD759D}"/>
                  </a:ext>
                </a:extLst>
              </p:cNvPr>
              <p:cNvSpPr txBox="1"/>
              <p:nvPr/>
            </p:nvSpPr>
            <p:spPr>
              <a:xfrm>
                <a:off x="8151102" y="3983836"/>
                <a:ext cx="36421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731066A-B283-ED92-23DB-9CDD13CD75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1102" y="3983836"/>
                <a:ext cx="364210" cy="2769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47A517F3-FAF1-B5C2-A697-A36B66437F5A}"/>
                  </a:ext>
                </a:extLst>
              </p:cNvPr>
              <p:cNvSpPr txBox="1"/>
              <p:nvPr/>
            </p:nvSpPr>
            <p:spPr>
              <a:xfrm>
                <a:off x="8515312" y="4742265"/>
                <a:ext cx="36421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47A517F3-FAF1-B5C2-A697-A36B66437F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5312" y="4742265"/>
                <a:ext cx="364210" cy="2769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EC546393-1129-9617-21E8-CF02FC72D598}"/>
                  </a:ext>
                </a:extLst>
              </p:cNvPr>
              <p:cNvSpPr txBox="1"/>
              <p:nvPr/>
            </p:nvSpPr>
            <p:spPr>
              <a:xfrm rot="170607">
                <a:off x="8736162" y="4306408"/>
                <a:ext cx="104613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EC546393-1129-9617-21E8-CF02FC72D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70607">
                <a:off x="8736162" y="4306408"/>
                <a:ext cx="1046136" cy="27699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E2BBA8C5-C508-B101-A1D2-661EEC1CCE3C}"/>
              </a:ext>
            </a:extLst>
          </p:cNvPr>
          <p:cNvSpPr txBox="1"/>
          <p:nvPr/>
        </p:nvSpPr>
        <p:spPr>
          <a:xfrm>
            <a:off x="6236417" y="333214"/>
            <a:ext cx="53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Operace s vektory podrobněji – viz prezentace Fyz31-1</a:t>
            </a:r>
          </a:p>
        </p:txBody>
      </p:sp>
    </p:spTree>
    <p:extLst>
      <p:ext uri="{BB962C8B-B14F-4D97-AF65-F5344CB8AC3E}">
        <p14:creationId xmlns:p14="http://schemas.microsoft.com/office/powerpoint/2010/main" val="413085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70202" y="459168"/>
            <a:ext cx="2321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odčítání sil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 flipV="1">
            <a:off x="4080794" y="2190990"/>
            <a:ext cx="1872208" cy="1368152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4079776" y="3573016"/>
            <a:ext cx="1368152" cy="576064"/>
          </a:xfrm>
          <a:prstGeom prst="straightConnector1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439816" y="3933057"/>
                <a:ext cx="216024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9816" y="3933057"/>
                <a:ext cx="216024" cy="410305"/>
              </a:xfrm>
              <a:prstGeom prst="rect">
                <a:avLst/>
              </a:prstGeom>
              <a:blipFill>
                <a:blip r:embed="rId2"/>
                <a:stretch>
                  <a:fillRect r="-69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655840" y="2487414"/>
                <a:ext cx="21602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5840" y="2487414"/>
                <a:ext cx="216024" cy="402931"/>
              </a:xfrm>
              <a:prstGeom prst="rect">
                <a:avLst/>
              </a:prstGeom>
              <a:blipFill>
                <a:blip r:embed="rId3"/>
                <a:stretch>
                  <a:fillRect r="-74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456040" y="1556793"/>
                <a:ext cx="3744416" cy="1360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Odečíst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od vektoru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, tedy sestrojit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je totéž jako sečíst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+(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vektor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je opačný vektor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6040" y="1556793"/>
                <a:ext cx="3744416" cy="1360437"/>
              </a:xfrm>
              <a:prstGeom prst="rect">
                <a:avLst/>
              </a:prstGeom>
              <a:blipFill>
                <a:blip r:embed="rId4"/>
                <a:stretch>
                  <a:fillRect l="-1303" b="-40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2735262" y="1398902"/>
            <a:ext cx="2160240" cy="1598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080794" y="1398902"/>
            <a:ext cx="2159222" cy="949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4079776" y="1628800"/>
            <a:ext cx="504000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999656" y="3357677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baseline="-25000" smtClean="0"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cs-CZ" baseline="-250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9656" y="3357677"/>
                <a:ext cx="504056" cy="369332"/>
              </a:xfrm>
              <a:prstGeom prst="rect">
                <a:avLst/>
              </a:prstGeom>
              <a:blipFill>
                <a:blip r:embed="rId5"/>
                <a:stretch>
                  <a:fillRect r="-72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 flipV="1">
            <a:off x="7513540" y="3861048"/>
            <a:ext cx="1872208" cy="1368152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7512522" y="5243074"/>
            <a:ext cx="1368152" cy="576064"/>
          </a:xfrm>
          <a:prstGeom prst="straightConnector1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7872562" y="5603115"/>
                <a:ext cx="216024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72562" y="5603115"/>
                <a:ext cx="216024" cy="410305"/>
              </a:xfrm>
              <a:prstGeom prst="rect">
                <a:avLst/>
              </a:prstGeom>
              <a:blipFill>
                <a:blip r:embed="rId6"/>
                <a:stretch>
                  <a:fillRect r="-69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8017739" y="4158696"/>
                <a:ext cx="43658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7739" y="4158696"/>
                <a:ext cx="436586" cy="4029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se šipkou 34"/>
          <p:cNvCxnSpPr/>
          <p:nvPr/>
        </p:nvCxnSpPr>
        <p:spPr>
          <a:xfrm flipV="1">
            <a:off x="8876553" y="3897101"/>
            <a:ext cx="504000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Obdélník 37"/>
              <p:cNvSpPr/>
              <p:nvPr/>
            </p:nvSpPr>
            <p:spPr>
              <a:xfrm>
                <a:off x="9166257" y="4848300"/>
                <a:ext cx="965329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i="1" baseline="-25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acc>
                      <m:r>
                        <a:rPr lang="cs-CZ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i="1" baseline="-25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Obdélník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6257" y="4848300"/>
                <a:ext cx="965329" cy="4029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3406759" y="2410913"/>
                <a:ext cx="965328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acc>
                      <m:r>
                        <a:rPr lang="cs-CZ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6759" y="2410913"/>
                <a:ext cx="965328" cy="4029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ovéPole 39"/>
          <p:cNvSpPr txBox="1"/>
          <p:nvPr/>
        </p:nvSpPr>
        <p:spPr>
          <a:xfrm>
            <a:off x="2063552" y="4637893"/>
            <a:ext cx="4896544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Výsledný vektor rozdílu dvou vektorů získáme tak, že spojíme koncový bod odečítaného vektoru (počáteční bod výsledného vektoru) s koncovým bodem vektoru od kterého odečítáme (koncový bod výsledného vektoru) .</a:t>
            </a:r>
          </a:p>
        </p:txBody>
      </p:sp>
      <p:cxnSp>
        <p:nvCxnSpPr>
          <p:cNvPr id="3" name="Přímá spojnice se šipkou 2">
            <a:extLst>
              <a:ext uri="{FF2B5EF4-FFF2-40B4-BE49-F238E27FC236}">
                <a16:creationId xmlns:a16="http://schemas.microsoft.com/office/drawing/2014/main" id="{85A525CB-633D-7047-8064-FF483597C974}"/>
              </a:ext>
            </a:extLst>
          </p:cNvPr>
          <p:cNvCxnSpPr>
            <a:cxnSpLocks/>
          </p:cNvCxnSpPr>
          <p:nvPr/>
        </p:nvCxnSpPr>
        <p:spPr>
          <a:xfrm flipH="1" flipV="1">
            <a:off x="2773540" y="2955633"/>
            <a:ext cx="1319764" cy="611721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11C0704C-9C92-4DA3-ACBD-3BF97F72025D}"/>
              </a:ext>
            </a:extLst>
          </p:cNvPr>
          <p:cNvCxnSpPr/>
          <p:nvPr/>
        </p:nvCxnSpPr>
        <p:spPr>
          <a:xfrm flipV="1">
            <a:off x="5447928" y="2190990"/>
            <a:ext cx="505074" cy="19580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>
            <a:extLst>
              <a:ext uri="{FF2B5EF4-FFF2-40B4-BE49-F238E27FC236}">
                <a16:creationId xmlns:a16="http://schemas.microsoft.com/office/drawing/2014/main" id="{3996C369-63B0-FDFE-677A-B84DDB432BC7}"/>
              </a:ext>
            </a:extLst>
          </p:cNvPr>
          <p:cNvSpPr txBox="1"/>
          <p:nvPr/>
        </p:nvSpPr>
        <p:spPr>
          <a:xfrm>
            <a:off x="6453599" y="459168"/>
            <a:ext cx="53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Operace s vektory podrobněji – viz prezentace Fyz31-1</a:t>
            </a:r>
          </a:p>
        </p:txBody>
      </p:sp>
    </p:spTree>
    <p:extLst>
      <p:ext uri="{BB962C8B-B14F-4D97-AF65-F5344CB8AC3E}">
        <p14:creationId xmlns:p14="http://schemas.microsoft.com/office/powerpoint/2010/main" val="293954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32" grpId="0"/>
      <p:bldP spid="38" grpId="0"/>
      <p:bldP spid="39" grpId="0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4A7DA3B-9EFE-8895-22D4-181CCB5024CD}"/>
              </a:ext>
            </a:extLst>
          </p:cNvPr>
          <p:cNvSpPr txBox="1"/>
          <p:nvPr/>
        </p:nvSpPr>
        <p:spPr>
          <a:xfrm>
            <a:off x="670202" y="459168"/>
            <a:ext cx="3359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/>
              <a:t>Násobení </a:t>
            </a:r>
            <a:r>
              <a:rPr lang="cs-CZ" b="1" dirty="0"/>
              <a:t>vektoru reálným číslem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4C1C2157-3D1F-48B3-DA39-14C4886C6816}"/>
              </a:ext>
            </a:extLst>
          </p:cNvPr>
          <p:cNvSpPr txBox="1"/>
          <p:nvPr/>
        </p:nvSpPr>
        <p:spPr>
          <a:xfrm>
            <a:off x="670202" y="869395"/>
            <a:ext cx="110484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343434"/>
                </a:solidFill>
                <a:effectLst/>
                <a:latin typeface="Arial" panose="020B0604020202020204" pitchFamily="34" charset="0"/>
              </a:rPr>
              <a:t>Násobení vektoru reálným číslem lze geometricky reprezentovat jeho prodloužením nebo zkrácením, popřípadě změnou jeho orientace na opačnou (při násobení záporným číslem). </a:t>
            </a:r>
            <a:endParaRPr lang="cs-CZ" dirty="0"/>
          </a:p>
        </p:txBody>
      </p:sp>
      <p:cxnSp>
        <p:nvCxnSpPr>
          <p:cNvPr id="36" name="Přímá spojnice 35">
            <a:extLst>
              <a:ext uri="{FF2B5EF4-FFF2-40B4-BE49-F238E27FC236}">
                <a16:creationId xmlns:a16="http://schemas.microsoft.com/office/drawing/2014/main" id="{1FE7EBEB-350D-6900-CDCF-C388CC575A20}"/>
              </a:ext>
            </a:extLst>
          </p:cNvPr>
          <p:cNvCxnSpPr>
            <a:cxnSpLocks/>
          </p:cNvCxnSpPr>
          <p:nvPr/>
        </p:nvCxnSpPr>
        <p:spPr>
          <a:xfrm flipV="1">
            <a:off x="664168" y="1588576"/>
            <a:ext cx="109983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Skupina 39">
            <a:extLst>
              <a:ext uri="{FF2B5EF4-FFF2-40B4-BE49-F238E27FC236}">
                <a16:creationId xmlns:a16="http://schemas.microsoft.com/office/drawing/2014/main" id="{BBCD125B-DA5B-FFF7-3238-A8D80C20C721}"/>
              </a:ext>
            </a:extLst>
          </p:cNvPr>
          <p:cNvGrpSpPr/>
          <p:nvPr/>
        </p:nvGrpSpPr>
        <p:grpSpPr>
          <a:xfrm>
            <a:off x="1407764" y="2338943"/>
            <a:ext cx="9376473" cy="4046989"/>
            <a:chOff x="1007389" y="2338943"/>
            <a:chExt cx="9376473" cy="4046989"/>
          </a:xfrm>
        </p:grpSpPr>
        <p:cxnSp>
          <p:nvCxnSpPr>
            <p:cNvPr id="4" name="Přímá spojnice se šipkou 3">
              <a:extLst>
                <a:ext uri="{FF2B5EF4-FFF2-40B4-BE49-F238E27FC236}">
                  <a16:creationId xmlns:a16="http://schemas.microsoft.com/office/drawing/2014/main" id="{FB83D209-C0B0-84D9-0120-060FCC8FA70A}"/>
                </a:ext>
              </a:extLst>
            </p:cNvPr>
            <p:cNvCxnSpPr/>
            <p:nvPr/>
          </p:nvCxnSpPr>
          <p:spPr>
            <a:xfrm flipV="1">
              <a:off x="1214030" y="3323148"/>
              <a:ext cx="1689316" cy="953146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D525B90B-2DD8-E11C-8913-B977BB3E8003}"/>
                    </a:ext>
                  </a:extLst>
                </p:cNvPr>
                <p:cNvSpPr txBox="1"/>
                <p:nvPr/>
              </p:nvSpPr>
              <p:spPr>
                <a:xfrm>
                  <a:off x="1872708" y="3861713"/>
                  <a:ext cx="3719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D525B90B-2DD8-E11C-8913-B977BB3E800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2708" y="3861713"/>
                  <a:ext cx="371959" cy="369332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C583C211-8B71-2BB7-E1FA-8CB75798453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59786" y="2355127"/>
              <a:ext cx="3350218" cy="187591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A5CF9C56-7F61-56B2-491D-557C3603F2E6}"/>
                    </a:ext>
                  </a:extLst>
                </p:cNvPr>
                <p:cNvSpPr txBox="1"/>
                <p:nvPr/>
              </p:nvSpPr>
              <p:spPr>
                <a:xfrm>
                  <a:off x="3680845" y="2797453"/>
                  <a:ext cx="138709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acc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A5CF9C56-7F61-56B2-491D-557C3603F2E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80845" y="2797453"/>
                  <a:ext cx="1387098" cy="369332"/>
                </a:xfrm>
                <a:prstGeom prst="rect">
                  <a:avLst/>
                </a:prstGeom>
                <a:blipFill>
                  <a:blip r:embed="rId3"/>
                  <a:stretch>
                    <a:fillRect r="-1535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4DD451ED-B045-4811-4E60-7FF17197B8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00976" y="2366132"/>
              <a:ext cx="1433594" cy="99964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>
              <a:extLst>
                <a:ext uri="{FF2B5EF4-FFF2-40B4-BE49-F238E27FC236}">
                  <a16:creationId xmlns:a16="http://schemas.microsoft.com/office/drawing/2014/main" id="{33574F99-16C9-075C-D9CE-87C5422DB848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4467382" y="3364534"/>
              <a:ext cx="1433594" cy="99964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BEE32AFB-0CD1-23E9-FD90-4EEAFD6112C7}"/>
                    </a:ext>
                  </a:extLst>
                </p:cNvPr>
                <p:cNvSpPr txBox="1"/>
                <p:nvPr/>
              </p:nvSpPr>
              <p:spPr>
                <a:xfrm>
                  <a:off x="6472425" y="3102301"/>
                  <a:ext cx="3719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BEE32AFB-0CD1-23E9-FD90-4EEAFD6112C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72425" y="3102301"/>
                  <a:ext cx="371959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DC0F7607-518F-5E93-2D91-DBFB0454E02D}"/>
                    </a:ext>
                  </a:extLst>
                </p:cNvPr>
                <p:cNvSpPr txBox="1"/>
                <p:nvPr/>
              </p:nvSpPr>
              <p:spPr>
                <a:xfrm>
                  <a:off x="4990450" y="3994843"/>
                  <a:ext cx="138709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acc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=−1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DC0F7607-518F-5E93-2D91-DBFB0454E02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90450" y="3994843"/>
                  <a:ext cx="1387098" cy="369332"/>
                </a:xfrm>
                <a:prstGeom prst="rect">
                  <a:avLst/>
                </a:prstGeom>
                <a:blipFill>
                  <a:blip r:embed="rId5"/>
                  <a:stretch>
                    <a:fillRect r="-2149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F8A617A6-9087-D219-FC88-3D06427BC58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22845" y="2338943"/>
              <a:ext cx="3061017" cy="237254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73845272-D900-01AA-7145-7A777A71AA32}"/>
                    </a:ext>
                  </a:extLst>
                </p:cNvPr>
                <p:cNvSpPr txBox="1"/>
                <p:nvPr/>
              </p:nvSpPr>
              <p:spPr>
                <a:xfrm>
                  <a:off x="9889803" y="2849205"/>
                  <a:ext cx="3719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73845272-D900-01AA-7145-7A777A71AA3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889803" y="2849205"/>
                  <a:ext cx="371959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7" name="Přímá spojnice se šipkou 26">
              <a:extLst>
                <a:ext uri="{FF2B5EF4-FFF2-40B4-BE49-F238E27FC236}">
                  <a16:creationId xmlns:a16="http://schemas.microsoft.com/office/drawing/2014/main" id="{E93C4229-0A3E-364E-8BD0-5C3D2BF6A2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83597" y="3640986"/>
              <a:ext cx="1469756" cy="113540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Ovál 30">
              <a:extLst>
                <a:ext uri="{FF2B5EF4-FFF2-40B4-BE49-F238E27FC236}">
                  <a16:creationId xmlns:a16="http://schemas.microsoft.com/office/drawing/2014/main" id="{D8E1DA60-AB77-9ACF-3873-5445E14F30A4}"/>
                </a:ext>
              </a:extLst>
            </p:cNvPr>
            <p:cNvSpPr/>
            <p:nvPr/>
          </p:nvSpPr>
          <p:spPr>
            <a:xfrm>
              <a:off x="1128915" y="4209186"/>
              <a:ext cx="108000" cy="10800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>
              <a:extLst>
                <a:ext uri="{FF2B5EF4-FFF2-40B4-BE49-F238E27FC236}">
                  <a16:creationId xmlns:a16="http://schemas.microsoft.com/office/drawing/2014/main" id="{464BE99A-4E57-FF47-F6D0-531067F41A71}"/>
                </a:ext>
              </a:extLst>
            </p:cNvPr>
            <p:cNvSpPr/>
            <p:nvPr/>
          </p:nvSpPr>
          <p:spPr>
            <a:xfrm>
              <a:off x="5864316" y="3327027"/>
              <a:ext cx="108000" cy="10800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vál 32">
              <a:extLst>
                <a:ext uri="{FF2B5EF4-FFF2-40B4-BE49-F238E27FC236}">
                  <a16:creationId xmlns:a16="http://schemas.microsoft.com/office/drawing/2014/main" id="{20BA8DEE-4AD9-F6AF-1406-F5063C8B741E}"/>
                </a:ext>
              </a:extLst>
            </p:cNvPr>
            <p:cNvSpPr/>
            <p:nvPr/>
          </p:nvSpPr>
          <p:spPr>
            <a:xfrm>
              <a:off x="7299221" y="4689937"/>
              <a:ext cx="108000" cy="10800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ovéPole 33">
                  <a:extLst>
                    <a:ext uri="{FF2B5EF4-FFF2-40B4-BE49-F238E27FC236}">
                      <a16:creationId xmlns:a16="http://schemas.microsoft.com/office/drawing/2014/main" id="{FFA15FE7-2A93-7DED-90B3-24CAFD245739}"/>
                    </a:ext>
                  </a:extLst>
                </p:cNvPr>
                <p:cNvSpPr txBox="1"/>
                <p:nvPr/>
              </p:nvSpPr>
              <p:spPr>
                <a:xfrm>
                  <a:off x="8183428" y="4320605"/>
                  <a:ext cx="1387098" cy="61093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acc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4" name="TextovéPole 33">
                  <a:extLst>
                    <a:ext uri="{FF2B5EF4-FFF2-40B4-BE49-F238E27FC236}">
                      <a16:creationId xmlns:a16="http://schemas.microsoft.com/office/drawing/2014/main" id="{FFA15FE7-2A93-7DED-90B3-24CAFD24573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83428" y="4320605"/>
                  <a:ext cx="1387098" cy="61093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TextovéPole 36">
                  <a:extLst>
                    <a:ext uri="{FF2B5EF4-FFF2-40B4-BE49-F238E27FC236}">
                      <a16:creationId xmlns:a16="http://schemas.microsoft.com/office/drawing/2014/main" id="{4BB8CFDF-192B-71C1-2896-69A42E105FD1}"/>
                    </a:ext>
                  </a:extLst>
                </p:cNvPr>
                <p:cNvSpPr txBox="1"/>
                <p:nvPr/>
              </p:nvSpPr>
              <p:spPr>
                <a:xfrm>
                  <a:off x="1007389" y="5185603"/>
                  <a:ext cx="2727702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má dvakrát větší velikost než 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a má stejný směr jako 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37" name="TextovéPole 36">
                  <a:extLst>
                    <a:ext uri="{FF2B5EF4-FFF2-40B4-BE49-F238E27FC236}">
                      <a16:creationId xmlns:a16="http://schemas.microsoft.com/office/drawing/2014/main" id="{4BB8CFDF-192B-71C1-2896-69A42E105FD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07389" y="5185603"/>
                  <a:ext cx="2727702" cy="923330"/>
                </a:xfrm>
                <a:prstGeom prst="rect">
                  <a:avLst/>
                </a:prstGeom>
                <a:blipFill>
                  <a:blip r:embed="rId8"/>
                  <a:stretch>
                    <a:fillRect l="-2013" t="-3974" r="-6040" b="-993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ovéPole 37">
                  <a:extLst>
                    <a:ext uri="{FF2B5EF4-FFF2-40B4-BE49-F238E27FC236}">
                      <a16:creationId xmlns:a16="http://schemas.microsoft.com/office/drawing/2014/main" id="{8FCBB781-C8EB-61B1-C967-372BB2A071C1}"/>
                    </a:ext>
                  </a:extLst>
                </p:cNvPr>
                <p:cNvSpPr txBox="1"/>
                <p:nvPr/>
              </p:nvSpPr>
              <p:spPr>
                <a:xfrm>
                  <a:off x="4202621" y="5185603"/>
                  <a:ext cx="2727702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má stejnou velikost jako 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, ale má opačný směr než 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38" name="TextovéPole 37">
                  <a:extLst>
                    <a:ext uri="{FF2B5EF4-FFF2-40B4-BE49-F238E27FC236}">
                      <a16:creationId xmlns:a16="http://schemas.microsoft.com/office/drawing/2014/main" id="{8FCBB781-C8EB-61B1-C967-372BB2A071C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02621" y="5185603"/>
                  <a:ext cx="2727702" cy="1200329"/>
                </a:xfrm>
                <a:prstGeom prst="rect">
                  <a:avLst/>
                </a:prstGeom>
                <a:blipFill>
                  <a:blip r:embed="rId9"/>
                  <a:stretch>
                    <a:fillRect l="-1786" t="-3046" b="-710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ovéPole 38">
                  <a:extLst>
                    <a:ext uri="{FF2B5EF4-FFF2-40B4-BE49-F238E27FC236}">
                      <a16:creationId xmlns:a16="http://schemas.microsoft.com/office/drawing/2014/main" id="{A84DE6EC-2A64-F219-87AA-3F7ABC920E09}"/>
                    </a:ext>
                  </a:extLst>
                </p:cNvPr>
                <p:cNvSpPr txBox="1"/>
                <p:nvPr/>
              </p:nvSpPr>
              <p:spPr>
                <a:xfrm>
                  <a:off x="7656160" y="5191154"/>
                  <a:ext cx="2727702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má poloviční velikost než 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a má stejný  směr jako vektor </a:t>
                  </a:r>
                  <a14:m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a14:m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39" name="TextovéPole 38">
                  <a:extLst>
                    <a:ext uri="{FF2B5EF4-FFF2-40B4-BE49-F238E27FC236}">
                      <a16:creationId xmlns:a16="http://schemas.microsoft.com/office/drawing/2014/main" id="{A84DE6EC-2A64-F219-87AA-3F7ABC920E0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56160" y="5191154"/>
                  <a:ext cx="2727702" cy="923330"/>
                </a:xfrm>
                <a:prstGeom prst="rect">
                  <a:avLst/>
                </a:prstGeom>
                <a:blipFill>
                  <a:blip r:embed="rId10"/>
                  <a:stretch>
                    <a:fillRect l="-2013" t="-3974" r="-7830" b="-993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" name="TextovéPole 2">
            <a:extLst>
              <a:ext uri="{FF2B5EF4-FFF2-40B4-BE49-F238E27FC236}">
                <a16:creationId xmlns:a16="http://schemas.microsoft.com/office/drawing/2014/main" id="{2E141020-3A89-4891-ECBC-992F5606C222}"/>
              </a:ext>
            </a:extLst>
          </p:cNvPr>
          <p:cNvSpPr txBox="1"/>
          <p:nvPr/>
        </p:nvSpPr>
        <p:spPr>
          <a:xfrm>
            <a:off x="6367224" y="456491"/>
            <a:ext cx="53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Operace s vektory podrobněji – viz prezentace Fyz31-1</a:t>
            </a:r>
          </a:p>
        </p:txBody>
      </p:sp>
    </p:spTree>
    <p:extLst>
      <p:ext uri="{BB962C8B-B14F-4D97-AF65-F5344CB8AC3E}">
        <p14:creationId xmlns:p14="http://schemas.microsoft.com/office/powerpoint/2010/main" val="2769297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41069F-A780-1EC0-B45F-3A923E6D2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" r="2472"/>
          <a:stretch/>
        </p:blipFill>
        <p:spPr>
          <a:xfrm>
            <a:off x="1449093" y="519516"/>
            <a:ext cx="9709688" cy="550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126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2F4BA0D-EE6E-8240-9978-4EB87A4A8C71}"/>
              </a:ext>
            </a:extLst>
          </p:cNvPr>
          <p:cNvSpPr txBox="1"/>
          <p:nvPr/>
        </p:nvSpPr>
        <p:spPr>
          <a:xfrm>
            <a:off x="361627" y="488197"/>
            <a:ext cx="1970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Izolované těleso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8A5254E-B553-E76B-2D79-C43E7FD3708F}"/>
              </a:ext>
            </a:extLst>
          </p:cNvPr>
          <p:cNvSpPr txBox="1"/>
          <p:nvPr/>
        </p:nvSpPr>
        <p:spPr>
          <a:xfrm>
            <a:off x="361624" y="932855"/>
            <a:ext cx="114170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Izolované těleso je těleso, na které nepůsobí žádná vnější síla (resp. působí síly tak, že jejich výslednice je nulová).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6499F79-1C06-364A-BDB8-7EA40EC391FE}"/>
              </a:ext>
            </a:extLst>
          </p:cNvPr>
          <p:cNvSpPr txBox="1"/>
          <p:nvPr/>
        </p:nvSpPr>
        <p:spPr>
          <a:xfrm>
            <a:off x="361623" y="1626929"/>
            <a:ext cx="1141708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Izolované těleso se zavádí opět jako model skutečného tělesa proto, abychom při výpočtu nemuseli brát v úvahu odporové a třecí síly, které lze někdy zanedbat.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48193C7-61BB-956E-8A8B-6CD532BC3D71}"/>
              </a:ext>
            </a:extLst>
          </p:cNvPr>
          <p:cNvSpPr txBox="1"/>
          <p:nvPr/>
        </p:nvSpPr>
        <p:spPr>
          <a:xfrm>
            <a:off x="413292" y="2598002"/>
            <a:ext cx="112982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Model izolovaného tělesa.</a:t>
            </a:r>
          </a:p>
          <a:p>
            <a:r>
              <a:rPr lang="cs-CZ" dirty="0"/>
              <a:t>Uvažujme například těleso ležící na vodorovné podložce.  Síla, kterou je těleso přitahováno k Zemi se ruší silou, kterou na těleso působí podložka. Výslednice sil působící na toto těleso je tedy nulová, těleso je v klidu. Má však volnost pohybu ve vodorovné rovině. Navíc předpokládáme, že podložka i těleso jsou dokonale hladké, můžeme tedy zanedbat třecí síly.</a:t>
            </a:r>
          </a:p>
          <a:p>
            <a:r>
              <a:rPr lang="cs-CZ" b="1" dirty="0"/>
              <a:t>Těleso na dokonale hladké vodorovné podložce představuje model izolovaného tělesa.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05424B0-AB7B-F07D-5DDC-BEEC3B45B5B0}"/>
              </a:ext>
            </a:extLst>
          </p:cNvPr>
          <p:cNvSpPr txBox="1"/>
          <p:nvPr/>
        </p:nvSpPr>
        <p:spPr>
          <a:xfrm>
            <a:off x="2643752" y="5483961"/>
            <a:ext cx="7075981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Izolované těleso, které je v inerciální vztažné soustavě v pohybu, se pohybuje </a:t>
            </a:r>
            <a:r>
              <a:rPr lang="cs-CZ" b="1" dirty="0"/>
              <a:t>rovnoměrně přímočaře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5CB06FE-071C-49B7-83F3-015645C977D9}"/>
              </a:ext>
            </a:extLst>
          </p:cNvPr>
          <p:cNvSpPr txBox="1"/>
          <p:nvPr/>
        </p:nvSpPr>
        <p:spPr>
          <a:xfrm>
            <a:off x="2643752" y="4521200"/>
            <a:ext cx="7075981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 algn="ctr"/>
          </a:lstStyle>
          <a:p>
            <a:r>
              <a:rPr lang="cs-CZ" dirty="0"/>
              <a:t>Izolované těleso, které je v dané inerciální vztažné soustavě v klidu, v klidu setrvá</a:t>
            </a:r>
          </a:p>
        </p:txBody>
      </p:sp>
    </p:spTree>
    <p:extLst>
      <p:ext uri="{BB962C8B-B14F-4D97-AF65-F5344CB8AC3E}">
        <p14:creationId xmlns:p14="http://schemas.microsoft.com/office/powerpoint/2010/main" val="29822932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418903F-6970-B072-792B-2920477FB9EE}"/>
              </a:ext>
            </a:extLst>
          </p:cNvPr>
          <p:cNvSpPr txBox="1"/>
          <p:nvPr/>
        </p:nvSpPr>
        <p:spPr>
          <a:xfrm>
            <a:off x="263471" y="364210"/>
            <a:ext cx="5656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Skalární a vektorové veličiny, značení vektorových veličin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80B5211-C569-4036-B1EE-9E1032A15F99}"/>
              </a:ext>
            </a:extLst>
          </p:cNvPr>
          <p:cNvSpPr txBox="1"/>
          <p:nvPr/>
        </p:nvSpPr>
        <p:spPr>
          <a:xfrm>
            <a:off x="263471" y="813661"/>
            <a:ext cx="11414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Skalární veličiny </a:t>
            </a:r>
            <a:r>
              <a:rPr lang="cs-CZ" dirty="0"/>
              <a:t>jsou veličiny k jejichž úplnému určení postačí stanovit </a:t>
            </a:r>
            <a:r>
              <a:rPr lang="cs-CZ" b="1" dirty="0"/>
              <a:t>číselnou hodnotu a měrnou jednotku </a:t>
            </a:r>
            <a:r>
              <a:rPr lang="cs-CZ" dirty="0"/>
              <a:t>(např. čas, délka, hustota). Patří sem většina fyzikálních veličin zkoumaných v medicíně jako je teplota, tlak, koncentrace, atd.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07A64CC-7664-93E2-E80E-705F85B5651F}"/>
              </a:ext>
            </a:extLst>
          </p:cNvPr>
          <p:cNvSpPr txBox="1"/>
          <p:nvPr/>
        </p:nvSpPr>
        <p:spPr>
          <a:xfrm>
            <a:off x="263471" y="1540111"/>
            <a:ext cx="115074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Značení skalárních veličin.</a:t>
            </a:r>
          </a:p>
          <a:p>
            <a:r>
              <a:rPr lang="cs-CZ" dirty="0"/>
              <a:t>Ke značení skalárních veličin používáme malá či velká písmena,  která jsou příslušné veličině přiřazené.</a:t>
            </a:r>
          </a:p>
          <a:p>
            <a:endParaRPr lang="cs-CZ" dirty="0"/>
          </a:p>
          <a:p>
            <a:r>
              <a:rPr lang="cs-CZ" dirty="0"/>
              <a:t>Příklady skalárních veličin: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E3B9FC5F-0CE6-D9B5-64AE-076F07A38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014041"/>
              </p:ext>
            </p:extLst>
          </p:nvPr>
        </p:nvGraphicFramePr>
        <p:xfrm>
          <a:off x="3237423" y="2936797"/>
          <a:ext cx="5717154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32990">
                  <a:extLst>
                    <a:ext uri="{9D8B030D-6E8A-4147-A177-3AD203B41FA5}">
                      <a16:colId xmlns:a16="http://schemas.microsoft.com/office/drawing/2014/main" val="3589410693"/>
                    </a:ext>
                  </a:extLst>
                </a:gridCol>
                <a:gridCol w="1053885">
                  <a:extLst>
                    <a:ext uri="{9D8B030D-6E8A-4147-A177-3AD203B41FA5}">
                      <a16:colId xmlns:a16="http://schemas.microsoft.com/office/drawing/2014/main" val="2135369037"/>
                    </a:ext>
                  </a:extLst>
                </a:gridCol>
                <a:gridCol w="2030279">
                  <a:extLst>
                    <a:ext uri="{9D8B030D-6E8A-4147-A177-3AD203B41FA5}">
                      <a16:colId xmlns:a16="http://schemas.microsoft.com/office/drawing/2014/main" val="39379566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Veličina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Značení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Měrná jednotka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21771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Délka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metr (m)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69107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Hmotnost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kilogram (kg)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181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Celsiova teplota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stupeň celsia (</a:t>
                      </a:r>
                      <a:r>
                        <a:rPr lang="cs-CZ" baseline="30000" dirty="0" err="1"/>
                        <a:t>o</a:t>
                      </a:r>
                      <a:r>
                        <a:rPr lang="cs-CZ" dirty="0" err="1"/>
                        <a:t>C</a:t>
                      </a:r>
                      <a:r>
                        <a:rPr lang="cs-CZ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716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Termodynamická teplota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kelvin (K)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182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Čas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sekunda (s)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0551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Mechanická práce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joule (J)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570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Energie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watt (W)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602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382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1C067B7-6BE4-E8F5-90DB-0EF7FDAEBB04}"/>
              </a:ext>
            </a:extLst>
          </p:cNvPr>
          <p:cNvSpPr txBox="1"/>
          <p:nvPr/>
        </p:nvSpPr>
        <p:spPr>
          <a:xfrm>
            <a:off x="271220" y="387458"/>
            <a:ext cx="115074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</a:t>
            </a:r>
            <a:r>
              <a:rPr lang="cs-CZ" dirty="0"/>
              <a:t> fyzikální </a:t>
            </a:r>
            <a:r>
              <a:rPr lang="cs-CZ" b="1" dirty="0"/>
              <a:t>veličiny</a:t>
            </a:r>
            <a:r>
              <a:rPr lang="cs-CZ" dirty="0"/>
              <a:t> (vektory) jsou fyzikální veličiny, k jejichž úplnému určení je třeba znát nejen jejich číselnou hodnotu (velikost) a měřící jednotku, ale i směr (např. síla, rychlost, zrychlení, ... ).</a:t>
            </a:r>
          </a:p>
          <a:p>
            <a:endParaRPr lang="cs-CZ" b="1" dirty="0"/>
          </a:p>
          <a:p>
            <a:r>
              <a:rPr lang="cs-CZ" dirty="0"/>
              <a:t>Graficky znázorňujeme vektor orientovanou úsečkou, jejíž délka znázorňuje velikost vektoru (hodnotu veličiny) a její orientace (šipka) směr vektoru.  Umístění vektoru je určeno počátečním bodem (působištěm) – viz obrázek</a:t>
            </a:r>
          </a:p>
        </p:txBody>
      </p: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5AE1A5EA-2D63-A613-25EE-03B0EF4B70E5}"/>
              </a:ext>
            </a:extLst>
          </p:cNvPr>
          <p:cNvGrpSpPr/>
          <p:nvPr/>
        </p:nvGrpSpPr>
        <p:grpSpPr>
          <a:xfrm>
            <a:off x="3080667" y="2030278"/>
            <a:ext cx="6030666" cy="1890793"/>
            <a:chOff x="2030277" y="2030278"/>
            <a:chExt cx="6030666" cy="1890793"/>
          </a:xfrm>
        </p:grpSpPr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16E90F06-75D6-BACA-3E91-A091594441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81945" y="2030278"/>
              <a:ext cx="4843221" cy="189079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se šipkou 3">
              <a:extLst>
                <a:ext uri="{FF2B5EF4-FFF2-40B4-BE49-F238E27FC236}">
                  <a16:creationId xmlns:a16="http://schemas.microsoft.com/office/drawing/2014/main" id="{18F6DE6F-AED9-07E2-A2C6-D11B5981709F}"/>
                </a:ext>
              </a:extLst>
            </p:cNvPr>
            <p:cNvCxnSpPr/>
            <p:nvPr/>
          </p:nvCxnSpPr>
          <p:spPr>
            <a:xfrm flipV="1">
              <a:off x="4231037" y="2378990"/>
              <a:ext cx="2518475" cy="96864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2F3B9076-5DAC-3A5A-D39D-C52D0CDE10D7}"/>
                </a:ext>
              </a:extLst>
            </p:cNvPr>
            <p:cNvSpPr/>
            <p:nvPr/>
          </p:nvSpPr>
          <p:spPr>
            <a:xfrm>
              <a:off x="4083803" y="3262396"/>
              <a:ext cx="193728" cy="193728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99C9A2D5-192A-9BE0-CCA7-312872339349}"/>
                </a:ext>
              </a:extLst>
            </p:cNvPr>
            <p:cNvSpPr txBox="1"/>
            <p:nvPr/>
          </p:nvSpPr>
          <p:spPr>
            <a:xfrm>
              <a:off x="4180667" y="3495853"/>
              <a:ext cx="129410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Působiště vektoru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1364FBDA-71AE-1A5A-5C7C-56E3F5AE2BBE}"/>
                </a:ext>
              </a:extLst>
            </p:cNvPr>
            <p:cNvSpPr txBox="1"/>
            <p:nvPr/>
          </p:nvSpPr>
          <p:spPr>
            <a:xfrm>
              <a:off x="4692110" y="2240490"/>
              <a:ext cx="1174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Velikost vektoru</a:t>
              </a:r>
            </a:p>
          </p:txBody>
        </p:sp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C31AD134-7092-9F15-CDCA-1872D96DA8C1}"/>
                </a:ext>
              </a:extLst>
            </p:cNvPr>
            <p:cNvSpPr txBox="1"/>
            <p:nvPr/>
          </p:nvSpPr>
          <p:spPr>
            <a:xfrm>
              <a:off x="6704841" y="2378989"/>
              <a:ext cx="13561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Orientace vektoru</a:t>
              </a:r>
            </a:p>
          </p:txBody>
        </p:sp>
        <p:sp>
          <p:nvSpPr>
            <p:cNvPr id="9" name="Pravá složená závorka 8">
              <a:extLst>
                <a:ext uri="{FF2B5EF4-FFF2-40B4-BE49-F238E27FC236}">
                  <a16:creationId xmlns:a16="http://schemas.microsoft.com/office/drawing/2014/main" id="{51AB340E-73E8-D539-FDF8-564ABEA30FA4}"/>
                </a:ext>
              </a:extLst>
            </p:cNvPr>
            <p:cNvSpPr/>
            <p:nvPr/>
          </p:nvSpPr>
          <p:spPr>
            <a:xfrm rot="14987498">
              <a:off x="5259737" y="1344919"/>
              <a:ext cx="267347" cy="2696499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5144CEFC-483C-026F-3BE5-CCF8FAB0922F}"/>
                </a:ext>
              </a:extLst>
            </p:cNvPr>
            <p:cNvSpPr txBox="1"/>
            <p:nvPr/>
          </p:nvSpPr>
          <p:spPr>
            <a:xfrm>
              <a:off x="2030277" y="3359260"/>
              <a:ext cx="12708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Vektorová přímka</a:t>
              </a:r>
            </a:p>
            <a:p>
              <a:r>
                <a:rPr lang="cs-CZ" sz="1200" dirty="0"/>
                <a:t>Nositelka vektoru</a:t>
              </a:r>
            </a:p>
          </p:txBody>
        </p:sp>
      </p:grp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8DA390C6-6696-8F1C-6FC9-61D24EB8BF7B}"/>
              </a:ext>
            </a:extLst>
          </p:cNvPr>
          <p:cNvSpPr txBox="1"/>
          <p:nvPr/>
        </p:nvSpPr>
        <p:spPr>
          <a:xfrm>
            <a:off x="271220" y="4149205"/>
            <a:ext cx="499083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operace s vektory:</a:t>
            </a:r>
          </a:p>
          <a:p>
            <a:endParaRPr lang="cs-CZ" sz="800" b="1" dirty="0"/>
          </a:p>
          <a:p>
            <a:pPr marL="342900" indent="-342900">
              <a:buFont typeface="+mj-lt"/>
              <a:buAutoNum type="alphaLcParenR"/>
            </a:pPr>
            <a:r>
              <a:rPr lang="cs-CZ" dirty="0"/>
              <a:t>sčítání vektorů (vektorový rovnoběžník)</a:t>
            </a:r>
          </a:p>
          <a:p>
            <a:pPr marL="342900" indent="-342900">
              <a:buFont typeface="+mj-lt"/>
              <a:buAutoNum type="alphaLcParenR"/>
            </a:pPr>
            <a:r>
              <a:rPr lang="cs-CZ" dirty="0"/>
              <a:t>odčítání vektorů (součet s opačným vektorem)</a:t>
            </a:r>
          </a:p>
          <a:p>
            <a:pPr marL="342900" indent="-342900">
              <a:buFont typeface="+mj-lt"/>
              <a:buAutoNum type="alphaLcParenR"/>
            </a:pPr>
            <a:r>
              <a:rPr lang="cs-CZ" dirty="0"/>
              <a:t>násobení vektoru reálným číslem</a:t>
            </a:r>
          </a:p>
          <a:p>
            <a:pPr marL="342900" indent="-342900">
              <a:buFont typeface="+mj-lt"/>
              <a:buAutoNum type="alphaLcParenR"/>
            </a:pPr>
            <a:r>
              <a:rPr lang="cs-CZ" dirty="0"/>
              <a:t>rozklad vektoru do dvou daných směrů</a:t>
            </a:r>
          </a:p>
          <a:p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1F02ECC0-E8B9-6D16-88E2-DBEBFDBB9A55}"/>
                  </a:ext>
                </a:extLst>
              </p:cNvPr>
              <p:cNvSpPr txBox="1"/>
              <p:nvPr/>
            </p:nvSpPr>
            <p:spPr>
              <a:xfrm>
                <a:off x="5742500" y="3995205"/>
                <a:ext cx="6036212" cy="2154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Značení vektorů:</a:t>
                </a:r>
                <a:endParaRPr lang="cs-CZ" dirty="0"/>
              </a:p>
              <a:p>
                <a:endParaRPr lang="cs-CZ" sz="800" b="1" dirty="0"/>
              </a:p>
              <a:p>
                <a:r>
                  <a:rPr lang="cs-CZ" dirty="0"/>
                  <a:t>Značku vektoru píšeme písmem </a:t>
                </a:r>
                <a:r>
                  <a:rPr lang="cs-CZ" b="1" dirty="0"/>
                  <a:t>tučným     </a:t>
                </a:r>
                <a:r>
                  <a:rPr lang="cs-CZ" b="1" i="1" dirty="0"/>
                  <a:t>F</a:t>
                </a:r>
                <a:r>
                  <a:rPr lang="cs-CZ" i="1" dirty="0"/>
                  <a:t>,</a:t>
                </a:r>
                <a:r>
                  <a:rPr lang="cs-CZ" b="1" i="1" dirty="0"/>
                  <a:t> v</a:t>
                </a:r>
                <a:r>
                  <a:rPr lang="cs-CZ" i="1" dirty="0"/>
                  <a:t>,</a:t>
                </a:r>
                <a:r>
                  <a:rPr lang="cs-CZ" b="1" i="1" dirty="0"/>
                  <a:t> a</a:t>
                </a:r>
              </a:p>
              <a:p>
                <a:r>
                  <a:rPr lang="cs-CZ" dirty="0"/>
                  <a:t>nebo písmem normálním, se šipkou (pomlčkou nad značkou vektoru. Tento způsob je vhodný při psaní do sešitu (tabuli apod.)</a:t>
                </a:r>
                <a:r>
                  <a:rPr lang="cs-CZ" b="1" i="1" dirty="0"/>
                  <a:t>  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cs-CZ" i="1" dirty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i="1" dirty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i="1" dirty="0"/>
                  <a:t> </a:t>
                </a:r>
              </a:p>
              <a:p>
                <a:r>
                  <a:rPr lang="cs-CZ" b="1" dirty="0"/>
                  <a:t>Velikost vektoru (</a:t>
                </a:r>
                <a:r>
                  <a:rPr lang="cs-CZ" dirty="0"/>
                  <a:t>absolutní hodnotu vektoru) píšeme písmem normálním, bez pomlčky nad značkou   </a:t>
                </a:r>
                <a:r>
                  <a:rPr lang="cs-CZ" i="1" dirty="0"/>
                  <a:t>F,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i="1" dirty="0"/>
                  <a:t>, a </a:t>
                </a:r>
                <a:r>
                  <a:rPr lang="cs-CZ" dirty="0"/>
                  <a:t>nebo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e>
                    </m:d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1F02ECC0-E8B9-6D16-88E2-DBEBFDBB9A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2500" y="3995205"/>
                <a:ext cx="6036212" cy="2154436"/>
              </a:xfrm>
              <a:prstGeom prst="rect">
                <a:avLst/>
              </a:prstGeom>
              <a:blipFill>
                <a:blip r:embed="rId2"/>
                <a:stretch>
                  <a:fillRect l="-808" t="-1412" r="-1919" b="-33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1744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CF3F15-8E42-1C00-D9AF-B27655F160EA}"/>
              </a:ext>
            </a:extLst>
          </p:cNvPr>
          <p:cNvSpPr txBox="1"/>
          <p:nvPr/>
        </p:nvSpPr>
        <p:spPr>
          <a:xfrm>
            <a:off x="5556142" y="3167390"/>
            <a:ext cx="10797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9980548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3113</TotalTime>
  <Words>1629</Words>
  <Application>Microsoft Office PowerPoint</Application>
  <PresentationFormat>Širokoúhlá obrazovka</PresentationFormat>
  <Paragraphs>165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Tahoma</vt:lpstr>
      <vt:lpstr>Motiv Office</vt:lpstr>
      <vt:lpstr>Mechanika – dynamika (Fyz30)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DYNAMIKA</dc:title>
  <dc:creator>SIXL Karel</dc:creator>
  <cp:lastModifiedBy>Karel Sixl</cp:lastModifiedBy>
  <cp:revision>151</cp:revision>
  <dcterms:created xsi:type="dcterms:W3CDTF">2022-10-18T06:17:09Z</dcterms:created>
  <dcterms:modified xsi:type="dcterms:W3CDTF">2025-10-26T16:58:49Z</dcterms:modified>
</cp:coreProperties>
</file>